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98"/>
  </p:notesMasterIdLst>
  <p:sldIdLst>
    <p:sldId id="263" r:id="rId2"/>
    <p:sldId id="264" r:id="rId3"/>
    <p:sldId id="407" r:id="rId4"/>
    <p:sldId id="267" r:id="rId5"/>
    <p:sldId id="268" r:id="rId6"/>
    <p:sldId id="269" r:id="rId7"/>
    <p:sldId id="266" r:id="rId8"/>
    <p:sldId id="270" r:id="rId9"/>
    <p:sldId id="325" r:id="rId10"/>
    <p:sldId id="271" r:id="rId11"/>
    <p:sldId id="272" r:id="rId12"/>
    <p:sldId id="273" r:id="rId13"/>
    <p:sldId id="274" r:id="rId14"/>
    <p:sldId id="275" r:id="rId15"/>
    <p:sldId id="408" r:id="rId16"/>
    <p:sldId id="327" r:id="rId17"/>
    <p:sldId id="326" r:id="rId18"/>
    <p:sldId id="328" r:id="rId19"/>
    <p:sldId id="330" r:id="rId20"/>
    <p:sldId id="410" r:id="rId21"/>
    <p:sldId id="411" r:id="rId22"/>
    <p:sldId id="406"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336" r:id="rId40"/>
    <p:sldId id="339" r:id="rId41"/>
    <p:sldId id="340" r:id="rId42"/>
    <p:sldId id="341" r:id="rId43"/>
    <p:sldId id="342" r:id="rId44"/>
    <p:sldId id="292" r:id="rId45"/>
    <p:sldId id="293" r:id="rId46"/>
    <p:sldId id="294" r:id="rId47"/>
    <p:sldId id="295" r:id="rId48"/>
    <p:sldId id="296" r:id="rId49"/>
    <p:sldId id="337" r:id="rId50"/>
    <p:sldId id="300" r:id="rId51"/>
    <p:sldId id="302" r:id="rId52"/>
    <p:sldId id="303" r:id="rId53"/>
    <p:sldId id="304" r:id="rId54"/>
    <p:sldId id="301" r:id="rId55"/>
    <p:sldId id="297" r:id="rId56"/>
    <p:sldId id="298" r:id="rId57"/>
    <p:sldId id="333" r:id="rId58"/>
    <p:sldId id="299" r:id="rId59"/>
    <p:sldId id="405" r:id="rId60"/>
    <p:sldId id="356" r:id="rId61"/>
    <p:sldId id="396" r:id="rId62"/>
    <p:sldId id="397" r:id="rId63"/>
    <p:sldId id="398" r:id="rId64"/>
    <p:sldId id="399" r:id="rId65"/>
    <p:sldId id="400" r:id="rId66"/>
    <p:sldId id="401" r:id="rId67"/>
    <p:sldId id="402" r:id="rId68"/>
    <p:sldId id="403" r:id="rId69"/>
    <p:sldId id="404" r:id="rId70"/>
    <p:sldId id="369" r:id="rId71"/>
    <p:sldId id="360" r:id="rId72"/>
    <p:sldId id="361" r:id="rId73"/>
    <p:sldId id="362" r:id="rId74"/>
    <p:sldId id="363" r:id="rId75"/>
    <p:sldId id="364" r:id="rId76"/>
    <p:sldId id="365" r:id="rId77"/>
    <p:sldId id="368" r:id="rId78"/>
    <p:sldId id="366" r:id="rId79"/>
    <p:sldId id="367" r:id="rId80"/>
    <p:sldId id="373" r:id="rId81"/>
    <p:sldId id="376" r:id="rId82"/>
    <p:sldId id="375" r:id="rId83"/>
    <p:sldId id="377" r:id="rId84"/>
    <p:sldId id="374" r:id="rId85"/>
    <p:sldId id="307" r:id="rId86"/>
    <p:sldId id="343" r:id="rId87"/>
    <p:sldId id="321" r:id="rId88"/>
    <p:sldId id="310" r:id="rId89"/>
    <p:sldId id="348" r:id="rId90"/>
    <p:sldId id="349" r:id="rId91"/>
    <p:sldId id="350" r:id="rId92"/>
    <p:sldId id="351" r:id="rId93"/>
    <p:sldId id="323" r:id="rId94"/>
    <p:sldId id="347" r:id="rId95"/>
    <p:sldId id="324" r:id="rId96"/>
    <p:sldId id="352" r:id="rId9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4"/>
    <a:srgbClr val="FF33CC"/>
    <a:srgbClr val="FFF7FD"/>
    <a:srgbClr val="FFFFCC"/>
    <a:srgbClr val="660066"/>
    <a:srgbClr val="FF0000"/>
    <a:srgbClr val="008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33" autoAdjust="0"/>
  </p:normalViewPr>
  <p:slideViewPr>
    <p:cSldViewPr>
      <p:cViewPr varScale="1">
        <p:scale>
          <a:sx n="62" d="100"/>
          <a:sy n="62" d="100"/>
        </p:scale>
        <p:origin x="1400" y="40"/>
      </p:cViewPr>
      <p:guideLst>
        <p:guide orient="horz" pos="2194"/>
        <p:guide pos="2880"/>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5" Type="http://schemas.openxmlformats.org/officeDocument/2006/relationships/image" Target="../media/image57.wmf"/><Relationship Id="rId4" Type="http://schemas.openxmlformats.org/officeDocument/2006/relationships/image" Target="../media/image7.jpe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image" Target="../media/image1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5" Type="http://schemas.openxmlformats.org/officeDocument/2006/relationships/image" Target="../media/image29.wmf"/><Relationship Id="rId4"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DD13E04A-1C4C-426A-AF24-6C4BD279C46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zh-CN" altLang="zh-CN"/>
          </a:p>
        </p:txBody>
      </p:sp>
      <p:sp>
        <p:nvSpPr>
          <p:cNvPr id="2051" name="Rectangle 3">
            <a:extLst>
              <a:ext uri="{FF2B5EF4-FFF2-40B4-BE49-F238E27FC236}">
                <a16:creationId xmlns:a16="http://schemas.microsoft.com/office/drawing/2014/main" id="{C449C95C-403D-4969-A0FA-404747C910D5}"/>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zh-CN" altLang="zh-CN"/>
          </a:p>
        </p:txBody>
      </p:sp>
      <p:sp>
        <p:nvSpPr>
          <p:cNvPr id="86020" name="Rectangle 4">
            <a:extLst>
              <a:ext uri="{FF2B5EF4-FFF2-40B4-BE49-F238E27FC236}">
                <a16:creationId xmlns:a16="http://schemas.microsoft.com/office/drawing/2014/main" id="{F35517C2-2D73-4290-A201-E878A88CD2B5}"/>
              </a:ext>
            </a:extLst>
          </p:cNvPr>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3" name="Rectangle 5">
            <a:extLst>
              <a:ext uri="{FF2B5EF4-FFF2-40B4-BE49-F238E27FC236}">
                <a16:creationId xmlns:a16="http://schemas.microsoft.com/office/drawing/2014/main" id="{73270B14-EBF8-4DF6-8F56-55DFE05E1EBF}"/>
              </a:ext>
            </a:extLst>
          </p:cNvPr>
          <p:cNvSpPr>
            <a:spLocks noGrp="1" noRot="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noProof="0"/>
              <a:t>单击此处编辑母版文本样式</a:t>
            </a:r>
          </a:p>
          <a:p>
            <a:pPr lvl="1"/>
            <a:r>
              <a:rPr lang="zh-CN" noProof="0"/>
              <a:t>第二级</a:t>
            </a:r>
          </a:p>
          <a:p>
            <a:pPr lvl="2"/>
            <a:r>
              <a:rPr lang="zh-CN" noProof="0"/>
              <a:t>第三级</a:t>
            </a:r>
          </a:p>
          <a:p>
            <a:pPr lvl="3"/>
            <a:r>
              <a:rPr lang="zh-CN" noProof="0"/>
              <a:t>第四级</a:t>
            </a:r>
          </a:p>
          <a:p>
            <a:pPr lvl="4"/>
            <a:r>
              <a:rPr lang="zh-CN" noProof="0"/>
              <a:t>第五级</a:t>
            </a:r>
          </a:p>
        </p:txBody>
      </p:sp>
      <p:sp>
        <p:nvSpPr>
          <p:cNvPr id="2054" name="Rectangle 6">
            <a:extLst>
              <a:ext uri="{FF2B5EF4-FFF2-40B4-BE49-F238E27FC236}">
                <a16:creationId xmlns:a16="http://schemas.microsoft.com/office/drawing/2014/main" id="{F0A5371E-1DD5-4380-B110-62F72BCAD20E}"/>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zh-CN" altLang="zh-CN"/>
          </a:p>
        </p:txBody>
      </p:sp>
      <p:sp>
        <p:nvSpPr>
          <p:cNvPr id="2055" name="Rectangle 7">
            <a:extLst>
              <a:ext uri="{FF2B5EF4-FFF2-40B4-BE49-F238E27FC236}">
                <a16:creationId xmlns:a16="http://schemas.microsoft.com/office/drawing/2014/main" id="{185ED7D5-A4CD-426D-A213-51D29DB70E53}"/>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373BA75-6527-4D32-8A06-E070BC7604D0}" type="slidenum">
              <a:rPr lang="zh-CN" altLang="zh-CN"/>
              <a:pPr/>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27102CA9-FB5B-454F-8BB2-4D0DA1503BBC}"/>
              </a:ext>
            </a:extLst>
          </p:cNvPr>
          <p:cNvSpPr>
            <a:spLocks noGrp="1" noRot="1" noChangeAspect="1" noChangeArrowheads="1" noTextEdit="1"/>
          </p:cNvSpPr>
          <p:nvPr>
            <p:ph type="sldImg"/>
          </p:nvPr>
        </p:nvSpPr>
        <p:spPr/>
      </p:sp>
      <p:sp>
        <p:nvSpPr>
          <p:cNvPr id="88067" name="Rectangle 3">
            <a:extLst>
              <a:ext uri="{FF2B5EF4-FFF2-40B4-BE49-F238E27FC236}">
                <a16:creationId xmlns:a16="http://schemas.microsoft.com/office/drawing/2014/main" id="{A017CE9A-4BE1-4336-9A4E-47F2A79059EF}"/>
              </a:ext>
            </a:extLst>
          </p:cNvPr>
          <p:cNvSpPr>
            <a:spLocks noGrp="1" noRot="1" noChangeArrowheads="1"/>
          </p:cNvSpPr>
          <p:nvPr>
            <p:ph type="body" idx="1"/>
          </p:nvPr>
        </p:nvSpPr>
        <p:spPr>
          <a:xfrm>
            <a:off x="914400" y="4343400"/>
            <a:ext cx="5029200" cy="4114800"/>
          </a:xfrm>
          <a:noFill/>
        </p:spPr>
        <p:txBody>
          <a:bodyPr/>
          <a:lstStyle/>
          <a:p>
            <a:pPr eaLnBrk="1" hangingPunct="1"/>
            <a:r>
              <a:rPr lang="zh-CN" altLang="zh-CN" sz="1000" dirty="0">
                <a:ea typeface="华文楷体" panose="02010600040101010101" pitchFamily="2" charset="-122"/>
              </a:rPr>
              <a:t>相溶最好时溶度参数相等，而相溶最好时溶液粘度最大。所以改变溶剂的溶度参数delta2测量高分子溶液的粘度，也得到一个峰曲线，峰所对应的delta2值即为高聚物的溶度参数。</a:t>
            </a: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A27E0197-7CD8-46D1-AF28-484D8F8F64D8}"/>
              </a:ext>
            </a:extLst>
          </p:cNvPr>
          <p:cNvSpPr>
            <a:spLocks noGrp="1" noRot="1" noChangeAspect="1" noChangeArrowheads="1" noTextEdit="1"/>
          </p:cNvSpPr>
          <p:nvPr>
            <p:ph type="sldImg"/>
          </p:nvPr>
        </p:nvSpPr>
        <p:spPr/>
      </p:sp>
      <p:sp>
        <p:nvSpPr>
          <p:cNvPr id="87043" name="Rectangle 3">
            <a:extLst>
              <a:ext uri="{FF2B5EF4-FFF2-40B4-BE49-F238E27FC236}">
                <a16:creationId xmlns:a16="http://schemas.microsoft.com/office/drawing/2014/main" id="{1EBA06BC-D22E-4CF4-B9BA-6BF538F31355}"/>
              </a:ext>
            </a:extLst>
          </p:cNvPr>
          <p:cNvSpPr>
            <a:spLocks noGrp="1" noRot="1" noChangeArrowheads="1"/>
          </p:cNvSpPr>
          <p:nvPr>
            <p:ph type="body" idx="1"/>
          </p:nvPr>
        </p:nvSpPr>
        <p:spPr>
          <a:xfrm>
            <a:off x="914400" y="4343400"/>
            <a:ext cx="5029200" cy="4114800"/>
          </a:xfrm>
          <a:noFill/>
        </p:spPr>
        <p:txBody>
          <a:bodyPr/>
          <a:lstStyle/>
          <a:p>
            <a:pPr eaLnBrk="1" hangingPunct="1"/>
            <a:r>
              <a:rPr lang="zh-CN" altLang="zh-CN">
                <a:latin typeface="华文楷体" panose="02010600040101010101" pitchFamily="2" charset="-122"/>
                <a:ea typeface="华文楷体" panose="02010600040101010101" pitchFamily="2" charset="-122"/>
              </a:rPr>
              <a:t>交联聚合物在与其溶度参数相近的溶剂中溶胀最大。</a:t>
            </a:r>
          </a:p>
          <a:p>
            <a:pPr eaLnBrk="1" hangingPunct="1"/>
            <a:r>
              <a:rPr lang="zh-CN" altLang="zh-CN">
                <a:latin typeface="华文楷体" panose="02010600040101010101" pitchFamily="2" charset="-122"/>
                <a:ea typeface="华文楷体" panose="02010600040101010101" pitchFamily="2" charset="-122"/>
              </a:rPr>
              <a:t>既选一系列的溶剂对高聚物进行溶胀实验，测量其溶胀程度。Phi1为溶剂的体积分数，它越大，1/Phi1越小，即1/Phi1可以表示高聚物的体积大小。所以改变溶剂的溶度参数delta2时，可以得到一个峰曲线，峰所对应的delta2值就是高聚物的溶度参数</a:t>
            </a: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765FD958-A442-4CCB-A00E-47756B196B58}"/>
              </a:ext>
            </a:extLst>
          </p:cNvPr>
          <p:cNvSpPr>
            <a:spLocks noGrp="1" noRot="1" noChangeAspect="1" noChangeArrowheads="1" noTextEdit="1"/>
          </p:cNvSpPr>
          <p:nvPr>
            <p:ph type="sldImg"/>
          </p:nvPr>
        </p:nvSpPr>
        <p:spPr/>
      </p:sp>
      <p:sp>
        <p:nvSpPr>
          <p:cNvPr id="89091" name="Rectangle 3">
            <a:extLst>
              <a:ext uri="{FF2B5EF4-FFF2-40B4-BE49-F238E27FC236}">
                <a16:creationId xmlns:a16="http://schemas.microsoft.com/office/drawing/2014/main" id="{8101D934-FF69-442B-9A51-D3E3108C8FF8}"/>
              </a:ext>
            </a:extLst>
          </p:cNvPr>
          <p:cNvSpPr>
            <a:spLocks noGrp="1" noRot="1" noChangeArrowheads="1"/>
          </p:cNvSpPr>
          <p:nvPr>
            <p:ph type="body" idx="1"/>
          </p:nvPr>
        </p:nvSpPr>
        <p:spPr>
          <a:xfrm>
            <a:off x="914400" y="4343400"/>
            <a:ext cx="5029200" cy="4114800"/>
          </a:xfrm>
          <a:noFill/>
        </p:spPr>
        <p:txBody>
          <a:bodyPr/>
          <a:lstStyle/>
          <a:p>
            <a:pPr eaLnBrk="1" hangingPunct="1"/>
            <a:r>
              <a:rPr lang="zh-CN" altLang="zh-CN"/>
              <a:t>第三种方法：可以用查到的各基团和原子的引力常数进行计算</a:t>
            </a:r>
          </a:p>
          <a:p>
            <a:pPr eaLnBrk="1" hangingPunct="1"/>
            <a:endParaRPr lang="zh-CN" altLang="zh-CN"/>
          </a:p>
          <a:p>
            <a:pPr eaLnBrk="1" hangingPunct="1"/>
            <a:endParaRPr lang="zh-CN" altLang="zh-CN"/>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5530DFBA-3C25-44CB-B4D9-120670D14059}"/>
              </a:ext>
            </a:extLst>
          </p:cNvPr>
          <p:cNvSpPr>
            <a:spLocks noGrp="1" noRot="1" noChangeAspect="1" noChangeArrowheads="1" noTextEdit="1"/>
          </p:cNvSpPr>
          <p:nvPr>
            <p:ph type="sldImg"/>
          </p:nvPr>
        </p:nvSpPr>
        <p:spPr/>
      </p:sp>
      <p:sp>
        <p:nvSpPr>
          <p:cNvPr id="91139" name="Rectangle 3">
            <a:extLst>
              <a:ext uri="{FF2B5EF4-FFF2-40B4-BE49-F238E27FC236}">
                <a16:creationId xmlns:a16="http://schemas.microsoft.com/office/drawing/2014/main" id="{BD7C74C6-6F77-4182-A8F6-594FCE41422A}"/>
              </a:ext>
            </a:extLst>
          </p:cNvPr>
          <p:cNvSpPr>
            <a:spLocks noGrp="1" noRot="1" noChangeArrowheads="1"/>
          </p:cNvSpPr>
          <p:nvPr>
            <p:ph type="body" idx="1"/>
          </p:nvPr>
        </p:nvSpPr>
        <p:spPr>
          <a:xfrm>
            <a:off x="914400" y="4343400"/>
            <a:ext cx="5029200" cy="4114800"/>
          </a:xfrm>
          <a:noFill/>
        </p:spPr>
        <p:txBody>
          <a:bodyPr/>
          <a:lstStyle/>
          <a:p>
            <a:pPr eaLnBrk="1" hangingPunct="1"/>
            <a:r>
              <a:rPr lang="zh-CN" altLang="zh-CN" sz="1000"/>
              <a:t>关键为体积分数（最下面一个公式），体积分数乘以各自的溶度参数在相加应该与所需要溶解的高聚物的溶度参数相等。</a:t>
            </a:r>
          </a:p>
          <a:p>
            <a:pPr eaLnBrk="1" hangingPunct="1"/>
            <a:r>
              <a:rPr lang="zh-CN" altLang="zh-CN" sz="1000">
                <a:latin typeface="宋体" panose="02010600030101010101" pitchFamily="2" charset="-122"/>
              </a:rPr>
              <a:t>问题：四氢呋喃和氯仿都与</a:t>
            </a:r>
            <a:r>
              <a:rPr lang="zh-CN" altLang="zh-CN" sz="1000"/>
              <a:t>PVC</a:t>
            </a:r>
            <a:r>
              <a:rPr lang="zh-CN" altLang="zh-CN" sz="1000">
                <a:latin typeface="宋体" panose="02010600030101010101" pitchFamily="2" charset="-122"/>
              </a:rPr>
              <a:t>的溶度参数相近，因此二者均为</a:t>
            </a:r>
            <a:r>
              <a:rPr lang="zh-CN" altLang="zh-CN" sz="1000"/>
              <a:t>PVC</a:t>
            </a:r>
            <a:r>
              <a:rPr lang="zh-CN" altLang="zh-CN" sz="1000">
                <a:latin typeface="宋体" panose="02010600030101010101" pitchFamily="2" charset="-122"/>
              </a:rPr>
              <a:t>的良溶剂（</a:t>
            </a:r>
            <a:r>
              <a:rPr lang="zh-CN" altLang="zh-CN" sz="1000"/>
              <a:t>  </a:t>
            </a:r>
            <a:r>
              <a:rPr lang="zh-CN" altLang="zh-CN" sz="1000">
                <a:latin typeface="宋体" panose="02010600030101010101" pitchFamily="2" charset="-122"/>
              </a:rPr>
              <a:t>×</a:t>
            </a:r>
            <a:r>
              <a:rPr lang="zh-CN" altLang="zh-CN" sz="1000"/>
              <a:t>  </a:t>
            </a:r>
            <a:r>
              <a:rPr lang="zh-CN" altLang="zh-CN" sz="1000">
                <a:latin typeface="宋体" panose="02010600030101010101" pitchFamily="2" charset="-122"/>
              </a:rPr>
              <a:t>）。</a:t>
            </a:r>
            <a:r>
              <a:rPr lang="zh-CN" altLang="zh-CN" sz="1000"/>
              <a:t> 可溶于</a:t>
            </a:r>
            <a:r>
              <a:rPr lang="zh-CN" altLang="zh-CN" sz="1000">
                <a:latin typeface="宋体" panose="02010600030101010101" pitchFamily="2" charset="-122"/>
              </a:rPr>
              <a:t>四氢呋喃</a:t>
            </a:r>
            <a:r>
              <a:rPr lang="zh-CN" altLang="en-US" sz="1000">
                <a:latin typeface="宋体" panose="02010600030101010101" pitchFamily="2" charset="-122"/>
              </a:rPr>
              <a:t>。</a:t>
            </a:r>
            <a:r>
              <a:rPr lang="zh-CN" altLang="zh-CN" sz="1000">
                <a:latin typeface="Arial Unicode MS" panose="020B0604020202020204" pitchFamily="34" charset="-122"/>
              </a:rPr>
              <a:t>还要考虑分子间作用力，与</a:t>
            </a:r>
            <a:r>
              <a:rPr lang="zh-CN" altLang="zh-CN" sz="1000">
                <a:latin typeface="宋体" panose="02010600030101010101" pitchFamily="2" charset="-122"/>
              </a:rPr>
              <a:t>氯仿的作用力弱，就不能溶解了。所以最正确、科学的是第三个原则</a:t>
            </a:r>
            <a:r>
              <a:rPr lang="zh-CN" altLang="zh-CN" sz="1000">
                <a:latin typeface="Times New Roman" panose="02020603050405020304" pitchFamily="18" charset="0"/>
              </a:rPr>
              <a:t>“</a:t>
            </a:r>
            <a:r>
              <a:rPr lang="zh-CN" altLang="zh-CN" sz="1000"/>
              <a:t>高分子-溶剂相互作用参数</a:t>
            </a:r>
            <a:r>
              <a:rPr lang="zh-CN" altLang="zh-CN" sz="1000" i="1">
                <a:sym typeface="Symbol" panose="05050102010706020507" pitchFamily="18" charset="2"/>
              </a:rPr>
              <a:t></a:t>
            </a:r>
            <a:r>
              <a:rPr lang="zh-CN" altLang="zh-CN" sz="1000" i="1" baseline="-25000">
                <a:sym typeface="Symbol" panose="05050102010706020507" pitchFamily="18" charset="2"/>
              </a:rPr>
              <a:t>1</a:t>
            </a:r>
            <a:r>
              <a:rPr lang="zh-CN" altLang="zh-CN" sz="1000">
                <a:sym typeface="Symbol" panose="05050102010706020507" pitchFamily="18" charset="2"/>
              </a:rPr>
              <a:t>小于1/2</a:t>
            </a:r>
            <a:r>
              <a:rPr lang="zh-CN" altLang="zh-CN" sz="1000">
                <a:latin typeface="Times New Roman" panose="02020603050405020304" pitchFamily="18" charset="0"/>
                <a:sym typeface="Symbol" panose="05050102010706020507" pitchFamily="18" charset="2"/>
              </a:rPr>
              <a:t>”</a:t>
            </a:r>
            <a:r>
              <a:rPr lang="zh-CN" altLang="zh-CN" sz="1000"/>
              <a:t>原则</a:t>
            </a:r>
          </a:p>
          <a:p>
            <a:pPr eaLnBrk="1" hangingPunct="1"/>
            <a:endParaRPr lang="zh-CN" altLang="zh-CN" sz="100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35324200-454E-4973-9051-1F97CCBF7009}"/>
              </a:ext>
            </a:extLst>
          </p:cNvPr>
          <p:cNvSpPr>
            <a:spLocks noGrp="1" noRot="1" noChangeAspect="1" noChangeArrowheads="1" noTextEdit="1"/>
          </p:cNvSpPr>
          <p:nvPr>
            <p:ph type="sldImg"/>
          </p:nvPr>
        </p:nvSpPr>
        <p:spPr/>
      </p:sp>
      <p:sp>
        <p:nvSpPr>
          <p:cNvPr id="92163" name="Rectangle 3">
            <a:extLst>
              <a:ext uri="{FF2B5EF4-FFF2-40B4-BE49-F238E27FC236}">
                <a16:creationId xmlns:a16="http://schemas.microsoft.com/office/drawing/2014/main" id="{F392F8D1-D9BF-41DF-8EEE-15BC0A6DE764}"/>
              </a:ext>
            </a:extLst>
          </p:cNvPr>
          <p:cNvSpPr>
            <a:spLocks noGrp="1" noRot="1" noChangeArrowheads="1"/>
          </p:cNvSpPr>
          <p:nvPr>
            <p:ph type="body" idx="1"/>
          </p:nvPr>
        </p:nvSpPr>
        <p:spPr>
          <a:xfrm>
            <a:off x="914400" y="4343400"/>
            <a:ext cx="5029200" cy="4114800"/>
          </a:xfrm>
          <a:noFill/>
        </p:spPr>
        <p:txBody>
          <a:bodyPr/>
          <a:lstStyle/>
          <a:p>
            <a:pPr eaLnBrk="1" hangingPunct="1"/>
            <a:r>
              <a:rPr lang="zh-CN" altLang="zh-CN"/>
              <a:t>有了三大假设后，我们先来看看混合熵</a:t>
            </a:r>
          </a:p>
          <a:p>
            <a:pPr eaLnBrk="1" hangingPunct="1"/>
            <a:r>
              <a:rPr lang="zh-CN" altLang="zh-CN"/>
              <a:t>混合熵就是混乱程度，因此我们必须知道高分子链在溶液中是如何排置的。</a:t>
            </a:r>
          </a:p>
          <a:p>
            <a:pPr eaLnBrk="1" hangingPunct="1"/>
            <a:r>
              <a:rPr lang="zh-CN" altLang="zh-CN"/>
              <a:t>绿色表示溶剂分子的数目，紫色表示高分子。</a:t>
            </a:r>
          </a:p>
          <a:p>
            <a:pPr eaLnBrk="1" hangingPunct="1"/>
            <a:r>
              <a:rPr lang="zh-CN" altLang="zh-CN"/>
              <a:t>整体格子数目是溶剂分子数目和高分子所占的所有格子数的加和。</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3BA75-6527-4D32-8A06-E070BC7604D0}" type="slidenum">
              <a:rPr lang="zh-CN" altLang="zh-CN" smtClean="0"/>
              <a:pPr/>
              <a:t>45</a:t>
            </a:fld>
            <a:endParaRPr lang="zh-CN" altLang="zh-CN"/>
          </a:p>
        </p:txBody>
      </p:sp>
    </p:spTree>
    <p:extLst>
      <p:ext uri="{BB962C8B-B14F-4D97-AF65-F5344CB8AC3E}">
        <p14:creationId xmlns:p14="http://schemas.microsoft.com/office/powerpoint/2010/main" val="373917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73BA75-6527-4D32-8A06-E070BC7604D0}" type="slidenum">
              <a:rPr lang="zh-CN" altLang="zh-CN" smtClean="0"/>
              <a:pPr/>
              <a:t>56</a:t>
            </a:fld>
            <a:endParaRPr lang="zh-CN" altLang="zh-CN"/>
          </a:p>
        </p:txBody>
      </p:sp>
    </p:spTree>
    <p:extLst>
      <p:ext uri="{BB962C8B-B14F-4D97-AF65-F5344CB8AC3E}">
        <p14:creationId xmlns:p14="http://schemas.microsoft.com/office/powerpoint/2010/main" val="303314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CA566157-EC2E-445A-B6CD-BB774C39D8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0A4D4004-2C3B-41F5-9602-20664EF953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9940" name="灯片编号占位符 3">
            <a:extLst>
              <a:ext uri="{FF2B5EF4-FFF2-40B4-BE49-F238E27FC236}">
                <a16:creationId xmlns:a16="http://schemas.microsoft.com/office/drawing/2014/main" id="{75E3F0C3-163F-4BEF-943A-C50F413DC0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9D79728B-1EA3-44DD-B015-0E96F3017FD3}" type="slidenum">
              <a:rPr lang="zh-CN" altLang="en-US" smtClean="0"/>
              <a:pPr/>
              <a:t>61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2F3C2-59E4-47DE-853E-F7EF8223CCEC}"/>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FD8FF841-F7B3-4119-A2A4-82E360BC84C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4396AA8-C4BE-40FB-81E7-4394BD441149}"/>
              </a:ext>
            </a:extLst>
          </p:cNvPr>
          <p:cNvSpPr>
            <a:spLocks noGrp="1"/>
          </p:cNvSpPr>
          <p:nvPr>
            <p:ph type="dt" sz="half" idx="10"/>
          </p:nvPr>
        </p:nvSpPr>
        <p:spPr/>
        <p:txBody>
          <a:bodyPr/>
          <a:lstStyle/>
          <a:p>
            <a:fld id="{B73865AC-67C2-4D7E-B674-60E52DB4DE94}" type="datetime1">
              <a:rPr lang="zh-CN" altLang="en-US" smtClean="0"/>
              <a:t>2019/10/23</a:t>
            </a:fld>
            <a:endParaRPr lang="zh-CN" altLang="en-US"/>
          </a:p>
        </p:txBody>
      </p:sp>
      <p:sp>
        <p:nvSpPr>
          <p:cNvPr id="5" name="页脚占位符 4">
            <a:extLst>
              <a:ext uri="{FF2B5EF4-FFF2-40B4-BE49-F238E27FC236}">
                <a16:creationId xmlns:a16="http://schemas.microsoft.com/office/drawing/2014/main" id="{8FCDEB6D-BFD2-4322-A42E-C72841FC70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760E5E-BB6C-4B01-B99F-6C2EBC2EB704}"/>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2331169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D23C0-5B4E-406C-B5AB-788B33FB744C}"/>
              </a:ext>
            </a:extLst>
          </p:cNvPr>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竖排文字占位符 2">
            <a:extLst>
              <a:ext uri="{FF2B5EF4-FFF2-40B4-BE49-F238E27FC236}">
                <a16:creationId xmlns:a16="http://schemas.microsoft.com/office/drawing/2014/main" id="{EB5F542A-C289-479D-AEC1-8A0801233F96}"/>
              </a:ext>
            </a:extLst>
          </p:cNvPr>
          <p:cNvSpPr>
            <a:spLocks noGrp="1"/>
          </p:cNvSpPr>
          <p:nvPr>
            <p:ph type="body" orient="vert" idx="1"/>
          </p:nvPr>
        </p:nvSpPr>
        <p:spPr/>
        <p:txBody>
          <a:bodyPr vert="eaVert"/>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BB04450-4BFB-4306-AA12-F6968CF9B308}"/>
              </a:ext>
            </a:extLst>
          </p:cNvPr>
          <p:cNvSpPr>
            <a:spLocks noGrp="1"/>
          </p:cNvSpPr>
          <p:nvPr>
            <p:ph type="dt" sz="half" idx="10"/>
          </p:nvPr>
        </p:nvSpPr>
        <p:spPr/>
        <p:txBody>
          <a:bodyPr/>
          <a:lstStyle/>
          <a:p>
            <a:fld id="{C1622573-DC38-4D96-86ED-10DD3008C7CD}" type="datetime1">
              <a:rPr lang="zh-CN" altLang="en-US" smtClean="0"/>
              <a:t>2019/10/23</a:t>
            </a:fld>
            <a:endParaRPr lang="zh-CN" altLang="en-US"/>
          </a:p>
        </p:txBody>
      </p:sp>
      <p:sp>
        <p:nvSpPr>
          <p:cNvPr id="5" name="页脚占位符 4">
            <a:extLst>
              <a:ext uri="{FF2B5EF4-FFF2-40B4-BE49-F238E27FC236}">
                <a16:creationId xmlns:a16="http://schemas.microsoft.com/office/drawing/2014/main" id="{DC4CEF6E-9A95-47BA-AE12-ABD3BC242D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F32FF7-1C43-4852-9122-D707DA9C4687}"/>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271771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815551-43CA-4B43-BD77-6E05C0B67FD5}"/>
              </a:ext>
            </a:extLst>
          </p:cNvPr>
          <p:cNvSpPr>
            <a:spLocks noGrp="1"/>
          </p:cNvSpPr>
          <p:nvPr>
            <p:ph type="title" orient="vert"/>
          </p:nvPr>
        </p:nvSpPr>
        <p:spPr>
          <a:xfrm>
            <a:off x="6543675" y="365125"/>
            <a:ext cx="1971675" cy="5811838"/>
          </a:xfrm>
        </p:spPr>
        <p:txBody>
          <a:bodyPr vert="eaVert"/>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竖排文字占位符 2">
            <a:extLst>
              <a:ext uri="{FF2B5EF4-FFF2-40B4-BE49-F238E27FC236}">
                <a16:creationId xmlns:a16="http://schemas.microsoft.com/office/drawing/2014/main" id="{13597082-E1AF-4AC6-B0AC-79E8B5F39BAA}"/>
              </a:ext>
            </a:extLst>
          </p:cNvPr>
          <p:cNvSpPr>
            <a:spLocks noGrp="1"/>
          </p:cNvSpPr>
          <p:nvPr>
            <p:ph type="body" orient="vert" idx="1"/>
          </p:nvPr>
        </p:nvSpPr>
        <p:spPr>
          <a:xfrm>
            <a:off x="628650" y="365125"/>
            <a:ext cx="5800725" cy="5811838"/>
          </a:xfrm>
        </p:spPr>
        <p:txBody>
          <a:bodyPr vert="eaVert"/>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29559527-802C-4DB1-BD42-99DA0DDF8C09}"/>
              </a:ext>
            </a:extLst>
          </p:cNvPr>
          <p:cNvSpPr>
            <a:spLocks noGrp="1"/>
          </p:cNvSpPr>
          <p:nvPr>
            <p:ph type="dt" sz="half" idx="10"/>
          </p:nvPr>
        </p:nvSpPr>
        <p:spPr/>
        <p:txBody>
          <a:bodyPr/>
          <a:lstStyle/>
          <a:p>
            <a:fld id="{30257837-0881-4691-AE4E-766425622448}" type="datetime1">
              <a:rPr lang="zh-CN" altLang="en-US" smtClean="0"/>
              <a:t>2019/10/23</a:t>
            </a:fld>
            <a:endParaRPr lang="zh-CN" altLang="en-US"/>
          </a:p>
        </p:txBody>
      </p:sp>
      <p:sp>
        <p:nvSpPr>
          <p:cNvPr id="5" name="页脚占位符 4">
            <a:extLst>
              <a:ext uri="{FF2B5EF4-FFF2-40B4-BE49-F238E27FC236}">
                <a16:creationId xmlns:a16="http://schemas.microsoft.com/office/drawing/2014/main" id="{83C0DF5E-239B-4DE6-BD67-F74DD880A9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8E0466-BC6B-4BAD-9131-1457C1D51D2F}"/>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2188487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904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CD24B-6B64-4A2C-AE99-AF89A3C15CAD}"/>
              </a:ext>
            </a:extLst>
          </p:cNvPr>
          <p:cNvSpPr>
            <a:spLocks noGrp="1"/>
          </p:cNvSpPr>
          <p:nvPr>
            <p:ph type="title"/>
          </p:nvPr>
        </p:nvSpPr>
        <p:spPr>
          <a:xfrm>
            <a:off x="628650" y="365125"/>
            <a:ext cx="7886700" cy="1325563"/>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926008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77E40-C6A3-48CC-BEBF-C595BF545F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4F7621-A073-419E-BD6A-7AA725E1BC5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8976D1-4078-4ABE-8E53-8C31DAE8F322}"/>
              </a:ext>
            </a:extLst>
          </p:cNvPr>
          <p:cNvSpPr>
            <a:spLocks noGrp="1"/>
          </p:cNvSpPr>
          <p:nvPr>
            <p:ph type="dt" sz="half" idx="10"/>
          </p:nvPr>
        </p:nvSpPr>
        <p:spPr/>
        <p:txBody>
          <a:bodyPr/>
          <a:lstStyle/>
          <a:p>
            <a:fld id="{B2785246-F853-47E9-970F-CC8D2A5B68DD}" type="datetime1">
              <a:rPr lang="zh-CN" altLang="en-US" smtClean="0"/>
              <a:t>2019/10/23</a:t>
            </a:fld>
            <a:endParaRPr lang="zh-CN" altLang="en-US"/>
          </a:p>
        </p:txBody>
      </p:sp>
      <p:sp>
        <p:nvSpPr>
          <p:cNvPr id="5" name="页脚占位符 4">
            <a:extLst>
              <a:ext uri="{FF2B5EF4-FFF2-40B4-BE49-F238E27FC236}">
                <a16:creationId xmlns:a16="http://schemas.microsoft.com/office/drawing/2014/main" id="{E5731DB3-DB2F-4FC7-86B9-0076D2392F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D4DE18-206D-4916-8C14-180E99F40A8D}"/>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26481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76E41-1DCC-44AE-AE29-3806AFE05F54}"/>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C8F0FA98-7C6D-467B-9FBD-977502901E3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50D28D-D70B-4E63-815A-15A729C01D0B}"/>
              </a:ext>
            </a:extLst>
          </p:cNvPr>
          <p:cNvSpPr>
            <a:spLocks noGrp="1"/>
          </p:cNvSpPr>
          <p:nvPr>
            <p:ph type="dt" sz="half" idx="10"/>
          </p:nvPr>
        </p:nvSpPr>
        <p:spPr/>
        <p:txBody>
          <a:bodyPr/>
          <a:lstStyle/>
          <a:p>
            <a:fld id="{E5C2103B-A895-47A5-8B77-723FBD2C8AD9}" type="datetime1">
              <a:rPr lang="zh-CN" altLang="en-US" smtClean="0"/>
              <a:t>2019/10/23</a:t>
            </a:fld>
            <a:endParaRPr lang="zh-CN" altLang="en-US"/>
          </a:p>
        </p:txBody>
      </p:sp>
      <p:sp>
        <p:nvSpPr>
          <p:cNvPr id="5" name="页脚占位符 4">
            <a:extLst>
              <a:ext uri="{FF2B5EF4-FFF2-40B4-BE49-F238E27FC236}">
                <a16:creationId xmlns:a16="http://schemas.microsoft.com/office/drawing/2014/main" id="{7EE567F0-66C1-4EC7-ABC2-F7F544FEA9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1DA5D4-243D-4EA1-B560-A3DD11A96C2D}"/>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419360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2EB15-1AA8-4061-A76A-0E80FF551F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3CBAAA1-CA71-47C7-946C-3E883304C78C}"/>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86738C2-7108-4870-BEFF-9C909C185C8F}"/>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2B76B9D-E357-475F-8AB7-67C116E6208A}"/>
              </a:ext>
            </a:extLst>
          </p:cNvPr>
          <p:cNvSpPr>
            <a:spLocks noGrp="1"/>
          </p:cNvSpPr>
          <p:nvPr>
            <p:ph type="dt" sz="half" idx="10"/>
          </p:nvPr>
        </p:nvSpPr>
        <p:spPr/>
        <p:txBody>
          <a:bodyPr/>
          <a:lstStyle/>
          <a:p>
            <a:fld id="{6443357D-60F8-4BA4-8BA3-C685D22854E2}" type="datetime1">
              <a:rPr lang="zh-CN" altLang="en-US" smtClean="0"/>
              <a:t>2019/10/23</a:t>
            </a:fld>
            <a:endParaRPr lang="zh-CN" altLang="en-US"/>
          </a:p>
        </p:txBody>
      </p:sp>
      <p:sp>
        <p:nvSpPr>
          <p:cNvPr id="6" name="页脚占位符 5">
            <a:extLst>
              <a:ext uri="{FF2B5EF4-FFF2-40B4-BE49-F238E27FC236}">
                <a16:creationId xmlns:a16="http://schemas.microsoft.com/office/drawing/2014/main" id="{6C12C103-4124-443B-B795-91F527B272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D1501C-BC5E-41F0-838C-6F55B98EB04C}"/>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147977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E49E9-198E-42DB-8C9C-B587938763E8}"/>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C35D2E-A063-4103-8997-2616275C4F1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B4A5E2C-48CE-4033-8A74-B176ABBB7933}"/>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A35E263-AFDF-462B-AB1B-F55AC544006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0239E48-F579-43BD-9480-AEDD044A61FB}"/>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7ECF0C6-4D87-40BD-96D2-EC37BFBEB81C}"/>
              </a:ext>
            </a:extLst>
          </p:cNvPr>
          <p:cNvSpPr>
            <a:spLocks noGrp="1"/>
          </p:cNvSpPr>
          <p:nvPr>
            <p:ph type="dt" sz="half" idx="10"/>
          </p:nvPr>
        </p:nvSpPr>
        <p:spPr/>
        <p:txBody>
          <a:bodyPr/>
          <a:lstStyle/>
          <a:p>
            <a:fld id="{391E5372-120F-46CC-B906-C2C70C74A957}" type="datetime1">
              <a:rPr lang="zh-CN" altLang="en-US" smtClean="0"/>
              <a:t>2019/10/23</a:t>
            </a:fld>
            <a:endParaRPr lang="zh-CN" altLang="en-US"/>
          </a:p>
        </p:txBody>
      </p:sp>
      <p:sp>
        <p:nvSpPr>
          <p:cNvPr id="8" name="页脚占位符 7">
            <a:extLst>
              <a:ext uri="{FF2B5EF4-FFF2-40B4-BE49-F238E27FC236}">
                <a16:creationId xmlns:a16="http://schemas.microsoft.com/office/drawing/2014/main" id="{BD83E810-E52D-4FE2-B1B7-B077EF0D03D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6C87AD4-39D0-48B8-B3E4-FE0041A5CB20}"/>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253611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126AE-2C6B-4FAE-BA4E-0202E3421D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8A97CDF-1F1A-49B9-91EB-0FE03FDF53C7}"/>
              </a:ext>
            </a:extLst>
          </p:cNvPr>
          <p:cNvSpPr>
            <a:spLocks noGrp="1"/>
          </p:cNvSpPr>
          <p:nvPr>
            <p:ph type="dt" sz="half" idx="10"/>
          </p:nvPr>
        </p:nvSpPr>
        <p:spPr/>
        <p:txBody>
          <a:bodyPr/>
          <a:lstStyle/>
          <a:p>
            <a:fld id="{4538E380-FF94-4ABE-A65B-7CB78863CB61}" type="datetime1">
              <a:rPr lang="zh-CN" altLang="en-US" smtClean="0"/>
              <a:t>2019/10/23</a:t>
            </a:fld>
            <a:endParaRPr lang="zh-CN" altLang="en-US"/>
          </a:p>
        </p:txBody>
      </p:sp>
      <p:sp>
        <p:nvSpPr>
          <p:cNvPr id="4" name="页脚占位符 3">
            <a:extLst>
              <a:ext uri="{FF2B5EF4-FFF2-40B4-BE49-F238E27FC236}">
                <a16:creationId xmlns:a16="http://schemas.microsoft.com/office/drawing/2014/main" id="{363027BE-422C-4240-9589-A3189F6C9D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7CBF6ED-73D0-4A93-96B9-07096924C708}"/>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37626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77F221-839C-40FE-8142-6EC1FD7B02B5}"/>
              </a:ext>
            </a:extLst>
          </p:cNvPr>
          <p:cNvSpPr>
            <a:spLocks noGrp="1"/>
          </p:cNvSpPr>
          <p:nvPr>
            <p:ph type="dt" sz="half" idx="10"/>
          </p:nvPr>
        </p:nvSpPr>
        <p:spPr/>
        <p:txBody>
          <a:bodyPr/>
          <a:lstStyle/>
          <a:p>
            <a:fld id="{E2EAA60F-8F33-4F5B-8908-C516F27F7441}" type="datetime1">
              <a:rPr lang="zh-CN" altLang="en-US" smtClean="0"/>
              <a:t>2019/10/23</a:t>
            </a:fld>
            <a:endParaRPr lang="zh-CN" altLang="en-US"/>
          </a:p>
        </p:txBody>
      </p:sp>
      <p:sp>
        <p:nvSpPr>
          <p:cNvPr id="3" name="页脚占位符 2">
            <a:extLst>
              <a:ext uri="{FF2B5EF4-FFF2-40B4-BE49-F238E27FC236}">
                <a16:creationId xmlns:a16="http://schemas.microsoft.com/office/drawing/2014/main" id="{54838A3E-6D5D-433D-B584-A76E5938E63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1BA526-7595-4D66-9AA3-6D96DC1CDE82}"/>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3879807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9FDF4-B09D-4722-8658-DD3451E62824}"/>
              </a:ext>
            </a:extLst>
          </p:cNvPr>
          <p:cNvSpPr>
            <a:spLocks noGrp="1"/>
          </p:cNvSpPr>
          <p:nvPr>
            <p:ph type="title"/>
          </p:nvPr>
        </p:nvSpPr>
        <p:spPr>
          <a:xfrm>
            <a:off x="629841" y="457200"/>
            <a:ext cx="2949178" cy="1600200"/>
          </a:xfrm>
        </p:spPr>
        <p:txBody>
          <a:bodyPr anchor="b"/>
          <a:lstStyle>
            <a:lvl1pPr>
              <a:defRPr sz="24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A65369F-947C-44F7-916F-0874D17CCBEE}"/>
              </a:ext>
            </a:extLst>
          </p:cNvPr>
          <p:cNvSpPr>
            <a:spLocks noGrp="1"/>
          </p:cNvSpPr>
          <p:nvPr>
            <p:ph idx="1"/>
          </p:nvPr>
        </p:nvSpPr>
        <p:spPr>
          <a:xfrm>
            <a:off x="3887391" y="987426"/>
            <a:ext cx="4629150" cy="4873625"/>
          </a:xfrm>
        </p:spPr>
        <p:txBody>
          <a:bodyPr/>
          <a:lstStyle>
            <a:lvl1pPr>
              <a:defRPr sz="2400">
                <a:latin typeface="微软雅黑" panose="020B0503020204020204" pitchFamily="34" charset="-122"/>
                <a:ea typeface="微软雅黑" panose="020B0503020204020204" pitchFamily="34" charset="-122"/>
              </a:defRPr>
            </a:lvl1pPr>
            <a:lvl2pPr>
              <a:defRPr sz="21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500">
                <a:latin typeface="微软雅黑" panose="020B0503020204020204" pitchFamily="34" charset="-122"/>
                <a:ea typeface="微软雅黑" panose="020B0503020204020204" pitchFamily="34" charset="-122"/>
              </a:defRPr>
            </a:lvl4pPr>
            <a:lvl5pPr>
              <a:defRPr sz="1500">
                <a:latin typeface="微软雅黑" panose="020B0503020204020204" pitchFamily="34" charset="-122"/>
                <a:ea typeface="微软雅黑" panose="020B0503020204020204" pitchFamily="34" charset="-122"/>
              </a:defRPr>
            </a:lvl5pPr>
            <a:lvl6pPr>
              <a:defRPr sz="1500"/>
            </a:lvl6pPr>
            <a:lvl7pPr>
              <a:defRPr sz="1500"/>
            </a:lvl7pPr>
            <a:lvl8pPr>
              <a:defRPr sz="1500"/>
            </a:lvl8pPr>
            <a:lvl9pPr>
              <a:defRPr sz="15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7EF716C7-F54B-49B6-A1CB-F0544990B7CA}"/>
              </a:ext>
            </a:extLst>
          </p:cNvPr>
          <p:cNvSpPr>
            <a:spLocks noGrp="1"/>
          </p:cNvSpPr>
          <p:nvPr>
            <p:ph type="body" sz="half" idx="2"/>
          </p:nvPr>
        </p:nvSpPr>
        <p:spPr>
          <a:xfrm>
            <a:off x="629841" y="2057400"/>
            <a:ext cx="2949178" cy="3811588"/>
          </a:xfrm>
        </p:spPr>
        <p:txBody>
          <a:bodyPr/>
          <a:lstStyle>
            <a:lvl1pPr marL="0" indent="0">
              <a:buNone/>
              <a:defRPr sz="1200">
                <a:latin typeface="微软雅黑" panose="020B0503020204020204" pitchFamily="34" charset="-122"/>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A1A1512E-9B31-4CEC-916F-4E7A98A354CD}"/>
              </a:ext>
            </a:extLst>
          </p:cNvPr>
          <p:cNvSpPr>
            <a:spLocks noGrp="1"/>
          </p:cNvSpPr>
          <p:nvPr>
            <p:ph type="dt" sz="half" idx="10"/>
          </p:nvPr>
        </p:nvSpPr>
        <p:spPr/>
        <p:txBody>
          <a:bodyPr/>
          <a:lstStyle/>
          <a:p>
            <a:fld id="{F66009BD-F174-4450-AAC8-AE92B37C7705}" type="datetime1">
              <a:rPr lang="zh-CN" altLang="en-US" smtClean="0"/>
              <a:t>2019/10/23</a:t>
            </a:fld>
            <a:endParaRPr lang="zh-CN" altLang="en-US"/>
          </a:p>
        </p:txBody>
      </p:sp>
      <p:sp>
        <p:nvSpPr>
          <p:cNvPr id="6" name="页脚占位符 5">
            <a:extLst>
              <a:ext uri="{FF2B5EF4-FFF2-40B4-BE49-F238E27FC236}">
                <a16:creationId xmlns:a16="http://schemas.microsoft.com/office/drawing/2014/main" id="{3B71C89E-E98D-4077-9419-2F65C87F86A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6628C1-1DB3-45B2-A36E-C5C34DC7640A}"/>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2421925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3A42-1647-40D5-BD2A-80417211C0D3}"/>
              </a:ext>
            </a:extLst>
          </p:cNvPr>
          <p:cNvSpPr>
            <a:spLocks noGrp="1"/>
          </p:cNvSpPr>
          <p:nvPr>
            <p:ph type="title"/>
          </p:nvPr>
        </p:nvSpPr>
        <p:spPr>
          <a:xfrm>
            <a:off x="629841" y="457200"/>
            <a:ext cx="2949178" cy="1600200"/>
          </a:xfrm>
        </p:spPr>
        <p:txBody>
          <a:bodyPr anchor="b"/>
          <a:lstStyle>
            <a:lvl1pPr>
              <a:defRPr sz="24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图片占位符 2">
            <a:extLst>
              <a:ext uri="{FF2B5EF4-FFF2-40B4-BE49-F238E27FC236}">
                <a16:creationId xmlns:a16="http://schemas.microsoft.com/office/drawing/2014/main" id="{FDD59E56-A75C-41CC-990C-3447C6F52CF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833A89C2-180F-484D-A0F0-A5F4CB9B2288}"/>
              </a:ext>
            </a:extLst>
          </p:cNvPr>
          <p:cNvSpPr>
            <a:spLocks noGrp="1"/>
          </p:cNvSpPr>
          <p:nvPr>
            <p:ph type="body" sz="half" idx="2"/>
          </p:nvPr>
        </p:nvSpPr>
        <p:spPr>
          <a:xfrm>
            <a:off x="629841" y="2057400"/>
            <a:ext cx="2949178" cy="3811588"/>
          </a:xfrm>
        </p:spPr>
        <p:txBody>
          <a:bodyPr/>
          <a:lstStyle>
            <a:lvl1pPr marL="0" indent="0">
              <a:buNone/>
              <a:defRPr sz="1200">
                <a:latin typeface="微软雅黑" panose="020B0503020204020204" pitchFamily="34" charset="-122"/>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4">
            <a:extLst>
              <a:ext uri="{FF2B5EF4-FFF2-40B4-BE49-F238E27FC236}">
                <a16:creationId xmlns:a16="http://schemas.microsoft.com/office/drawing/2014/main" id="{99A1E0A7-1DB0-46A1-AD2B-4A805DC42D9A}"/>
              </a:ext>
            </a:extLst>
          </p:cNvPr>
          <p:cNvSpPr>
            <a:spLocks noGrp="1"/>
          </p:cNvSpPr>
          <p:nvPr>
            <p:ph type="dt" sz="half" idx="10"/>
          </p:nvPr>
        </p:nvSpPr>
        <p:spPr/>
        <p:txBody>
          <a:bodyPr/>
          <a:lstStyle/>
          <a:p>
            <a:fld id="{65599009-C9CE-40FC-84DE-5B1576078CD6}" type="datetime1">
              <a:rPr lang="zh-CN" altLang="en-US" smtClean="0"/>
              <a:t>2019/10/23</a:t>
            </a:fld>
            <a:endParaRPr lang="zh-CN" altLang="en-US"/>
          </a:p>
        </p:txBody>
      </p:sp>
      <p:sp>
        <p:nvSpPr>
          <p:cNvPr id="6" name="页脚占位符 5">
            <a:extLst>
              <a:ext uri="{FF2B5EF4-FFF2-40B4-BE49-F238E27FC236}">
                <a16:creationId xmlns:a16="http://schemas.microsoft.com/office/drawing/2014/main" id="{45385CC3-DA03-4A91-9275-3F2B47A26D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1D416B-201A-42A5-A82A-0F723AEE60C0}"/>
              </a:ext>
            </a:extLst>
          </p:cNvPr>
          <p:cNvSpPr>
            <a:spLocks noGrp="1"/>
          </p:cNvSpPr>
          <p:nvPr>
            <p:ph type="sldNum" sz="quarter" idx="12"/>
          </p:nvPr>
        </p:nvSpPr>
        <p:spPr/>
        <p:txBody>
          <a:body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4264535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B97D776-5819-42F1-8EA1-852859C91E6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8499984-9703-4087-BAEE-DFAD80B4923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0E8765-DF1B-4D12-9CD0-DADC1C782BC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E72BBF-C067-4653-9A2F-A09F9E160514}" type="datetime1">
              <a:rPr lang="zh-CN" altLang="en-US" smtClean="0"/>
              <a:t>2019/10/23</a:t>
            </a:fld>
            <a:endParaRPr lang="zh-CN" altLang="en-US"/>
          </a:p>
        </p:txBody>
      </p:sp>
      <p:sp>
        <p:nvSpPr>
          <p:cNvPr id="5" name="页脚占位符 4">
            <a:extLst>
              <a:ext uri="{FF2B5EF4-FFF2-40B4-BE49-F238E27FC236}">
                <a16:creationId xmlns:a16="http://schemas.microsoft.com/office/drawing/2014/main" id="{A0A41DA0-C3E8-4B8F-B6C1-1FC501018A7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08931D-BFCB-43C1-B963-E8A9D6E19D9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683E018-39C6-4725-A718-E21BC41313B1}" type="slidenum">
              <a:rPr lang="zh-CN" altLang="en-US" smtClean="0"/>
              <a:t>‹#›</a:t>
            </a:fld>
            <a:endParaRPr lang="zh-CN" altLang="en-US"/>
          </a:p>
        </p:txBody>
      </p:sp>
    </p:spTree>
    <p:extLst>
      <p:ext uri="{BB962C8B-B14F-4D97-AF65-F5344CB8AC3E}">
        <p14:creationId xmlns:p14="http://schemas.microsoft.com/office/powerpoint/2010/main" val="292248285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660"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8.png"/><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3.png"/><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4.wmf"/><Relationship Id="rId5" Type="http://schemas.openxmlformats.org/officeDocument/2006/relationships/oleObject" Target="../embeddings/oleObject5.bin"/><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29.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6.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8.wmf"/><Relationship Id="rId4" Type="http://schemas.openxmlformats.org/officeDocument/2006/relationships/image" Target="../media/image25.wmf"/><Relationship Id="rId9"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7.jpeg"/><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slide" Target="slide45.xml"/><Relationship Id="rId5" Type="http://schemas.openxmlformats.org/officeDocument/2006/relationships/image" Target="../media/image36.png"/><Relationship Id="rId4"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1.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4.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3.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39.png"/><Relationship Id="rId4" Type="http://schemas.openxmlformats.org/officeDocument/2006/relationships/image" Target="../media/image73.png"/><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6.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7.jpeg"/><Relationship Id="rId11" Type="http://schemas.openxmlformats.org/officeDocument/2006/relationships/image" Target="../media/image48.png"/><Relationship Id="rId5" Type="http://schemas.openxmlformats.org/officeDocument/2006/relationships/image" Target="../media/image83.png"/><Relationship Id="rId10" Type="http://schemas.openxmlformats.org/officeDocument/2006/relationships/oleObject" Target="../embeddings/oleObject14.bin"/><Relationship Id="rId4" Type="http://schemas.openxmlformats.org/officeDocument/2006/relationships/image" Target="../media/image82.png"/><Relationship Id="rId9"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3.wmf"/><Relationship Id="rId5" Type="http://schemas.openxmlformats.org/officeDocument/2006/relationships/oleObject" Target="../embeddings/oleObject16.bin"/><Relationship Id="rId4" Type="http://schemas.openxmlformats.org/officeDocument/2006/relationships/image" Target="../media/image52.wmf"/></Relationships>
</file>

<file path=ppt/slides/_rels/slide4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5.wmf"/><Relationship Id="rId11" Type="http://schemas.openxmlformats.org/officeDocument/2006/relationships/image" Target="../media/image7.jpeg"/><Relationship Id="rId5" Type="http://schemas.openxmlformats.org/officeDocument/2006/relationships/oleObject" Target="../embeddings/oleObject18.bin"/><Relationship Id="rId10" Type="http://schemas.openxmlformats.org/officeDocument/2006/relationships/image" Target="../media/image57.wmf"/><Relationship Id="rId4" Type="http://schemas.openxmlformats.org/officeDocument/2006/relationships/image" Target="../media/image54.wmf"/><Relationship Id="rId9" Type="http://schemas.openxmlformats.org/officeDocument/2006/relationships/oleObject" Target="../embeddings/oleObject20.bin"/></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7.jpe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26.bin"/><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2.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84.wmf"/><Relationship Id="rId4" Type="http://schemas.openxmlformats.org/officeDocument/2006/relationships/image" Target="../media/image81.wmf"/><Relationship Id="rId9" Type="http://schemas.openxmlformats.org/officeDocument/2006/relationships/oleObject" Target="../embeddings/oleObject24.bin"/><Relationship Id="rId14" Type="http://schemas.openxmlformats.org/officeDocument/2006/relationships/image" Target="../media/image86.wmf"/></Relationships>
</file>

<file path=ppt/slides/_rels/slide63.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8.wmf"/><Relationship Id="rId5" Type="http://schemas.openxmlformats.org/officeDocument/2006/relationships/oleObject" Target="../embeddings/oleObject28.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30.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91.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3.wmf"/><Relationship Id="rId5" Type="http://schemas.openxmlformats.org/officeDocument/2006/relationships/oleObject" Target="../embeddings/oleObject33.bin"/><Relationship Id="rId4" Type="http://schemas.openxmlformats.org/officeDocument/2006/relationships/image" Target="../media/image92.wmf"/></Relationships>
</file>

<file path=ppt/slides/_rels/slide66.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98.wmf"/><Relationship Id="rId7" Type="http://schemas.openxmlformats.org/officeDocument/2006/relationships/image" Target="../media/image96.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35.bin"/><Relationship Id="rId5" Type="http://schemas.openxmlformats.org/officeDocument/2006/relationships/image" Target="../media/image95.wmf"/><Relationship Id="rId4" Type="http://schemas.openxmlformats.org/officeDocument/2006/relationships/oleObject" Target="../embeddings/oleObject34.bin"/><Relationship Id="rId9" Type="http://schemas.openxmlformats.org/officeDocument/2006/relationships/image" Target="../media/image97.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24.png"/><Relationship Id="rId5" Type="http://schemas.openxmlformats.org/officeDocument/2006/relationships/oleObject" Target="../embeddings/oleObject39.bin"/><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27.wmf"/><Relationship Id="rId5" Type="http://schemas.openxmlformats.org/officeDocument/2006/relationships/oleObject" Target="../embeddings/oleObject41.bin"/><Relationship Id="rId4" Type="http://schemas.openxmlformats.org/officeDocument/2006/relationships/image" Target="../media/image126.w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129.jpeg"/><Relationship Id="rId7" Type="http://schemas.openxmlformats.org/officeDocument/2006/relationships/image" Target="../media/image133.jpeg"/><Relationship Id="rId2" Type="http://schemas.openxmlformats.org/officeDocument/2006/relationships/image" Target="../media/image128.jpeg"/><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jpeg"/><Relationship Id="rId9" Type="http://schemas.openxmlformats.org/officeDocument/2006/relationships/image" Target="../media/image135.jpeg"/></Relationships>
</file>

<file path=ppt/slides/_rels/slide81.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2.xml"/><Relationship Id="rId5" Type="http://schemas.openxmlformats.org/officeDocument/2006/relationships/image" Target="../media/image168.png"/><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14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954AFF-F7AC-41FE-B0CC-DE95F29A91D1}"/>
              </a:ext>
            </a:extLst>
          </p:cNvPr>
          <p:cNvSpPr/>
          <p:nvPr/>
        </p:nvSpPr>
        <p:spPr>
          <a:xfrm>
            <a:off x="1295486" y="2514624"/>
            <a:ext cx="6781622" cy="914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第三章         高分子溶液</a:t>
            </a:r>
          </a:p>
        </p:txBody>
      </p:sp>
      <p:sp>
        <p:nvSpPr>
          <p:cNvPr id="3" name="灯片编号占位符 2">
            <a:extLst>
              <a:ext uri="{FF2B5EF4-FFF2-40B4-BE49-F238E27FC236}">
                <a16:creationId xmlns:a16="http://schemas.microsoft.com/office/drawing/2014/main" id="{D066429B-3F02-4A67-8F04-ADA31E9511EF}"/>
              </a:ext>
            </a:extLst>
          </p:cNvPr>
          <p:cNvSpPr>
            <a:spLocks noGrp="1"/>
          </p:cNvSpPr>
          <p:nvPr>
            <p:ph type="sldNum" sz="quarter" idx="12"/>
          </p:nvPr>
        </p:nvSpPr>
        <p:spPr/>
        <p:txBody>
          <a:bodyPr/>
          <a:lstStyle/>
          <a:p>
            <a:fld id="{2683E018-39C6-4725-A718-E21BC41313B1}"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06730B54-32D0-452B-8583-3FE25D3741B0}"/>
              </a:ext>
            </a:extLst>
          </p:cNvPr>
          <p:cNvSpPr txBox="1">
            <a:spLocks noChangeArrowheads="1"/>
          </p:cNvSpPr>
          <p:nvPr/>
        </p:nvSpPr>
        <p:spPr bwMode="auto">
          <a:xfrm>
            <a:off x="304800" y="1371600"/>
            <a:ext cx="307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99"/>
                </a:solidFill>
                <a:latin typeface="Times New Roman" panose="02020603050405020304" pitchFamily="18" charset="0"/>
              </a:rPr>
              <a:t>2 溶剂选择</a:t>
            </a:r>
          </a:p>
        </p:txBody>
      </p:sp>
      <p:sp>
        <p:nvSpPr>
          <p:cNvPr id="13316" name="Rectangle 4">
            <a:extLst>
              <a:ext uri="{FF2B5EF4-FFF2-40B4-BE49-F238E27FC236}">
                <a16:creationId xmlns:a16="http://schemas.microsoft.com/office/drawing/2014/main" id="{30BB0E10-23F8-4B1D-B96A-1A9DFBAEF267}"/>
              </a:ext>
            </a:extLst>
          </p:cNvPr>
          <p:cNvSpPr>
            <a:spLocks noChangeArrowheads="1"/>
          </p:cNvSpPr>
          <p:nvPr/>
        </p:nvSpPr>
        <p:spPr bwMode="auto">
          <a:xfrm>
            <a:off x="533400" y="1981200"/>
            <a:ext cx="487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zh-CN" sz="2800" b="1" dirty="0">
                <a:solidFill>
                  <a:schemeClr val="tx2"/>
                </a:solidFill>
                <a:latin typeface="微软雅黑" panose="020B0503020204020204" pitchFamily="34" charset="-122"/>
                <a:ea typeface="微软雅黑" panose="020B0503020204020204" pitchFamily="34" charset="-122"/>
              </a:rPr>
              <a:t>(2) “</a:t>
            </a:r>
            <a:r>
              <a:rPr lang="zh-CN" sz="2800" b="1" dirty="0">
                <a:solidFill>
                  <a:schemeClr val="tx2"/>
                </a:solidFill>
                <a:latin typeface="微软雅黑" panose="020B0503020204020204" pitchFamily="34" charset="-122"/>
                <a:ea typeface="微软雅黑" panose="020B0503020204020204" pitchFamily="34" charset="-122"/>
              </a:rPr>
              <a:t>溶度参数相近”原则</a:t>
            </a:r>
          </a:p>
        </p:txBody>
      </p:sp>
      <p:sp>
        <p:nvSpPr>
          <p:cNvPr id="11269" name="Rectangle 5">
            <a:extLst>
              <a:ext uri="{FF2B5EF4-FFF2-40B4-BE49-F238E27FC236}">
                <a16:creationId xmlns:a16="http://schemas.microsoft.com/office/drawing/2014/main" id="{73142AB6-F3D9-4679-AEA8-8A0FC9BC7BAB}"/>
              </a:ext>
            </a:extLst>
          </p:cNvPr>
          <p:cNvSpPr>
            <a:spLocks noChangeArrowheads="1"/>
          </p:cNvSpPr>
          <p:nvPr/>
        </p:nvSpPr>
        <p:spPr bwMode="auto">
          <a:xfrm>
            <a:off x="838200" y="2743200"/>
            <a:ext cx="73152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800" b="1">
                <a:solidFill>
                  <a:schemeClr val="tx2"/>
                </a:solidFill>
                <a:latin typeface="隶书" panose="02010509060101010101" pitchFamily="49" charset="-122"/>
                <a:ea typeface="隶书" panose="02010509060101010101" pitchFamily="49" charset="-122"/>
              </a:rPr>
              <a:t>溶解过程中</a:t>
            </a:r>
          </a:p>
        </p:txBody>
      </p:sp>
      <mc:AlternateContent xmlns:mc="http://schemas.openxmlformats.org/markup-compatibility/2006" xmlns:a14="http://schemas.microsoft.com/office/drawing/2010/main">
        <mc:Choice Requires="a14">
          <p:sp>
            <p:nvSpPr>
              <p:cNvPr id="11270" name="Object 6">
                <a:extLst>
                  <a:ext uri="{FF2B5EF4-FFF2-40B4-BE49-F238E27FC236}">
                    <a16:creationId xmlns:a16="http://schemas.microsoft.com/office/drawing/2014/main" id="{28F1A290-47D1-46E7-BA44-F69330FE490F}"/>
                  </a:ext>
                </a:extLst>
              </p:cNvPr>
              <p:cNvSpPr txBox="1"/>
              <p:nvPr/>
            </p:nvSpPr>
            <p:spPr bwMode="auto">
              <a:xfrm>
                <a:off x="819150" y="3427413"/>
                <a:ext cx="1943100" cy="762000"/>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3600" i="1">
                          <a:solidFill>
                            <a:srgbClr val="000000"/>
                          </a:solidFill>
                          <a:latin typeface="Cambria Math" panose="02040503050406030204" pitchFamily="18" charset="0"/>
                        </a:rPr>
                        <m:t>Δ</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𝑆</m:t>
                          </m:r>
                        </m:e>
                        <m:sub>
                          <m:r>
                            <a:rPr lang="zh-CN" altLang="en-US" sz="3600" i="1">
                              <a:solidFill>
                                <a:srgbClr val="000000"/>
                              </a:solidFill>
                              <a:latin typeface="Cambria Math" panose="02040503050406030204" pitchFamily="18" charset="0"/>
                            </a:rPr>
                            <m:t>𝑀</m:t>
                          </m:r>
                        </m:sub>
                      </m:sSub>
                      <m:r>
                        <a:rPr lang="zh-CN" altLang="en-US" sz="3600" i="1">
                          <a:solidFill>
                            <a:srgbClr val="000000"/>
                          </a:solidFill>
                          <a:latin typeface="Cambria Math" panose="02040503050406030204" pitchFamily="18" charset="0"/>
                        </a:rPr>
                        <m:t>&gt;0</m:t>
                      </m:r>
                    </m:oMath>
                  </m:oMathPara>
                </a14:m>
                <a:endParaRPr lang="zh-CN" altLang="en-US" sz="3600"/>
              </a:p>
            </p:txBody>
          </p:sp>
        </mc:Choice>
        <mc:Fallback xmlns="">
          <p:sp>
            <p:nvSpPr>
              <p:cNvPr id="11270" name="Object 6">
                <a:extLst>
                  <a:ext uri="{FF2B5EF4-FFF2-40B4-BE49-F238E27FC236}">
                    <a16:creationId xmlns:a16="http://schemas.microsoft.com/office/drawing/2014/main" id="{28F1A290-47D1-46E7-BA44-F69330FE490F}"/>
                  </a:ext>
                </a:extLst>
              </p:cNvPr>
              <p:cNvSpPr txBox="1">
                <a:spLocks noRot="1" noChangeAspect="1" noMove="1" noResize="1" noEditPoints="1" noAdjustHandles="1" noChangeArrowheads="1" noChangeShapeType="1" noTextEdit="1"/>
              </p:cNvSpPr>
              <p:nvPr/>
            </p:nvSpPr>
            <p:spPr bwMode="auto">
              <a:xfrm>
                <a:off x="819150" y="3427413"/>
                <a:ext cx="1943100" cy="762000"/>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71" name="Object 7">
                <a:extLst>
                  <a:ext uri="{FF2B5EF4-FFF2-40B4-BE49-F238E27FC236}">
                    <a16:creationId xmlns:a16="http://schemas.microsoft.com/office/drawing/2014/main" id="{F3E6D04C-01CE-408A-8B60-7FF01E3A1BBC}"/>
                  </a:ext>
                </a:extLst>
              </p:cNvPr>
              <p:cNvSpPr txBox="1"/>
              <p:nvPr/>
            </p:nvSpPr>
            <p:spPr bwMode="auto">
              <a:xfrm>
                <a:off x="3603625" y="3462338"/>
                <a:ext cx="2913063" cy="742950"/>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3600" i="1">
                          <a:solidFill>
                            <a:srgbClr val="000000"/>
                          </a:solidFill>
                          <a:latin typeface="Cambria Math" panose="02040503050406030204" pitchFamily="18" charset="0"/>
                        </a:rPr>
                        <m:t>−</m:t>
                      </m:r>
                      <m:r>
                        <a:rPr lang="zh-CN" altLang="en-US" sz="3600" i="1">
                          <a:solidFill>
                            <a:srgbClr val="000000"/>
                          </a:solidFill>
                          <a:latin typeface="Cambria Math" panose="02040503050406030204" pitchFamily="18" charset="0"/>
                        </a:rPr>
                        <m:t>𝑇</m:t>
                      </m:r>
                      <m:r>
                        <m:rPr>
                          <m:sty m:val="p"/>
                        </m:rPr>
                        <a:rPr lang="zh-CN" altLang="en-US" sz="3600" i="1">
                          <a:solidFill>
                            <a:srgbClr val="000000"/>
                          </a:solidFill>
                          <a:latin typeface="Cambria Math" panose="02040503050406030204" pitchFamily="18" charset="0"/>
                        </a:rPr>
                        <m:t>Δ</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𝑆</m:t>
                          </m:r>
                        </m:e>
                        <m:sub>
                          <m:r>
                            <a:rPr lang="zh-CN" altLang="en-US" sz="3600" i="1">
                              <a:solidFill>
                                <a:srgbClr val="000000"/>
                              </a:solidFill>
                              <a:latin typeface="Cambria Math" panose="02040503050406030204" pitchFamily="18" charset="0"/>
                            </a:rPr>
                            <m:t>𝑀</m:t>
                          </m:r>
                        </m:sub>
                      </m:sSub>
                      <m:r>
                        <a:rPr lang="zh-CN" altLang="en-US" sz="3600" i="1">
                          <a:solidFill>
                            <a:srgbClr val="000000"/>
                          </a:solidFill>
                          <a:latin typeface="Cambria Math" panose="02040503050406030204" pitchFamily="18" charset="0"/>
                        </a:rPr>
                        <m:t>&lt;0</m:t>
                      </m:r>
                    </m:oMath>
                  </m:oMathPara>
                </a14:m>
                <a:endParaRPr lang="zh-CN" altLang="en-US" sz="3600" dirty="0"/>
              </a:p>
            </p:txBody>
          </p:sp>
        </mc:Choice>
        <mc:Fallback xmlns="">
          <p:sp>
            <p:nvSpPr>
              <p:cNvPr id="11271" name="Object 7">
                <a:extLst>
                  <a:ext uri="{FF2B5EF4-FFF2-40B4-BE49-F238E27FC236}">
                    <a16:creationId xmlns:a16="http://schemas.microsoft.com/office/drawing/2014/main" id="{F3E6D04C-01CE-408A-8B60-7FF01E3A1BBC}"/>
                  </a:ext>
                </a:extLst>
              </p:cNvPr>
              <p:cNvSpPr txBox="1">
                <a:spLocks noRot="1" noChangeAspect="1" noMove="1" noResize="1" noEditPoints="1" noAdjustHandles="1" noChangeArrowheads="1" noChangeShapeType="1" noTextEdit="1"/>
              </p:cNvSpPr>
              <p:nvPr/>
            </p:nvSpPr>
            <p:spPr bwMode="auto">
              <a:xfrm>
                <a:off x="3603625" y="3462338"/>
                <a:ext cx="2913063" cy="742950"/>
              </a:xfrm>
              <a:prstGeom prst="rect">
                <a:avLst/>
              </a:prstGeom>
              <a:blipFill>
                <a:blip r:embed="rId3"/>
                <a:stretch>
                  <a:fillRect/>
                </a:stretch>
              </a:blipFill>
              <a:ln>
                <a:noFill/>
              </a:ln>
            </p:spPr>
            <p:txBody>
              <a:bodyPr/>
              <a:lstStyle/>
              <a:p>
                <a:r>
                  <a:rPr lang="zh-CN" altLang="en-US">
                    <a:noFill/>
                  </a:rPr>
                  <a:t> </a:t>
                </a:r>
              </a:p>
            </p:txBody>
          </p:sp>
        </mc:Fallback>
      </mc:AlternateContent>
      <p:sp>
        <p:nvSpPr>
          <p:cNvPr id="11272" name="AutoShape 8">
            <a:extLst>
              <a:ext uri="{FF2B5EF4-FFF2-40B4-BE49-F238E27FC236}">
                <a16:creationId xmlns:a16="http://schemas.microsoft.com/office/drawing/2014/main" id="{8725DCAD-2059-4FC1-9D9D-3C16EDDB8545}"/>
              </a:ext>
            </a:extLst>
          </p:cNvPr>
          <p:cNvSpPr>
            <a:spLocks noChangeArrowheads="1"/>
          </p:cNvSpPr>
          <p:nvPr/>
        </p:nvSpPr>
        <p:spPr bwMode="auto">
          <a:xfrm>
            <a:off x="2805113" y="3656013"/>
            <a:ext cx="762000" cy="304800"/>
          </a:xfrm>
          <a:prstGeom prst="rightArrow">
            <a:avLst>
              <a:gd name="adj1" fmla="val 50000"/>
              <a:gd name="adj2" fmla="val 625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273" name="Object 9">
                <a:extLst>
                  <a:ext uri="{FF2B5EF4-FFF2-40B4-BE49-F238E27FC236}">
                    <a16:creationId xmlns:a16="http://schemas.microsoft.com/office/drawing/2014/main" id="{8F1AE5F5-C7E9-4D73-B792-9CC950FFC354}"/>
                  </a:ext>
                </a:extLst>
              </p:cNvPr>
              <p:cNvSpPr txBox="1"/>
              <p:nvPr/>
            </p:nvSpPr>
            <p:spPr bwMode="auto">
              <a:xfrm>
                <a:off x="5734050" y="4302125"/>
                <a:ext cx="3124200" cy="515938"/>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rPr>
                        <m:t>Δ</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𝐺</m:t>
                          </m:r>
                        </m:e>
                        <m:sub>
                          <m:r>
                            <a:rPr lang="zh-CN" altLang="en-US" sz="2400" i="1">
                              <a:solidFill>
                                <a:srgbClr val="000000"/>
                              </a:solidFill>
                              <a:latin typeface="Cambria Math" panose="02040503050406030204" pitchFamily="18" charset="0"/>
                            </a:rPr>
                            <m:t>𝑀</m:t>
                          </m:r>
                        </m:sub>
                      </m:sSub>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Δ</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𝐻</m:t>
                          </m:r>
                        </m:e>
                        <m:sub>
                          <m:r>
                            <a:rPr lang="zh-CN" altLang="en-US" sz="2400" i="1">
                              <a:solidFill>
                                <a:srgbClr val="000000"/>
                              </a:solidFill>
                              <a:latin typeface="Cambria Math" panose="02040503050406030204" pitchFamily="18" charset="0"/>
                            </a:rPr>
                            <m:t>𝑀</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m:rPr>
                          <m:sty m:val="p"/>
                        </m:rPr>
                        <a:rPr lang="zh-CN" altLang="en-US" sz="2400" i="1">
                          <a:solidFill>
                            <a:srgbClr val="000000"/>
                          </a:solidFill>
                          <a:latin typeface="Cambria Math" panose="02040503050406030204" pitchFamily="18" charset="0"/>
                        </a:rPr>
                        <m:t>Δ</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𝑆</m:t>
                          </m:r>
                        </m:e>
                        <m:sub>
                          <m:r>
                            <a:rPr lang="zh-CN" altLang="en-US" sz="2400" i="1">
                              <a:solidFill>
                                <a:srgbClr val="000000"/>
                              </a:solidFill>
                              <a:latin typeface="Cambria Math" panose="02040503050406030204" pitchFamily="18" charset="0"/>
                            </a:rPr>
                            <m:t>𝑀</m:t>
                          </m:r>
                        </m:sub>
                      </m:sSub>
                    </m:oMath>
                  </m:oMathPara>
                </a14:m>
                <a:endParaRPr lang="zh-CN" altLang="en-US" sz="2400"/>
              </a:p>
            </p:txBody>
          </p:sp>
        </mc:Choice>
        <mc:Fallback xmlns="">
          <p:sp>
            <p:nvSpPr>
              <p:cNvPr id="11273" name="Object 9">
                <a:extLst>
                  <a:ext uri="{FF2B5EF4-FFF2-40B4-BE49-F238E27FC236}">
                    <a16:creationId xmlns:a16="http://schemas.microsoft.com/office/drawing/2014/main" id="{8F1AE5F5-C7E9-4D73-B792-9CC950FFC354}"/>
                  </a:ext>
                </a:extLst>
              </p:cNvPr>
              <p:cNvSpPr txBox="1">
                <a:spLocks noRot="1" noChangeAspect="1" noMove="1" noResize="1" noEditPoints="1" noAdjustHandles="1" noChangeArrowheads="1" noChangeShapeType="1" noTextEdit="1"/>
              </p:cNvSpPr>
              <p:nvPr/>
            </p:nvSpPr>
            <p:spPr bwMode="auto">
              <a:xfrm>
                <a:off x="5734050" y="4302125"/>
                <a:ext cx="3124200" cy="515938"/>
              </a:xfrm>
              <a:prstGeom prst="rect">
                <a:avLst/>
              </a:prstGeom>
              <a:blipFill>
                <a:blip r:embed="rId4"/>
                <a:stretch>
                  <a:fillRect l="-586"/>
                </a:stretch>
              </a:blipFill>
              <a:ln>
                <a:noFill/>
              </a:ln>
            </p:spPr>
            <p:txBody>
              <a:bodyPr/>
              <a:lstStyle/>
              <a:p>
                <a:r>
                  <a:rPr lang="zh-CN" altLang="en-US">
                    <a:noFill/>
                  </a:rPr>
                  <a:t> </a:t>
                </a:r>
              </a:p>
            </p:txBody>
          </p:sp>
        </mc:Fallback>
      </mc:AlternateContent>
      <p:sp>
        <p:nvSpPr>
          <p:cNvPr id="11274" name="AutoShape 10">
            <a:extLst>
              <a:ext uri="{FF2B5EF4-FFF2-40B4-BE49-F238E27FC236}">
                <a16:creationId xmlns:a16="http://schemas.microsoft.com/office/drawing/2014/main" id="{2EC97645-4DCF-448A-8C3F-A97E8D7F57C0}"/>
              </a:ext>
            </a:extLst>
          </p:cNvPr>
          <p:cNvSpPr>
            <a:spLocks noChangeArrowheads="1"/>
          </p:cNvSpPr>
          <p:nvPr/>
        </p:nvSpPr>
        <p:spPr bwMode="auto">
          <a:xfrm>
            <a:off x="5145088" y="4265613"/>
            <a:ext cx="381000" cy="685800"/>
          </a:xfrm>
          <a:prstGeom prst="downArrow">
            <a:avLst>
              <a:gd name="adj1" fmla="val 50000"/>
              <a:gd name="adj2" fmla="val 45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275" name="Object 11">
                <a:extLst>
                  <a:ext uri="{FF2B5EF4-FFF2-40B4-BE49-F238E27FC236}">
                    <a16:creationId xmlns:a16="http://schemas.microsoft.com/office/drawing/2014/main" id="{0607C1EA-3001-4A86-B6C4-B299CF6D67D8}"/>
                  </a:ext>
                </a:extLst>
              </p:cNvPr>
              <p:cNvSpPr txBox="1"/>
              <p:nvPr/>
            </p:nvSpPr>
            <p:spPr bwMode="auto">
              <a:xfrm>
                <a:off x="3063875" y="5122863"/>
                <a:ext cx="1681163" cy="627062"/>
              </a:xfrm>
              <a:prstGeom prst="rect">
                <a:avLst/>
              </a:prstGeom>
              <a:solidFill>
                <a:schemeClr val="bg1"/>
              </a:solidFill>
              <a:ln w="38100">
                <a:solidFill>
                  <a:srgbClr val="66FF66"/>
                </a:solidFill>
                <a:miter lim="800000"/>
                <a:headEnd/>
                <a:tailEnd/>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rPr>
                        <m:t>Δ</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𝐺</m:t>
                          </m:r>
                        </m:e>
                        <m:sub>
                          <m:r>
                            <a:rPr lang="zh-CN" altLang="en-US" sz="2800" i="1">
                              <a:solidFill>
                                <a:srgbClr val="000000"/>
                              </a:solidFill>
                              <a:latin typeface="Cambria Math" panose="02040503050406030204" pitchFamily="18" charset="0"/>
                            </a:rPr>
                            <m:t>𝑀</m:t>
                          </m:r>
                        </m:sub>
                      </m:sSub>
                      <m:r>
                        <a:rPr lang="zh-CN" altLang="en-US" sz="2800" i="1">
                          <a:solidFill>
                            <a:srgbClr val="000000"/>
                          </a:solidFill>
                          <a:latin typeface="Cambria Math" panose="02040503050406030204" pitchFamily="18" charset="0"/>
                        </a:rPr>
                        <m:t>&lt;0</m:t>
                      </m:r>
                    </m:oMath>
                  </m:oMathPara>
                </a14:m>
                <a:endParaRPr lang="zh-CN" altLang="en-US" sz="2800"/>
              </a:p>
            </p:txBody>
          </p:sp>
        </mc:Choice>
        <mc:Fallback xmlns="">
          <p:sp>
            <p:nvSpPr>
              <p:cNvPr id="11275" name="Object 11">
                <a:extLst>
                  <a:ext uri="{FF2B5EF4-FFF2-40B4-BE49-F238E27FC236}">
                    <a16:creationId xmlns:a16="http://schemas.microsoft.com/office/drawing/2014/main" id="{0607C1EA-3001-4A86-B6C4-B299CF6D67D8}"/>
                  </a:ext>
                </a:extLst>
              </p:cNvPr>
              <p:cNvSpPr txBox="1">
                <a:spLocks noRot="1" noChangeAspect="1" noMove="1" noResize="1" noEditPoints="1" noAdjustHandles="1" noChangeArrowheads="1" noChangeShapeType="1" noTextEdit="1"/>
              </p:cNvSpPr>
              <p:nvPr/>
            </p:nvSpPr>
            <p:spPr bwMode="auto">
              <a:xfrm>
                <a:off x="3063875" y="5122863"/>
                <a:ext cx="1681163" cy="627062"/>
              </a:xfrm>
              <a:prstGeom prst="rect">
                <a:avLst/>
              </a:prstGeom>
              <a:blipFill>
                <a:blip r:embed="rId5"/>
                <a:stretch>
                  <a:fillRect/>
                </a:stretch>
              </a:blipFill>
              <a:ln w="38100">
                <a:solidFill>
                  <a:srgbClr val="66FF66"/>
                </a:solidFill>
                <a:miter lim="800000"/>
                <a:headEnd/>
                <a:tailEnd/>
              </a:ln>
            </p:spPr>
            <p:txBody>
              <a:bodyPr/>
              <a:lstStyle/>
              <a:p>
                <a:r>
                  <a:rPr lang="zh-CN" altLang="en-US">
                    <a:noFill/>
                  </a:rPr>
                  <a:t> </a:t>
                </a:r>
              </a:p>
            </p:txBody>
          </p:sp>
        </mc:Fallback>
      </mc:AlternateContent>
      <p:sp>
        <p:nvSpPr>
          <p:cNvPr id="11276" name="Text Box 12">
            <a:extLst>
              <a:ext uri="{FF2B5EF4-FFF2-40B4-BE49-F238E27FC236}">
                <a16:creationId xmlns:a16="http://schemas.microsoft.com/office/drawing/2014/main" id="{4D8A4470-600A-4D22-8C7C-92B52930FA44}"/>
              </a:ext>
            </a:extLst>
          </p:cNvPr>
          <p:cNvSpPr txBox="1">
            <a:spLocks noChangeArrowheads="1"/>
          </p:cNvSpPr>
          <p:nvPr/>
        </p:nvSpPr>
        <p:spPr bwMode="auto">
          <a:xfrm>
            <a:off x="2317750" y="5138738"/>
            <a:ext cx="647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008000"/>
                </a:solidFill>
                <a:latin typeface="Times New Roman" panose="02020603050405020304" pitchFamily="18" charset="0"/>
              </a:rPr>
              <a:t>要</a:t>
            </a:r>
          </a:p>
        </p:txBody>
      </p:sp>
      <p:sp>
        <p:nvSpPr>
          <p:cNvPr id="11277" name="Text Box 13">
            <a:extLst>
              <a:ext uri="{FF2B5EF4-FFF2-40B4-BE49-F238E27FC236}">
                <a16:creationId xmlns:a16="http://schemas.microsoft.com/office/drawing/2014/main" id="{4638661F-C89D-49CF-807E-339B03AF7A53}"/>
              </a:ext>
            </a:extLst>
          </p:cNvPr>
          <p:cNvSpPr txBox="1">
            <a:spLocks noChangeArrowheads="1"/>
          </p:cNvSpPr>
          <p:nvPr/>
        </p:nvSpPr>
        <p:spPr bwMode="auto">
          <a:xfrm>
            <a:off x="4802188" y="5141913"/>
            <a:ext cx="10366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008000"/>
                </a:solidFill>
                <a:latin typeface="Times New Roman" panose="02020603050405020304" pitchFamily="18" charset="0"/>
              </a:rPr>
              <a:t>必须</a:t>
            </a:r>
          </a:p>
        </p:txBody>
      </p:sp>
      <mc:AlternateContent xmlns:mc="http://schemas.openxmlformats.org/markup-compatibility/2006" xmlns:a14="http://schemas.microsoft.com/office/drawing/2010/main">
        <mc:Choice Requires="a14">
          <p:sp>
            <p:nvSpPr>
              <p:cNvPr id="11278" name="Object 14">
                <a:extLst>
                  <a:ext uri="{FF2B5EF4-FFF2-40B4-BE49-F238E27FC236}">
                    <a16:creationId xmlns:a16="http://schemas.microsoft.com/office/drawing/2014/main" id="{4018B8EB-05B8-4045-9134-A02293ED67AE}"/>
                  </a:ext>
                </a:extLst>
              </p:cNvPr>
              <p:cNvSpPr txBox="1"/>
              <p:nvPr/>
            </p:nvSpPr>
            <p:spPr bwMode="auto">
              <a:xfrm>
                <a:off x="5835650" y="5091113"/>
                <a:ext cx="1033463" cy="627062"/>
              </a:xfrm>
              <a:prstGeom prst="rect">
                <a:avLst/>
              </a:prstGeom>
              <a:solidFill>
                <a:schemeClr val="bg1"/>
              </a:solidFill>
              <a:ln w="38100">
                <a:solidFill>
                  <a:srgbClr val="66FF66"/>
                </a:solid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3200" i="1">
                          <a:solidFill>
                            <a:srgbClr val="000000"/>
                          </a:solidFill>
                          <a:latin typeface="Cambria Math" panose="02040503050406030204" pitchFamily="18" charset="0"/>
                        </a:rPr>
                        <m:t>Δ</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𝐻</m:t>
                          </m:r>
                        </m:e>
                        <m:sub>
                          <m:r>
                            <a:rPr lang="zh-CN" altLang="en-US" sz="3200" i="1">
                              <a:solidFill>
                                <a:srgbClr val="000000"/>
                              </a:solidFill>
                              <a:latin typeface="Cambria Math" panose="02040503050406030204" pitchFamily="18" charset="0"/>
                            </a:rPr>
                            <m:t>𝑀</m:t>
                          </m:r>
                        </m:sub>
                      </m:sSub>
                    </m:oMath>
                  </m:oMathPara>
                </a14:m>
                <a:endParaRPr lang="zh-CN" altLang="en-US" sz="3200"/>
              </a:p>
            </p:txBody>
          </p:sp>
        </mc:Choice>
        <mc:Fallback xmlns="">
          <p:sp>
            <p:nvSpPr>
              <p:cNvPr id="11278" name="Object 14">
                <a:extLst>
                  <a:ext uri="{FF2B5EF4-FFF2-40B4-BE49-F238E27FC236}">
                    <a16:creationId xmlns:a16="http://schemas.microsoft.com/office/drawing/2014/main" id="{4018B8EB-05B8-4045-9134-A02293ED67AE}"/>
                  </a:ext>
                </a:extLst>
              </p:cNvPr>
              <p:cNvSpPr txBox="1">
                <a:spLocks noRot="1" noChangeAspect="1" noMove="1" noResize="1" noEditPoints="1" noAdjustHandles="1" noChangeArrowheads="1" noChangeShapeType="1" noTextEdit="1"/>
              </p:cNvSpPr>
              <p:nvPr/>
            </p:nvSpPr>
            <p:spPr bwMode="auto">
              <a:xfrm>
                <a:off x="5835650" y="5091113"/>
                <a:ext cx="1033463" cy="627062"/>
              </a:xfrm>
              <a:prstGeom prst="rect">
                <a:avLst/>
              </a:prstGeom>
              <a:blipFill>
                <a:blip r:embed="rId6"/>
                <a:stretch>
                  <a:fillRect/>
                </a:stretch>
              </a:blipFill>
              <a:ln w="38100">
                <a:solidFill>
                  <a:srgbClr val="66FF66"/>
                </a:solidFill>
                <a:miter lim="800000"/>
                <a:headEnd/>
                <a:tailEnd/>
              </a:ln>
            </p:spPr>
            <p:txBody>
              <a:bodyPr/>
              <a:lstStyle/>
              <a:p>
                <a:r>
                  <a:rPr lang="zh-CN" altLang="en-US">
                    <a:noFill/>
                  </a:rPr>
                  <a:t> </a:t>
                </a:r>
              </a:p>
            </p:txBody>
          </p:sp>
        </mc:Fallback>
      </mc:AlternateContent>
      <p:sp>
        <p:nvSpPr>
          <p:cNvPr id="11279" name="Text Box 15">
            <a:extLst>
              <a:ext uri="{FF2B5EF4-FFF2-40B4-BE49-F238E27FC236}">
                <a16:creationId xmlns:a16="http://schemas.microsoft.com/office/drawing/2014/main" id="{79B299F3-CF33-49D1-AE00-EFFCEDA162FD}"/>
              </a:ext>
            </a:extLst>
          </p:cNvPr>
          <p:cNvSpPr txBox="1">
            <a:spLocks noChangeArrowheads="1"/>
          </p:cNvSpPr>
          <p:nvPr/>
        </p:nvSpPr>
        <p:spPr bwMode="auto">
          <a:xfrm>
            <a:off x="6934200" y="5105400"/>
            <a:ext cx="2057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008000"/>
                </a:solidFill>
                <a:latin typeface="Times New Roman" panose="02020603050405020304" pitchFamily="18" charset="0"/>
              </a:rPr>
              <a:t>越小越好</a:t>
            </a:r>
          </a:p>
        </p:txBody>
      </p:sp>
      <p:sp>
        <p:nvSpPr>
          <p:cNvPr id="16" name="Text Box 13">
            <a:extLst>
              <a:ext uri="{FF2B5EF4-FFF2-40B4-BE49-F238E27FC236}">
                <a16:creationId xmlns:a16="http://schemas.microsoft.com/office/drawing/2014/main" id="{11D852A9-5EF2-4D77-BEE1-793421F96F7B}"/>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灯片编号占位符 11">
            <a:extLst>
              <a:ext uri="{FF2B5EF4-FFF2-40B4-BE49-F238E27FC236}">
                <a16:creationId xmlns:a16="http://schemas.microsoft.com/office/drawing/2014/main" id="{4AC90946-339E-45D7-8D5A-7577E6DCA4AD}"/>
              </a:ext>
            </a:extLst>
          </p:cNvPr>
          <p:cNvSpPr>
            <a:spLocks noGrp="1"/>
          </p:cNvSpPr>
          <p:nvPr>
            <p:ph type="sldNum" sz="quarter" idx="12"/>
          </p:nvPr>
        </p:nvSpPr>
        <p:spPr/>
        <p:txBody>
          <a:bodyPr/>
          <a:lstStyle/>
          <a:p>
            <a:fld id="{2683E018-39C6-4725-A718-E21BC41313B1}" type="slidenum">
              <a:rPr lang="zh-CN" altLang="en-US" smtClean="0"/>
              <a:t>10</a:t>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D56D99D9-C264-4A84-8C29-423073978F84}"/>
              </a:ext>
            </a:extLst>
          </p:cNvPr>
          <p:cNvSpPr txBox="1">
            <a:spLocks noChangeArrowheads="1"/>
          </p:cNvSpPr>
          <p:nvPr/>
        </p:nvSpPr>
        <p:spPr bwMode="auto">
          <a:xfrm>
            <a:off x="304800" y="1371600"/>
            <a:ext cx="307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99"/>
                </a:solidFill>
                <a:latin typeface="微软雅黑" panose="020B0503020204020204" pitchFamily="34" charset="-122"/>
                <a:ea typeface="微软雅黑" panose="020B0503020204020204" pitchFamily="34" charset="-122"/>
              </a:rPr>
              <a:t>2 溶剂选择</a:t>
            </a:r>
          </a:p>
        </p:txBody>
      </p:sp>
      <p:sp>
        <p:nvSpPr>
          <p:cNvPr id="14340" name="Rectangle 4">
            <a:extLst>
              <a:ext uri="{FF2B5EF4-FFF2-40B4-BE49-F238E27FC236}">
                <a16:creationId xmlns:a16="http://schemas.microsoft.com/office/drawing/2014/main" id="{F97E81B8-9C7F-42A4-93D3-9D7D98A10714}"/>
              </a:ext>
            </a:extLst>
          </p:cNvPr>
          <p:cNvSpPr>
            <a:spLocks noChangeArrowheads="1"/>
          </p:cNvSpPr>
          <p:nvPr/>
        </p:nvSpPr>
        <p:spPr bwMode="auto">
          <a:xfrm>
            <a:off x="433537" y="1843088"/>
            <a:ext cx="4876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zh-CN" sz="2400" b="1" dirty="0">
                <a:solidFill>
                  <a:schemeClr val="tx2"/>
                </a:solidFill>
                <a:latin typeface="宋体" pitchFamily="2" charset="-122"/>
              </a:rPr>
              <a:t>(2)</a:t>
            </a:r>
            <a:r>
              <a:rPr lang="zh-CN" altLang="en-US" sz="2400" b="1" dirty="0">
                <a:solidFill>
                  <a:schemeClr val="tx2"/>
                </a:solidFill>
                <a:latin typeface="宋体" pitchFamily="2" charset="-122"/>
              </a:rPr>
              <a:t> </a:t>
            </a:r>
            <a:r>
              <a:rPr lang="zh-CN" altLang="zh-CN" sz="2400" b="1" dirty="0">
                <a:solidFill>
                  <a:schemeClr val="tx2"/>
                </a:solidFill>
                <a:latin typeface="宋体" pitchFamily="2" charset="-122"/>
              </a:rPr>
              <a:t>“</a:t>
            </a:r>
            <a:r>
              <a:rPr lang="zh-CN" sz="2400" b="1" dirty="0">
                <a:solidFill>
                  <a:schemeClr val="tx2"/>
                </a:solidFill>
                <a:latin typeface="宋体" pitchFamily="2" charset="-122"/>
              </a:rPr>
              <a:t>溶度参数相近”原则</a:t>
            </a:r>
          </a:p>
        </p:txBody>
      </p:sp>
      <p:sp>
        <p:nvSpPr>
          <p:cNvPr id="12293" name="Text Box 5">
            <a:extLst>
              <a:ext uri="{FF2B5EF4-FFF2-40B4-BE49-F238E27FC236}">
                <a16:creationId xmlns:a16="http://schemas.microsoft.com/office/drawing/2014/main" id="{FE546528-E5D2-4A05-86AE-895CC56A6A8B}"/>
              </a:ext>
            </a:extLst>
          </p:cNvPr>
          <p:cNvSpPr txBox="1">
            <a:spLocks noChangeArrowheads="1"/>
          </p:cNvSpPr>
          <p:nvPr/>
        </p:nvSpPr>
        <p:spPr bwMode="auto">
          <a:xfrm>
            <a:off x="103981" y="2460625"/>
            <a:ext cx="86868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Font typeface="Wingdings" panose="05000000000000000000" pitchFamily="2" charset="2"/>
              <a:buChar char="Ø"/>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大多数高聚物溶解时，</a:t>
            </a:r>
            <a:r>
              <a:rPr lang="zh-CN" altLang="zh-CN" sz="2000" b="1" i="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H</a:t>
            </a:r>
            <a:r>
              <a:rPr lang="zh-CN" altLang="zh-CN" sz="2000" b="1" i="1" baseline="-30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M</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&gt;0, 从而溶解过程能自发进行取决于</a:t>
            </a:r>
            <a:r>
              <a:rPr lang="zh-CN" altLang="zh-CN" sz="2000" b="1" i="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H</a:t>
            </a:r>
            <a:r>
              <a:rPr lang="zh-CN" altLang="zh-CN" sz="2000" b="1" i="1" baseline="-30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M</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和</a:t>
            </a:r>
            <a:r>
              <a:rPr lang="zh-CN" altLang="zh-CN" sz="2000" b="1" i="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TS</a:t>
            </a:r>
            <a:r>
              <a:rPr lang="zh-CN" altLang="zh-CN" sz="2000" b="1" i="1" baseline="-30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M</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的大小。</a:t>
            </a:r>
            <a:r>
              <a:rPr lang="zh-CN" altLang="zh-CN" sz="32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a:t>
            </a:r>
          </a:p>
        </p:txBody>
      </p:sp>
      <p:sp>
        <p:nvSpPr>
          <p:cNvPr id="12294" name="Text Box 6">
            <a:extLst>
              <a:ext uri="{FF2B5EF4-FFF2-40B4-BE49-F238E27FC236}">
                <a16:creationId xmlns:a16="http://schemas.microsoft.com/office/drawing/2014/main" id="{25748297-D3E4-4407-9DF8-916A300591B7}"/>
              </a:ext>
            </a:extLst>
          </p:cNvPr>
          <p:cNvSpPr txBox="1">
            <a:spLocks noChangeArrowheads="1"/>
          </p:cNvSpPr>
          <p:nvPr/>
        </p:nvSpPr>
        <p:spPr bwMode="auto">
          <a:xfrm>
            <a:off x="533400" y="3505200"/>
            <a:ext cx="806450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i="1">
                <a:solidFill>
                  <a:srgbClr val="0000CC"/>
                </a:solidFill>
                <a:latin typeface="Times New Roman" panose="02020603050405020304" pitchFamily="18" charset="0"/>
                <a:sym typeface="Symbol" panose="05050102010706020507" pitchFamily="18" charset="2"/>
              </a:rPr>
              <a:t>H</a:t>
            </a:r>
            <a:r>
              <a:rPr lang="zh-CN" altLang="zh-CN" sz="2000" b="1" i="1" baseline="-30000">
                <a:solidFill>
                  <a:srgbClr val="0000CC"/>
                </a:solidFill>
                <a:latin typeface="Times New Roman" panose="02020603050405020304" pitchFamily="18" charset="0"/>
                <a:sym typeface="Symbol" panose="05050102010706020507" pitchFamily="18" charset="2"/>
              </a:rPr>
              <a:t>M</a:t>
            </a:r>
            <a:r>
              <a:rPr lang="zh-CN" altLang="zh-CN" sz="2000" b="1" i="1">
                <a:solidFill>
                  <a:srgbClr val="0000CC"/>
                </a:solidFill>
                <a:latin typeface="Times New Roman" panose="02020603050405020304" pitchFamily="18" charset="0"/>
                <a:sym typeface="Symbol" panose="05050102010706020507" pitchFamily="18" charset="2"/>
              </a:rPr>
              <a:t> &lt; TS</a:t>
            </a:r>
            <a:r>
              <a:rPr lang="zh-CN" altLang="zh-CN" sz="2000" b="1" i="1" baseline="-30000">
                <a:solidFill>
                  <a:srgbClr val="0000CC"/>
                </a:solidFill>
                <a:latin typeface="Times New Roman" panose="02020603050405020304" pitchFamily="18" charset="0"/>
                <a:sym typeface="Symbol" panose="05050102010706020507" pitchFamily="18" charset="2"/>
              </a:rPr>
              <a:t>M</a:t>
            </a:r>
            <a:r>
              <a:rPr lang="zh-CN" altLang="zh-CN" sz="2000" b="1">
                <a:solidFill>
                  <a:srgbClr val="0000CC"/>
                </a:solidFill>
                <a:latin typeface="Times New Roman" panose="02020603050405020304" pitchFamily="18" charset="0"/>
                <a:sym typeface="Symbol" panose="05050102010706020507" pitchFamily="18" charset="2"/>
              </a:rPr>
              <a:t> 时能进行溶解。</a:t>
            </a:r>
            <a:r>
              <a:rPr lang="zh-CN" altLang="zh-CN" sz="2000" b="1" i="1">
                <a:solidFill>
                  <a:srgbClr val="0000CC"/>
                </a:solidFill>
                <a:latin typeface="Times New Roman" panose="02020603050405020304" pitchFamily="18" charset="0"/>
                <a:sym typeface="Symbol" panose="05050102010706020507" pitchFamily="18" charset="2"/>
              </a:rPr>
              <a:t>H</a:t>
            </a:r>
            <a:r>
              <a:rPr lang="zh-CN" altLang="zh-CN" sz="2000" b="1" i="1" baseline="-30000">
                <a:solidFill>
                  <a:srgbClr val="0000CC"/>
                </a:solidFill>
                <a:latin typeface="Times New Roman" panose="02020603050405020304" pitchFamily="18" charset="0"/>
                <a:sym typeface="Symbol" panose="05050102010706020507" pitchFamily="18" charset="2"/>
              </a:rPr>
              <a:t>M</a:t>
            </a:r>
            <a:r>
              <a:rPr lang="zh-CN" altLang="zh-CN" sz="2000" b="1">
                <a:solidFill>
                  <a:srgbClr val="0000CC"/>
                </a:solidFill>
                <a:latin typeface="Times New Roman" panose="02020603050405020304" pitchFamily="18" charset="0"/>
                <a:sym typeface="Symbol" panose="05050102010706020507" pitchFamily="18" charset="2"/>
              </a:rPr>
              <a:t> 越小越有利于溶解的进行。</a:t>
            </a:r>
          </a:p>
        </p:txBody>
      </p:sp>
      <mc:AlternateContent xmlns:mc="http://schemas.openxmlformats.org/markup-compatibility/2006" xmlns:a14="http://schemas.microsoft.com/office/drawing/2010/main">
        <mc:Choice Requires="a14">
          <p:sp>
            <p:nvSpPr>
              <p:cNvPr id="12295" name="Object 7">
                <a:extLst>
                  <a:ext uri="{FF2B5EF4-FFF2-40B4-BE49-F238E27FC236}">
                    <a16:creationId xmlns:a16="http://schemas.microsoft.com/office/drawing/2014/main" id="{FD3A952E-1EE9-4680-9AED-20F0213D71FB}"/>
                  </a:ext>
                </a:extLst>
              </p:cNvPr>
              <p:cNvSpPr txBox="1"/>
              <p:nvPr/>
            </p:nvSpPr>
            <p:spPr bwMode="auto">
              <a:xfrm>
                <a:off x="762000" y="4025900"/>
                <a:ext cx="7772400" cy="838200"/>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3200" i="1">
                          <a:solidFill>
                            <a:srgbClr val="000000"/>
                          </a:solidFill>
                          <a:latin typeface="Cambria Math" panose="02040503050406030204" pitchFamily="18" charset="0"/>
                        </a:rPr>
                        <m:t>Δ</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𝐻</m:t>
                          </m:r>
                        </m:e>
                        <m:sub>
                          <m:r>
                            <a:rPr lang="zh-CN" altLang="en-US" sz="3200" i="1">
                              <a:solidFill>
                                <a:srgbClr val="000000"/>
                              </a:solidFill>
                              <a:latin typeface="Cambria Math" panose="02040503050406030204" pitchFamily="18" charset="0"/>
                            </a:rPr>
                            <m:t>𝑀</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𝜙</m:t>
                          </m:r>
                        </m:e>
                        <m:sub>
                          <m:r>
                            <a:rPr lang="zh-CN" altLang="en-US" sz="3200" i="1">
                              <a:solidFill>
                                <a:srgbClr val="000000"/>
                              </a:solidFill>
                              <a:latin typeface="Cambria Math" panose="02040503050406030204" pitchFamily="18" charset="0"/>
                            </a:rPr>
                            <m:t>1</m:t>
                          </m:r>
                        </m:sub>
                      </m:sSub>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𝜙</m:t>
                          </m:r>
                        </m:e>
                        <m:sub>
                          <m:r>
                            <a:rPr lang="zh-CN" altLang="en-US" sz="3200" i="1">
                              <a:solidFill>
                                <a:srgbClr val="000000"/>
                              </a:solidFill>
                              <a:latin typeface="Cambria Math" panose="02040503050406030204" pitchFamily="18" charset="0"/>
                            </a:rPr>
                            <m:t>2</m:t>
                          </m:r>
                        </m:sub>
                      </m:sSub>
                      <m:r>
                        <a:rPr lang="zh-CN" altLang="en-US" sz="3200" i="1">
                          <a:solidFill>
                            <a:srgbClr val="000000"/>
                          </a:solidFill>
                          <a:latin typeface="Cambria Math" panose="02040503050406030204" pitchFamily="18" charset="0"/>
                        </a:rPr>
                        <m:t>[</m:t>
                      </m:r>
                      <m:sSubSup>
                        <m:sSubSupPr>
                          <m:ctrlPr>
                            <a:rPr lang="zh-CN" altLang="en-US" sz="3200" i="1">
                              <a:solidFill>
                                <a:srgbClr val="000000"/>
                              </a:solidFill>
                              <a:latin typeface="Cambria Math" panose="02040503050406030204" pitchFamily="18" charset="0"/>
                            </a:rPr>
                          </m:ctrlPr>
                        </m:sSubSupPr>
                        <m:e>
                          <m:r>
                            <a:rPr lang="zh-CN" altLang="en-US" sz="3200" i="1">
                              <a:solidFill>
                                <a:srgbClr val="000000"/>
                              </a:solidFill>
                              <a:latin typeface="Cambria Math" panose="02040503050406030204" pitchFamily="18" charset="0"/>
                            </a:rPr>
                            <m:t>𝜀</m:t>
                          </m:r>
                        </m:e>
                        <m:sub>
                          <m:r>
                            <a:rPr lang="zh-CN" altLang="en-US" sz="3200" i="1">
                              <a:solidFill>
                                <a:srgbClr val="000000"/>
                              </a:solidFill>
                              <a:latin typeface="Cambria Math" panose="02040503050406030204" pitchFamily="18" charset="0"/>
                            </a:rPr>
                            <m:t>1</m:t>
                          </m:r>
                        </m:sub>
                        <m:sup>
                          <m:r>
                            <a:rPr lang="zh-CN" altLang="en-US" sz="3200" i="1">
                              <a:solidFill>
                                <a:srgbClr val="000000"/>
                              </a:solidFill>
                              <a:latin typeface="Cambria Math" panose="02040503050406030204" pitchFamily="18" charset="0"/>
                            </a:rPr>
                            <m:t>1/2</m:t>
                          </m:r>
                        </m:sup>
                      </m:sSubSup>
                      <m:r>
                        <a:rPr lang="zh-CN" altLang="en-US" sz="3200" i="1">
                          <a:solidFill>
                            <a:srgbClr val="000000"/>
                          </a:solidFill>
                          <a:latin typeface="Cambria Math" panose="02040503050406030204" pitchFamily="18" charset="0"/>
                        </a:rPr>
                        <m:t>−</m:t>
                      </m:r>
                      <m:sSubSup>
                        <m:sSubSupPr>
                          <m:ctrlPr>
                            <a:rPr lang="zh-CN" altLang="en-US" sz="3200" i="1">
                              <a:solidFill>
                                <a:srgbClr val="000000"/>
                              </a:solidFill>
                              <a:latin typeface="Cambria Math" panose="02040503050406030204" pitchFamily="18" charset="0"/>
                            </a:rPr>
                          </m:ctrlPr>
                        </m:sSubSupPr>
                        <m:e>
                          <m:r>
                            <a:rPr lang="zh-CN" altLang="en-US" sz="3200" i="1">
                              <a:solidFill>
                                <a:srgbClr val="000000"/>
                              </a:solidFill>
                              <a:latin typeface="Cambria Math" panose="02040503050406030204" pitchFamily="18" charset="0"/>
                            </a:rPr>
                            <m:t>𝜀</m:t>
                          </m:r>
                        </m:e>
                        <m:sub>
                          <m:r>
                            <a:rPr lang="zh-CN" altLang="en-US" sz="3200" i="1">
                              <a:solidFill>
                                <a:srgbClr val="000000"/>
                              </a:solidFill>
                              <a:latin typeface="Cambria Math" panose="02040503050406030204" pitchFamily="18" charset="0"/>
                            </a:rPr>
                            <m:t>2</m:t>
                          </m:r>
                        </m:sub>
                        <m:sup>
                          <m:r>
                            <a:rPr lang="zh-CN" altLang="en-US" sz="3200" i="1">
                              <a:solidFill>
                                <a:srgbClr val="000000"/>
                              </a:solidFill>
                              <a:latin typeface="Cambria Math" panose="02040503050406030204" pitchFamily="18" charset="0"/>
                            </a:rPr>
                            <m:t>1/2</m:t>
                          </m:r>
                        </m:sup>
                      </m:sSubSup>
                      <m:sSup>
                        <m:sSupPr>
                          <m:ctrlPr>
                            <a:rPr lang="zh-CN" altLang="en-US" sz="3200" i="1">
                              <a:solidFill>
                                <a:srgbClr val="000000"/>
                              </a:solidFill>
                              <a:latin typeface="Cambria Math" panose="02040503050406030204" pitchFamily="18" charset="0"/>
                            </a:rPr>
                          </m:ctrlPr>
                        </m:sSupPr>
                        <m:e>
                          <m:r>
                            <a:rPr lang="zh-CN" altLang="en-US" sz="3200" i="1">
                              <a:solidFill>
                                <a:srgbClr val="000000"/>
                              </a:solidFill>
                              <a:latin typeface="Cambria Math" panose="02040503050406030204" pitchFamily="18" charset="0"/>
                            </a:rPr>
                            <m:t>]</m:t>
                          </m:r>
                        </m:e>
                        <m:sup>
                          <m:r>
                            <a:rPr lang="zh-CN" altLang="en-US" sz="3200" i="1">
                              <a:solidFill>
                                <a:srgbClr val="000000"/>
                              </a:solidFill>
                              <a:latin typeface="Cambria Math" panose="02040503050406030204" pitchFamily="18" charset="0"/>
                            </a:rPr>
                            <m:t>2</m:t>
                          </m:r>
                        </m:sup>
                      </m:sSup>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𝑉</m:t>
                          </m:r>
                        </m:e>
                        <m:sub>
                          <m:r>
                            <a:rPr lang="zh-CN" altLang="en-US" sz="3200" i="1">
                              <a:solidFill>
                                <a:srgbClr val="000000"/>
                              </a:solidFill>
                              <a:latin typeface="Cambria Math" panose="02040503050406030204" pitchFamily="18" charset="0"/>
                            </a:rPr>
                            <m:t>𝑀</m:t>
                          </m:r>
                        </m:sub>
                      </m:sSub>
                    </m:oMath>
                  </m:oMathPara>
                </a14:m>
                <a:endParaRPr lang="zh-CN" altLang="en-US" sz="3200"/>
              </a:p>
            </p:txBody>
          </p:sp>
        </mc:Choice>
        <mc:Fallback xmlns="">
          <p:sp>
            <p:nvSpPr>
              <p:cNvPr id="12295" name="Object 7">
                <a:extLst>
                  <a:ext uri="{FF2B5EF4-FFF2-40B4-BE49-F238E27FC236}">
                    <a16:creationId xmlns:a16="http://schemas.microsoft.com/office/drawing/2014/main" id="{FD3A952E-1EE9-4680-9AED-20F0213D71FB}"/>
                  </a:ext>
                </a:extLst>
              </p:cNvPr>
              <p:cNvSpPr txBox="1">
                <a:spLocks noRot="1" noChangeAspect="1" noMove="1" noResize="1" noEditPoints="1" noAdjustHandles="1" noChangeArrowheads="1" noChangeShapeType="1" noTextEdit="1"/>
              </p:cNvSpPr>
              <p:nvPr/>
            </p:nvSpPr>
            <p:spPr bwMode="auto">
              <a:xfrm>
                <a:off x="762000" y="4025900"/>
                <a:ext cx="7772400" cy="838200"/>
              </a:xfrm>
              <a:prstGeom prst="rect">
                <a:avLst/>
              </a:prstGeom>
              <a:blipFill>
                <a:blip r:embed="rId2"/>
                <a:stretch>
                  <a:fillRect/>
                </a:stretch>
              </a:blipFill>
              <a:ln>
                <a:noFill/>
              </a:ln>
            </p:spPr>
            <p:txBody>
              <a:bodyPr/>
              <a:lstStyle/>
              <a:p>
                <a:r>
                  <a:rPr lang="zh-CN" altLang="en-US">
                    <a:noFill/>
                  </a:rPr>
                  <a:t> </a:t>
                </a:r>
              </a:p>
            </p:txBody>
          </p:sp>
        </mc:Fallback>
      </mc:AlternateContent>
      <p:sp>
        <p:nvSpPr>
          <p:cNvPr id="14344" name="Text Box 8">
            <a:extLst>
              <a:ext uri="{FF2B5EF4-FFF2-40B4-BE49-F238E27FC236}">
                <a16:creationId xmlns:a16="http://schemas.microsoft.com/office/drawing/2014/main" id="{8F8A7CC0-F553-4E2E-9943-2F58F0AAD13A}"/>
              </a:ext>
            </a:extLst>
          </p:cNvPr>
          <p:cNvSpPr txBox="1">
            <a:spLocks noChangeArrowheads="1"/>
          </p:cNvSpPr>
          <p:nvPr/>
        </p:nvSpPr>
        <p:spPr bwMode="auto">
          <a:xfrm>
            <a:off x="381000" y="4953000"/>
            <a:ext cx="813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000" b="1" i="1">
                <a:latin typeface="Times New Roman" pitchFamily="18" charset="0"/>
                <a:sym typeface="Symbol" pitchFamily="18" charset="2"/>
              </a:rPr>
              <a:t></a:t>
            </a:r>
            <a:r>
              <a:rPr lang="zh-CN" altLang="zh-CN" sz="2000" b="1" i="1" baseline="-30000">
                <a:latin typeface="Times New Roman" pitchFamily="18" charset="0"/>
              </a:rPr>
              <a:t>1,  </a:t>
            </a:r>
            <a:r>
              <a:rPr lang="zh-CN" altLang="zh-CN" sz="2000" b="1" i="1">
                <a:latin typeface="Times New Roman" pitchFamily="18" charset="0"/>
                <a:sym typeface="Symbol" pitchFamily="18" charset="2"/>
              </a:rPr>
              <a:t></a:t>
            </a:r>
            <a:r>
              <a:rPr lang="zh-CN" altLang="zh-CN" sz="2000" b="1" i="1" baseline="-30000">
                <a:latin typeface="Times New Roman" pitchFamily="18" charset="0"/>
              </a:rPr>
              <a:t>2</a:t>
            </a:r>
            <a:r>
              <a:rPr lang="zh-CN" altLang="zh-CN" sz="2000" b="1" baseline="-30000">
                <a:latin typeface="Times New Roman" pitchFamily="18" charset="0"/>
              </a:rPr>
              <a:t> </a:t>
            </a:r>
            <a:r>
              <a:rPr lang="zh-CN" altLang="zh-CN" sz="2000" b="1">
                <a:latin typeface="Times New Roman" pitchFamily="18" charset="0"/>
              </a:rPr>
              <a:t>–</a:t>
            </a:r>
            <a:r>
              <a:rPr lang="zh-CN" sz="2000" b="1">
                <a:latin typeface="Times New Roman" pitchFamily="18" charset="0"/>
              </a:rPr>
              <a:t>分别为溶剂和高分子的体积分数</a:t>
            </a:r>
          </a:p>
        </p:txBody>
      </p:sp>
      <p:sp>
        <p:nvSpPr>
          <p:cNvPr id="14345" name="Text Box 9">
            <a:extLst>
              <a:ext uri="{FF2B5EF4-FFF2-40B4-BE49-F238E27FC236}">
                <a16:creationId xmlns:a16="http://schemas.microsoft.com/office/drawing/2014/main" id="{FC2903E8-E1C6-46CB-B79B-28922DC87F3A}"/>
              </a:ext>
            </a:extLst>
          </p:cNvPr>
          <p:cNvSpPr txBox="1">
            <a:spLocks noChangeArrowheads="1"/>
          </p:cNvSpPr>
          <p:nvPr/>
        </p:nvSpPr>
        <p:spPr bwMode="auto">
          <a:xfrm>
            <a:off x="406316" y="5562544"/>
            <a:ext cx="792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000" b="1" i="1">
                <a:solidFill>
                  <a:srgbClr val="FF0000"/>
                </a:solidFill>
                <a:latin typeface="Times New Roman" pitchFamily="18" charset="0"/>
                <a:sym typeface="Symbol" pitchFamily="18" charset="2"/>
              </a:rPr>
              <a:t></a:t>
            </a:r>
            <a:r>
              <a:rPr lang="zh-CN" altLang="zh-CN" sz="2000" b="1" i="1" baseline="-30000">
                <a:solidFill>
                  <a:srgbClr val="FF0000"/>
                </a:solidFill>
                <a:latin typeface="Times New Roman" pitchFamily="18" charset="0"/>
              </a:rPr>
              <a:t>1,  </a:t>
            </a:r>
            <a:r>
              <a:rPr lang="zh-CN" altLang="zh-CN" sz="2000" b="1" i="1">
                <a:solidFill>
                  <a:srgbClr val="FF0000"/>
                </a:solidFill>
                <a:latin typeface="Times New Roman" pitchFamily="18" charset="0"/>
                <a:sym typeface="Symbol" pitchFamily="18" charset="2"/>
              </a:rPr>
              <a:t></a:t>
            </a:r>
            <a:r>
              <a:rPr lang="zh-CN" altLang="zh-CN" sz="2000" b="1" i="1" baseline="-30000">
                <a:solidFill>
                  <a:srgbClr val="FF0000"/>
                </a:solidFill>
                <a:latin typeface="Times New Roman" pitchFamily="18" charset="0"/>
              </a:rPr>
              <a:t>2</a:t>
            </a:r>
            <a:r>
              <a:rPr lang="zh-CN" altLang="zh-CN" sz="2000" b="1" baseline="-30000">
                <a:solidFill>
                  <a:srgbClr val="FF0000"/>
                </a:solidFill>
                <a:latin typeface="Times New Roman" pitchFamily="18" charset="0"/>
              </a:rPr>
              <a:t> </a:t>
            </a:r>
            <a:r>
              <a:rPr lang="zh-CN" altLang="zh-CN" sz="2000" b="1">
                <a:solidFill>
                  <a:srgbClr val="FF0000"/>
                </a:solidFill>
                <a:latin typeface="Times New Roman" pitchFamily="18" charset="0"/>
              </a:rPr>
              <a:t>–</a:t>
            </a:r>
            <a:r>
              <a:rPr lang="zh-CN" sz="2000" b="1">
                <a:solidFill>
                  <a:srgbClr val="FF0000"/>
                </a:solidFill>
                <a:latin typeface="Times New Roman" pitchFamily="18" charset="0"/>
              </a:rPr>
              <a:t>分别为溶剂和高分子的内聚能密度</a:t>
            </a:r>
          </a:p>
        </p:txBody>
      </p:sp>
      <p:sp>
        <p:nvSpPr>
          <p:cNvPr id="14346" name="Text Box 10">
            <a:extLst>
              <a:ext uri="{FF2B5EF4-FFF2-40B4-BE49-F238E27FC236}">
                <a16:creationId xmlns:a16="http://schemas.microsoft.com/office/drawing/2014/main" id="{197E6D92-5BD5-4700-8869-C8CAB6E44CD1}"/>
              </a:ext>
            </a:extLst>
          </p:cNvPr>
          <p:cNvSpPr txBox="1">
            <a:spLocks noChangeArrowheads="1"/>
          </p:cNvSpPr>
          <p:nvPr/>
        </p:nvSpPr>
        <p:spPr bwMode="auto">
          <a:xfrm>
            <a:off x="376238" y="6278563"/>
            <a:ext cx="449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000" b="1" i="1">
                <a:latin typeface="Times New Roman" pitchFamily="18" charset="0"/>
              </a:rPr>
              <a:t>V</a:t>
            </a:r>
            <a:r>
              <a:rPr lang="zh-CN" altLang="zh-CN" sz="2000" b="1" i="1" baseline="-30000">
                <a:latin typeface="Times New Roman" pitchFamily="18" charset="0"/>
              </a:rPr>
              <a:t>M</a:t>
            </a:r>
            <a:r>
              <a:rPr lang="zh-CN" altLang="zh-CN" sz="2000" b="1" baseline="-30000">
                <a:latin typeface="Times New Roman" pitchFamily="18" charset="0"/>
              </a:rPr>
              <a:t> </a:t>
            </a:r>
            <a:r>
              <a:rPr lang="zh-CN" altLang="zh-CN" sz="2000" b="1">
                <a:latin typeface="Times New Roman" pitchFamily="18" charset="0"/>
              </a:rPr>
              <a:t>- </a:t>
            </a:r>
            <a:r>
              <a:rPr lang="zh-CN" sz="2000" b="1">
                <a:latin typeface="Times New Roman" pitchFamily="18" charset="0"/>
              </a:rPr>
              <a:t>混合后的体积</a:t>
            </a:r>
          </a:p>
        </p:txBody>
      </p:sp>
      <p:sp>
        <p:nvSpPr>
          <p:cNvPr id="11" name="Text Box 13">
            <a:extLst>
              <a:ext uri="{FF2B5EF4-FFF2-40B4-BE49-F238E27FC236}">
                <a16:creationId xmlns:a16="http://schemas.microsoft.com/office/drawing/2014/main" id="{5DDD7FF2-37D6-4A1C-9304-3892BF14A7AA}"/>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BC9718F5-2F70-41D7-A2EF-F5644D79B354}"/>
              </a:ext>
            </a:extLst>
          </p:cNvPr>
          <p:cNvSpPr>
            <a:spLocks noGrp="1"/>
          </p:cNvSpPr>
          <p:nvPr>
            <p:ph type="sldNum" sz="quarter" idx="12"/>
          </p:nvPr>
        </p:nvSpPr>
        <p:spPr/>
        <p:txBody>
          <a:bodyPr/>
          <a:lstStyle/>
          <a:p>
            <a:fld id="{2683E018-39C6-4725-A718-E21BC41313B1}" type="slidenum">
              <a:rPr lang="zh-CN" altLang="en-US" smtClean="0"/>
              <a:t>11</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1195A490-3A06-4E05-B212-E3082F9CBB36}"/>
              </a:ext>
            </a:extLst>
          </p:cNvPr>
          <p:cNvSpPr txBox="1">
            <a:spLocks noChangeArrowheads="1"/>
          </p:cNvSpPr>
          <p:nvPr/>
        </p:nvSpPr>
        <p:spPr bwMode="auto">
          <a:xfrm>
            <a:off x="900828" y="3124197"/>
            <a:ext cx="2225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solidFill>
                  <a:schemeClr val="folHlink"/>
                </a:solidFill>
                <a:latin typeface="Times New Roman" panose="02020603050405020304" pitchFamily="18" charset="0"/>
              </a:rPr>
              <a:t>溶度参数 </a:t>
            </a:r>
            <a:r>
              <a:rPr lang="zh-CN" altLang="zh-CN" sz="2800" b="1" i="1">
                <a:solidFill>
                  <a:schemeClr val="folHlink"/>
                </a:solidFill>
                <a:latin typeface="Times New Roman" panose="02020603050405020304" pitchFamily="18" charset="0"/>
                <a:sym typeface="Symbol" panose="05050102010706020507" pitchFamily="18" charset="2"/>
              </a:rPr>
              <a:t></a:t>
            </a:r>
            <a:r>
              <a:rPr lang="zh-CN" altLang="zh-CN" sz="2800" b="1">
                <a:solidFill>
                  <a:srgbClr val="CC0000"/>
                </a:solidFill>
                <a:latin typeface="Times New Roman" panose="02020603050405020304" pitchFamily="18" charset="0"/>
              </a:rPr>
              <a:t> </a:t>
            </a:r>
            <a:r>
              <a:rPr lang="zh-CN" altLang="zh-CN" sz="2800" b="1">
                <a:latin typeface="Times New Roman" panose="02020603050405020304" pitchFamily="18" charset="0"/>
              </a:rPr>
              <a:t>=</a:t>
            </a:r>
          </a:p>
        </p:txBody>
      </p:sp>
      <p:sp>
        <p:nvSpPr>
          <p:cNvPr id="13315" name="Text Box 3">
            <a:extLst>
              <a:ext uri="{FF2B5EF4-FFF2-40B4-BE49-F238E27FC236}">
                <a16:creationId xmlns:a16="http://schemas.microsoft.com/office/drawing/2014/main" id="{CD9682A5-D0AF-4DED-986F-854872D0F424}"/>
              </a:ext>
            </a:extLst>
          </p:cNvPr>
          <p:cNvSpPr txBox="1">
            <a:spLocks noChangeArrowheads="1"/>
          </p:cNvSpPr>
          <p:nvPr/>
        </p:nvSpPr>
        <p:spPr bwMode="auto">
          <a:xfrm>
            <a:off x="519828" y="4402135"/>
            <a:ext cx="175260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zh-CN" sz="2800" b="1" i="1">
                <a:solidFill>
                  <a:schemeClr val="folHlink"/>
                </a:solidFill>
                <a:latin typeface="Times New Roman" panose="02020603050405020304" pitchFamily="18" charset="0"/>
                <a:sym typeface="Symbol" panose="05050102010706020507" pitchFamily="18" charset="2"/>
              </a:rPr>
              <a:t></a:t>
            </a:r>
            <a:r>
              <a:rPr lang="zh-CN" altLang="zh-CN" sz="2800" b="1" i="1" baseline="-30000">
                <a:solidFill>
                  <a:schemeClr val="folHlink"/>
                </a:solidFill>
                <a:latin typeface="Times New Roman" panose="02020603050405020304" pitchFamily="18" charset="0"/>
              </a:rPr>
              <a:t>1 </a:t>
            </a:r>
            <a:r>
              <a:rPr lang="zh-CN" altLang="zh-CN" sz="2800" b="1" i="1">
                <a:solidFill>
                  <a:schemeClr val="folHlink"/>
                </a:solidFill>
                <a:latin typeface="Times New Roman" panose="02020603050405020304" pitchFamily="18" charset="0"/>
              </a:rPr>
              <a:t>= </a:t>
            </a:r>
            <a:r>
              <a:rPr lang="zh-CN" altLang="zh-CN" sz="2800" b="1" i="1">
                <a:solidFill>
                  <a:schemeClr val="folHlink"/>
                </a:solidFill>
                <a:latin typeface="Times New Roman" panose="02020603050405020304" pitchFamily="18" charset="0"/>
                <a:sym typeface="Symbol" panose="05050102010706020507" pitchFamily="18" charset="2"/>
              </a:rPr>
              <a:t></a:t>
            </a:r>
            <a:r>
              <a:rPr lang="zh-CN" altLang="zh-CN" sz="2800" b="1" i="1" baseline="-30000">
                <a:solidFill>
                  <a:schemeClr val="folHlink"/>
                </a:solidFill>
                <a:latin typeface="Times New Roman" panose="02020603050405020304" pitchFamily="18" charset="0"/>
              </a:rPr>
              <a:t>1</a:t>
            </a:r>
            <a:r>
              <a:rPr lang="zh-CN" altLang="zh-CN" sz="2800" b="1" i="1" baseline="30000">
                <a:solidFill>
                  <a:schemeClr val="folHlink"/>
                </a:solidFill>
                <a:latin typeface="Times New Roman" panose="02020603050405020304" pitchFamily="18" charset="0"/>
              </a:rPr>
              <a:t>1/2</a:t>
            </a:r>
            <a:endParaRPr lang="zh-CN" altLang="zh-CN" sz="2800" b="1" i="1">
              <a:solidFill>
                <a:schemeClr val="folHlink"/>
              </a:solidFill>
              <a:latin typeface="Times New Roman" panose="02020603050405020304" pitchFamily="18" charset="0"/>
            </a:endParaRPr>
          </a:p>
          <a:p>
            <a:pPr algn="just" eaLnBrk="1" hangingPunct="1">
              <a:spcBef>
                <a:spcPct val="50000"/>
              </a:spcBef>
            </a:pPr>
            <a:r>
              <a:rPr lang="zh-CN" altLang="zh-CN" sz="2800" b="1" i="1">
                <a:solidFill>
                  <a:schemeClr val="folHlink"/>
                </a:solidFill>
                <a:latin typeface="Times New Roman" panose="02020603050405020304" pitchFamily="18" charset="0"/>
                <a:sym typeface="Symbol" panose="05050102010706020507" pitchFamily="18" charset="2"/>
              </a:rPr>
              <a:t></a:t>
            </a:r>
            <a:r>
              <a:rPr lang="zh-CN" altLang="zh-CN" sz="2800" b="1" i="1" baseline="-30000">
                <a:solidFill>
                  <a:schemeClr val="folHlink"/>
                </a:solidFill>
                <a:latin typeface="Times New Roman" panose="02020603050405020304" pitchFamily="18" charset="0"/>
              </a:rPr>
              <a:t>2 </a:t>
            </a:r>
            <a:r>
              <a:rPr lang="zh-CN" altLang="zh-CN" sz="2800" b="1" i="1">
                <a:solidFill>
                  <a:schemeClr val="folHlink"/>
                </a:solidFill>
                <a:latin typeface="Times New Roman" panose="02020603050405020304" pitchFamily="18" charset="0"/>
              </a:rPr>
              <a:t>= </a:t>
            </a:r>
            <a:r>
              <a:rPr lang="zh-CN" altLang="zh-CN" sz="2800" b="1" i="1">
                <a:solidFill>
                  <a:schemeClr val="folHlink"/>
                </a:solidFill>
                <a:latin typeface="Times New Roman" panose="02020603050405020304" pitchFamily="18" charset="0"/>
                <a:sym typeface="Symbol" panose="05050102010706020507" pitchFamily="18" charset="2"/>
              </a:rPr>
              <a:t></a:t>
            </a:r>
            <a:r>
              <a:rPr lang="zh-CN" altLang="zh-CN" sz="2800" b="1" i="1" baseline="-30000">
                <a:solidFill>
                  <a:schemeClr val="folHlink"/>
                </a:solidFill>
                <a:latin typeface="Times New Roman" panose="02020603050405020304" pitchFamily="18" charset="0"/>
              </a:rPr>
              <a:t>2</a:t>
            </a:r>
            <a:r>
              <a:rPr lang="zh-CN" altLang="zh-CN" sz="2800" b="1" i="1" baseline="30000">
                <a:solidFill>
                  <a:schemeClr val="folHlink"/>
                </a:solidFill>
                <a:latin typeface="Times New Roman" panose="02020603050405020304" pitchFamily="18" charset="0"/>
              </a:rPr>
              <a:t>1/2</a:t>
            </a:r>
            <a:r>
              <a:rPr lang="zh-CN" altLang="zh-CN" sz="2800" b="1" i="1">
                <a:solidFill>
                  <a:schemeClr val="folHlink"/>
                </a:solidFill>
                <a:latin typeface="Times New Roman" panose="02020603050405020304" pitchFamily="18" charset="0"/>
              </a:rPr>
              <a:t> </a:t>
            </a:r>
          </a:p>
        </p:txBody>
      </p:sp>
      <mc:AlternateContent xmlns:mc="http://schemas.openxmlformats.org/markup-compatibility/2006" xmlns:a14="http://schemas.microsoft.com/office/drawing/2010/main">
        <mc:Choice Requires="a14">
          <p:sp>
            <p:nvSpPr>
              <p:cNvPr id="13316" name="Object 4">
                <a:extLst>
                  <a:ext uri="{FF2B5EF4-FFF2-40B4-BE49-F238E27FC236}">
                    <a16:creationId xmlns:a16="http://schemas.microsoft.com/office/drawing/2014/main" id="{7D31D27B-AFF3-4130-A8EC-A132FEA74966}"/>
                  </a:ext>
                </a:extLst>
              </p:cNvPr>
              <p:cNvSpPr txBox="1"/>
              <p:nvPr/>
            </p:nvSpPr>
            <p:spPr bwMode="auto">
              <a:xfrm>
                <a:off x="3110628" y="2971797"/>
                <a:ext cx="1447800" cy="709613"/>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ad>
                        <m:radPr>
                          <m:degHide m:val="on"/>
                          <m:ctrlPr>
                            <a:rPr lang="zh-CN" altLang="en-US" sz="3600" i="1">
                              <a:solidFill>
                                <a:srgbClr val="000000"/>
                              </a:solidFill>
                              <a:latin typeface="Cambria Math" panose="02040503050406030204" pitchFamily="18" charset="0"/>
                            </a:rPr>
                          </m:ctrlPr>
                        </m:radPr>
                        <m:deg/>
                        <m:e>
                          <m:r>
                            <a:rPr lang="zh-CN" altLang="en-US" sz="3600" i="1">
                              <a:solidFill>
                                <a:srgbClr val="000000"/>
                              </a:solidFill>
                              <a:latin typeface="Cambria Math" panose="02040503050406030204" pitchFamily="18" charset="0"/>
                            </a:rPr>
                            <m:t>𝐶𝐸𝐷</m:t>
                          </m:r>
                        </m:e>
                      </m:rad>
                    </m:oMath>
                  </m:oMathPara>
                </a14:m>
                <a:endParaRPr lang="zh-CN" altLang="en-US" sz="3600"/>
              </a:p>
            </p:txBody>
          </p:sp>
        </mc:Choice>
        <mc:Fallback xmlns="">
          <p:sp>
            <p:nvSpPr>
              <p:cNvPr id="13316" name="Object 4">
                <a:extLst>
                  <a:ext uri="{FF2B5EF4-FFF2-40B4-BE49-F238E27FC236}">
                    <a16:creationId xmlns:a16="http://schemas.microsoft.com/office/drawing/2014/main" id="{7D31D27B-AFF3-4130-A8EC-A132FEA74966}"/>
                  </a:ext>
                </a:extLst>
              </p:cNvPr>
              <p:cNvSpPr txBox="1">
                <a:spLocks noRot="1" noChangeAspect="1" noMove="1" noResize="1" noEditPoints="1" noAdjustHandles="1" noChangeArrowheads="1" noChangeShapeType="1" noTextEdit="1"/>
              </p:cNvSpPr>
              <p:nvPr/>
            </p:nvSpPr>
            <p:spPr bwMode="auto">
              <a:xfrm>
                <a:off x="3110628" y="2971797"/>
                <a:ext cx="1447800" cy="709613"/>
              </a:xfrm>
              <a:prstGeom prst="rect">
                <a:avLst/>
              </a:prstGeom>
              <a:blipFill>
                <a:blip r:embed="rId2"/>
                <a:stretch>
                  <a:fillRect/>
                </a:stretch>
              </a:blipFill>
              <a:ln>
                <a:noFill/>
              </a:ln>
            </p:spPr>
            <p:txBody>
              <a:bodyPr/>
              <a:lstStyle/>
              <a:p>
                <a:r>
                  <a:rPr lang="zh-CN" altLang="en-US">
                    <a:noFill/>
                  </a:rPr>
                  <a:t> </a:t>
                </a:r>
              </a:p>
            </p:txBody>
          </p:sp>
        </mc:Fallback>
      </mc:AlternateContent>
      <p:sp>
        <p:nvSpPr>
          <p:cNvPr id="13317" name="Text Box 5">
            <a:extLst>
              <a:ext uri="{FF2B5EF4-FFF2-40B4-BE49-F238E27FC236}">
                <a16:creationId xmlns:a16="http://schemas.microsoft.com/office/drawing/2014/main" id="{C37F779B-99D3-4AFB-9AE1-08BE8DEAC211}"/>
              </a:ext>
            </a:extLst>
          </p:cNvPr>
          <p:cNvSpPr txBox="1">
            <a:spLocks noChangeArrowheads="1"/>
          </p:cNvSpPr>
          <p:nvPr/>
        </p:nvSpPr>
        <p:spPr bwMode="auto">
          <a:xfrm>
            <a:off x="5015628" y="3047997"/>
            <a:ext cx="3068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800" b="1" i="1">
                <a:latin typeface="Times New Roman" panose="02020603050405020304" pitchFamily="18" charset="0"/>
              </a:rPr>
              <a:t>CED</a:t>
            </a:r>
            <a:r>
              <a:rPr lang="zh-CN" altLang="zh-CN" sz="2800" b="1">
                <a:latin typeface="Times New Roman" panose="02020603050405020304" pitchFamily="18" charset="0"/>
              </a:rPr>
              <a:t> –内聚能密度 </a:t>
            </a:r>
          </a:p>
        </p:txBody>
      </p:sp>
      <p:sp>
        <p:nvSpPr>
          <p:cNvPr id="13318" name="Text Box 6">
            <a:extLst>
              <a:ext uri="{FF2B5EF4-FFF2-40B4-BE49-F238E27FC236}">
                <a16:creationId xmlns:a16="http://schemas.microsoft.com/office/drawing/2014/main" id="{DCE72337-0E26-476D-A750-1CE58DF6AA1B}"/>
              </a:ext>
            </a:extLst>
          </p:cNvPr>
          <p:cNvSpPr txBox="1">
            <a:spLocks noChangeArrowheads="1"/>
          </p:cNvSpPr>
          <p:nvPr/>
        </p:nvSpPr>
        <p:spPr bwMode="auto">
          <a:xfrm>
            <a:off x="2501028" y="4402135"/>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latin typeface="Times New Roman" panose="02020603050405020304" pitchFamily="18" charset="0"/>
              </a:rPr>
              <a:t>溶剂的溶度参数</a:t>
            </a:r>
          </a:p>
        </p:txBody>
      </p:sp>
      <p:sp>
        <p:nvSpPr>
          <p:cNvPr id="13319" name="Text Box 7">
            <a:extLst>
              <a:ext uri="{FF2B5EF4-FFF2-40B4-BE49-F238E27FC236}">
                <a16:creationId xmlns:a16="http://schemas.microsoft.com/office/drawing/2014/main" id="{0D5CA499-3EDA-405A-BCB3-4C2684F3932C}"/>
              </a:ext>
            </a:extLst>
          </p:cNvPr>
          <p:cNvSpPr txBox="1">
            <a:spLocks noChangeArrowheads="1"/>
          </p:cNvSpPr>
          <p:nvPr/>
        </p:nvSpPr>
        <p:spPr bwMode="auto">
          <a:xfrm>
            <a:off x="2501028" y="5087935"/>
            <a:ext cx="2341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latin typeface="Times New Roman" panose="02020603050405020304" pitchFamily="18" charset="0"/>
              </a:rPr>
              <a:t>溶质的溶度参数</a:t>
            </a:r>
          </a:p>
        </p:txBody>
      </p:sp>
      <p:sp>
        <p:nvSpPr>
          <p:cNvPr id="13320" name="AutoShape 8">
            <a:extLst>
              <a:ext uri="{FF2B5EF4-FFF2-40B4-BE49-F238E27FC236}">
                <a16:creationId xmlns:a16="http://schemas.microsoft.com/office/drawing/2014/main" id="{E35C9E5A-3640-4FDA-A471-C5BECF7CFED6}"/>
              </a:ext>
            </a:extLst>
          </p:cNvPr>
          <p:cNvSpPr>
            <a:spLocks noChangeArrowheads="1"/>
          </p:cNvSpPr>
          <p:nvPr/>
        </p:nvSpPr>
        <p:spPr bwMode="auto">
          <a:xfrm>
            <a:off x="1967628" y="4554535"/>
            <a:ext cx="533400" cy="152400"/>
          </a:xfrm>
          <a:prstGeom prst="leftArrow">
            <a:avLst>
              <a:gd name="adj1" fmla="val 50000"/>
              <a:gd name="adj2" fmla="val 87500"/>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1" name="AutoShape 9">
            <a:extLst>
              <a:ext uri="{FF2B5EF4-FFF2-40B4-BE49-F238E27FC236}">
                <a16:creationId xmlns:a16="http://schemas.microsoft.com/office/drawing/2014/main" id="{DA3A61E9-B9CA-4DA4-BFDE-89C743B8561D}"/>
              </a:ext>
            </a:extLst>
          </p:cNvPr>
          <p:cNvSpPr>
            <a:spLocks noChangeArrowheads="1"/>
          </p:cNvSpPr>
          <p:nvPr/>
        </p:nvSpPr>
        <p:spPr bwMode="auto">
          <a:xfrm>
            <a:off x="1967628" y="5240335"/>
            <a:ext cx="533400" cy="152400"/>
          </a:xfrm>
          <a:prstGeom prst="leftArrow">
            <a:avLst>
              <a:gd name="adj1" fmla="val 50000"/>
              <a:gd name="adj2" fmla="val 87500"/>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2" name="Text Box 10">
            <a:extLst>
              <a:ext uri="{FF2B5EF4-FFF2-40B4-BE49-F238E27FC236}">
                <a16:creationId xmlns:a16="http://schemas.microsoft.com/office/drawing/2014/main" id="{453048AF-0346-4A07-B503-B8A4B7A6E970}"/>
              </a:ext>
            </a:extLst>
          </p:cNvPr>
          <p:cNvSpPr txBox="1">
            <a:spLocks noChangeArrowheads="1"/>
          </p:cNvSpPr>
          <p:nvPr/>
        </p:nvSpPr>
        <p:spPr bwMode="auto">
          <a:xfrm>
            <a:off x="215028" y="3809997"/>
            <a:ext cx="822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CC"/>
                </a:solidFill>
                <a:latin typeface="Times New Roman" panose="02020603050405020304" pitchFamily="18" charset="0"/>
              </a:rPr>
              <a:t>溶度参数：内聚能密度的平方根即定义为溶度参数</a:t>
            </a:r>
          </a:p>
        </p:txBody>
      </p:sp>
      <mc:AlternateContent xmlns:mc="http://schemas.openxmlformats.org/markup-compatibility/2006" xmlns:a14="http://schemas.microsoft.com/office/drawing/2010/main">
        <mc:Choice Requires="a14">
          <p:sp>
            <p:nvSpPr>
              <p:cNvPr id="13323" name="Object 11" descr="蓝色砂纸">
                <a:extLst>
                  <a:ext uri="{FF2B5EF4-FFF2-40B4-BE49-F238E27FC236}">
                    <a16:creationId xmlns:a16="http://schemas.microsoft.com/office/drawing/2014/main" id="{EC2CB327-9368-4834-B478-86602F54DAF7}"/>
                  </a:ext>
                </a:extLst>
              </p:cNvPr>
              <p:cNvSpPr txBox="1"/>
              <p:nvPr/>
            </p:nvSpPr>
            <p:spPr bwMode="auto">
              <a:xfrm>
                <a:off x="1434228" y="5732460"/>
                <a:ext cx="5791200" cy="820737"/>
              </a:xfrm>
              <a:prstGeom prst="rect">
                <a:avLst/>
              </a:prstGeom>
              <a:blipFill dpi="0" rotWithShape="0">
                <a:blip r:embed="rId3"/>
                <a:srcRect/>
                <a:tile tx="0" ty="0" sx="100000" sy="100000" flip="none" algn="tl"/>
              </a:blip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3200" i="1">
                          <a:solidFill>
                            <a:srgbClr val="000000"/>
                          </a:solidFill>
                          <a:latin typeface="Cambria Math" panose="02040503050406030204" pitchFamily="18" charset="0"/>
                        </a:rPr>
                        <m:t>Δ</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𝐻</m:t>
                          </m:r>
                        </m:e>
                        <m:sub>
                          <m:r>
                            <a:rPr lang="zh-CN" altLang="en-US" sz="3200" i="1">
                              <a:solidFill>
                                <a:srgbClr val="000000"/>
                              </a:solidFill>
                              <a:latin typeface="Cambria Math" panose="02040503050406030204" pitchFamily="18" charset="0"/>
                            </a:rPr>
                            <m:t>𝑀</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𝜙</m:t>
                          </m:r>
                        </m:e>
                        <m:sub>
                          <m:r>
                            <a:rPr lang="zh-CN" altLang="en-US" sz="3200" i="1">
                              <a:solidFill>
                                <a:srgbClr val="000000"/>
                              </a:solidFill>
                              <a:latin typeface="Cambria Math" panose="02040503050406030204" pitchFamily="18" charset="0"/>
                            </a:rPr>
                            <m:t>1</m:t>
                          </m:r>
                        </m:sub>
                      </m:sSub>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𝜙</m:t>
                          </m:r>
                        </m:e>
                        <m:sub>
                          <m:r>
                            <a:rPr lang="zh-CN" altLang="en-US" sz="3200" i="1">
                              <a:solidFill>
                                <a:srgbClr val="000000"/>
                              </a:solidFill>
                              <a:latin typeface="Cambria Math" panose="02040503050406030204" pitchFamily="18" charset="0"/>
                            </a:rPr>
                            <m:t>2</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𝛿</m:t>
                          </m:r>
                        </m:e>
                        <m:sub>
                          <m:r>
                            <a:rPr lang="zh-CN" altLang="en-US" sz="3200" i="1">
                              <a:solidFill>
                                <a:srgbClr val="000000"/>
                              </a:solidFill>
                              <a:latin typeface="Cambria Math" panose="02040503050406030204" pitchFamily="18" charset="0"/>
                            </a:rPr>
                            <m:t>1</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𝛿</m:t>
                          </m:r>
                        </m:e>
                        <m:sub>
                          <m:r>
                            <a:rPr lang="zh-CN" altLang="en-US" sz="3200" i="1">
                              <a:solidFill>
                                <a:srgbClr val="000000"/>
                              </a:solidFill>
                              <a:latin typeface="Cambria Math" panose="02040503050406030204" pitchFamily="18" charset="0"/>
                            </a:rPr>
                            <m:t>2</m:t>
                          </m:r>
                        </m:sub>
                      </m:sSub>
                      <m:sSup>
                        <m:sSupPr>
                          <m:ctrlPr>
                            <a:rPr lang="zh-CN" altLang="en-US" sz="3200" i="1">
                              <a:solidFill>
                                <a:srgbClr val="000000"/>
                              </a:solidFill>
                              <a:latin typeface="Cambria Math" panose="02040503050406030204" pitchFamily="18" charset="0"/>
                            </a:rPr>
                          </m:ctrlPr>
                        </m:sSupPr>
                        <m:e>
                          <m:r>
                            <a:rPr lang="zh-CN" altLang="en-US" sz="3200" i="1">
                              <a:solidFill>
                                <a:srgbClr val="000000"/>
                              </a:solidFill>
                              <a:latin typeface="Cambria Math" panose="02040503050406030204" pitchFamily="18" charset="0"/>
                            </a:rPr>
                            <m:t>]</m:t>
                          </m:r>
                        </m:e>
                        <m:sup>
                          <m:r>
                            <a:rPr lang="zh-CN" altLang="en-US" sz="3200" i="1">
                              <a:solidFill>
                                <a:srgbClr val="000000"/>
                              </a:solidFill>
                              <a:latin typeface="Cambria Math" panose="02040503050406030204" pitchFamily="18" charset="0"/>
                            </a:rPr>
                            <m:t>2</m:t>
                          </m:r>
                        </m:sup>
                      </m:sSup>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𝑉</m:t>
                          </m:r>
                        </m:e>
                        <m:sub>
                          <m:r>
                            <a:rPr lang="zh-CN" altLang="en-US" sz="3200" i="1">
                              <a:solidFill>
                                <a:srgbClr val="000000"/>
                              </a:solidFill>
                              <a:latin typeface="Cambria Math" panose="02040503050406030204" pitchFamily="18" charset="0"/>
                            </a:rPr>
                            <m:t>𝑀</m:t>
                          </m:r>
                        </m:sub>
                      </m:sSub>
                    </m:oMath>
                  </m:oMathPara>
                </a14:m>
                <a:endParaRPr lang="zh-CN" altLang="en-US" sz="3200"/>
              </a:p>
            </p:txBody>
          </p:sp>
        </mc:Choice>
        <mc:Fallback xmlns="">
          <p:sp>
            <p:nvSpPr>
              <p:cNvPr id="13323" name="Object 11" descr="蓝色砂纸">
                <a:extLst>
                  <a:ext uri="{FF2B5EF4-FFF2-40B4-BE49-F238E27FC236}">
                    <a16:creationId xmlns:a16="http://schemas.microsoft.com/office/drawing/2014/main" id="{EC2CB327-9368-4834-B478-86602F54DAF7}"/>
                  </a:ext>
                </a:extLst>
              </p:cNvPr>
              <p:cNvSpPr txBox="1">
                <a:spLocks noRot="1" noChangeAspect="1" noMove="1" noResize="1" noEditPoints="1" noAdjustHandles="1" noChangeArrowheads="1" noChangeShapeType="1" noTextEdit="1"/>
              </p:cNvSpPr>
              <p:nvPr/>
            </p:nvSpPr>
            <p:spPr bwMode="auto">
              <a:xfrm>
                <a:off x="1434228" y="5732460"/>
                <a:ext cx="5791200" cy="820737"/>
              </a:xfrm>
              <a:prstGeom prst="rect">
                <a:avLst/>
              </a:prstGeom>
              <a:blipFill>
                <a:blip r:embed="rId4"/>
                <a:stretch>
                  <a:fillRect/>
                </a:stretch>
              </a:blipFill>
              <a:ln>
                <a:noFill/>
              </a:ln>
            </p:spPr>
            <p:txBody>
              <a:bodyPr/>
              <a:lstStyle/>
              <a:p>
                <a:r>
                  <a:rPr lang="zh-CN" altLang="en-US">
                    <a:noFill/>
                  </a:rPr>
                  <a:t> </a:t>
                </a:r>
              </a:p>
            </p:txBody>
          </p:sp>
        </mc:Fallback>
      </mc:AlternateContent>
      <p:sp>
        <p:nvSpPr>
          <p:cNvPr id="13324" name="Text Box 12">
            <a:extLst>
              <a:ext uri="{FF2B5EF4-FFF2-40B4-BE49-F238E27FC236}">
                <a16:creationId xmlns:a16="http://schemas.microsoft.com/office/drawing/2014/main" id="{AF02B2D8-1D96-4985-85B1-18FC7735E6D3}"/>
              </a:ext>
            </a:extLst>
          </p:cNvPr>
          <p:cNvSpPr txBox="1">
            <a:spLocks noChangeArrowheads="1"/>
          </p:cNvSpPr>
          <p:nvPr/>
        </p:nvSpPr>
        <p:spPr bwMode="auto">
          <a:xfrm>
            <a:off x="304800" y="1371600"/>
            <a:ext cx="307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99"/>
                </a:solidFill>
                <a:latin typeface="微软雅黑" panose="020B0503020204020204" pitchFamily="34" charset="-122"/>
                <a:ea typeface="微软雅黑" panose="020B0503020204020204" pitchFamily="34" charset="-122"/>
              </a:rPr>
              <a:t>2 溶剂选择</a:t>
            </a:r>
          </a:p>
        </p:txBody>
      </p:sp>
      <p:sp>
        <p:nvSpPr>
          <p:cNvPr id="15374" name="Rectangle 14">
            <a:extLst>
              <a:ext uri="{FF2B5EF4-FFF2-40B4-BE49-F238E27FC236}">
                <a16:creationId xmlns:a16="http://schemas.microsoft.com/office/drawing/2014/main" id="{53FB0FFF-A167-455B-A80C-A48F3DC349D7}"/>
              </a:ext>
            </a:extLst>
          </p:cNvPr>
          <p:cNvSpPr>
            <a:spLocks noChangeArrowheads="1"/>
          </p:cNvSpPr>
          <p:nvPr/>
        </p:nvSpPr>
        <p:spPr bwMode="auto">
          <a:xfrm>
            <a:off x="342830" y="2036763"/>
            <a:ext cx="4634628" cy="45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zh-CN" sz="2800" b="1" dirty="0">
                <a:solidFill>
                  <a:schemeClr val="tx2"/>
                </a:solidFill>
                <a:latin typeface="微软雅黑" panose="020B0503020204020204" pitchFamily="34" charset="-122"/>
                <a:ea typeface="微软雅黑" panose="020B0503020204020204" pitchFamily="34" charset="-122"/>
              </a:rPr>
              <a:t>(2) “</a:t>
            </a:r>
            <a:r>
              <a:rPr lang="zh-CN" sz="2800" b="1" dirty="0">
                <a:solidFill>
                  <a:schemeClr val="tx2"/>
                </a:solidFill>
                <a:latin typeface="微软雅黑" panose="020B0503020204020204" pitchFamily="34" charset="-122"/>
                <a:ea typeface="微软雅黑" panose="020B0503020204020204" pitchFamily="34" charset="-122"/>
              </a:rPr>
              <a:t>溶度参数相近”原则</a:t>
            </a:r>
          </a:p>
        </p:txBody>
      </p:sp>
      <p:sp>
        <p:nvSpPr>
          <p:cNvPr id="15" name="Text Box 13">
            <a:extLst>
              <a:ext uri="{FF2B5EF4-FFF2-40B4-BE49-F238E27FC236}">
                <a16:creationId xmlns:a16="http://schemas.microsoft.com/office/drawing/2014/main" id="{1FBA0CBD-CD30-4E5A-AE0F-E734E1D1DCB6}"/>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2F884236-402A-4D35-AC72-82F97C96472B}"/>
              </a:ext>
            </a:extLst>
          </p:cNvPr>
          <p:cNvSpPr>
            <a:spLocks noGrp="1"/>
          </p:cNvSpPr>
          <p:nvPr>
            <p:ph type="sldNum" sz="quarter" idx="12"/>
          </p:nvPr>
        </p:nvSpPr>
        <p:spPr/>
        <p:txBody>
          <a:bodyPr/>
          <a:lstStyle/>
          <a:p>
            <a:fld id="{2683E018-39C6-4725-A718-E21BC41313B1}" type="slidenum">
              <a:rPr lang="zh-CN" altLang="en-US" smtClean="0"/>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3863B856-5495-4FD5-97A3-B849F6EC9EE7}"/>
              </a:ext>
            </a:extLst>
          </p:cNvPr>
          <p:cNvSpPr txBox="1">
            <a:spLocks noChangeArrowheads="1"/>
          </p:cNvSpPr>
          <p:nvPr/>
        </p:nvSpPr>
        <p:spPr bwMode="auto">
          <a:xfrm>
            <a:off x="304801" y="1368425"/>
            <a:ext cx="205745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solidFill>
                  <a:srgbClr val="000099"/>
                </a:solidFill>
                <a:latin typeface="微软雅黑" panose="020B0503020204020204" pitchFamily="34" charset="-122"/>
                <a:ea typeface="微软雅黑" panose="020B0503020204020204" pitchFamily="34" charset="-122"/>
              </a:rPr>
              <a:t>2 溶剂选择</a:t>
            </a:r>
          </a:p>
        </p:txBody>
      </p:sp>
      <p:sp>
        <p:nvSpPr>
          <p:cNvPr id="16388" name="Rectangle 4">
            <a:extLst>
              <a:ext uri="{FF2B5EF4-FFF2-40B4-BE49-F238E27FC236}">
                <a16:creationId xmlns:a16="http://schemas.microsoft.com/office/drawing/2014/main" id="{4877AEBF-72E2-4941-BD66-33C29170921B}"/>
              </a:ext>
            </a:extLst>
          </p:cNvPr>
          <p:cNvSpPr>
            <a:spLocks noChangeArrowheads="1"/>
          </p:cNvSpPr>
          <p:nvPr/>
        </p:nvSpPr>
        <p:spPr bwMode="auto">
          <a:xfrm>
            <a:off x="277018" y="1892501"/>
            <a:ext cx="3913992" cy="512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zh-CN" sz="2400" b="1" dirty="0">
                <a:solidFill>
                  <a:schemeClr val="tx2"/>
                </a:solidFill>
                <a:latin typeface="微软雅黑" panose="020B0503020204020204" pitchFamily="34" charset="-122"/>
                <a:ea typeface="微软雅黑" panose="020B0503020204020204" pitchFamily="34" charset="-122"/>
              </a:rPr>
              <a:t>(2) “</a:t>
            </a:r>
            <a:r>
              <a:rPr lang="zh-CN" sz="2400" b="1" dirty="0">
                <a:solidFill>
                  <a:schemeClr val="tx2"/>
                </a:solidFill>
                <a:latin typeface="微软雅黑" panose="020B0503020204020204" pitchFamily="34" charset="-122"/>
                <a:ea typeface="微软雅黑" panose="020B0503020204020204" pitchFamily="34" charset="-122"/>
              </a:rPr>
              <a:t>溶度参数相近”原则</a:t>
            </a:r>
          </a:p>
        </p:txBody>
      </p:sp>
      <p:sp>
        <p:nvSpPr>
          <p:cNvPr id="14348" name="Text Box 6" descr="信纸">
            <a:extLst>
              <a:ext uri="{FF2B5EF4-FFF2-40B4-BE49-F238E27FC236}">
                <a16:creationId xmlns:a16="http://schemas.microsoft.com/office/drawing/2014/main" id="{6D09C337-22B8-4913-9A54-542D0C20ECD9}"/>
              </a:ext>
            </a:extLst>
          </p:cNvPr>
          <p:cNvSpPr txBox="1">
            <a:spLocks noChangeArrowheads="1"/>
          </p:cNvSpPr>
          <p:nvPr/>
        </p:nvSpPr>
        <p:spPr bwMode="auto">
          <a:xfrm>
            <a:off x="0" y="5865649"/>
            <a:ext cx="2836905" cy="81090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FF0000"/>
                </a:solidFill>
                <a:latin typeface="微软雅黑" panose="020B0503020204020204" pitchFamily="34" charset="-122"/>
                <a:ea typeface="微软雅黑" panose="020B0503020204020204" pitchFamily="34" charset="-122"/>
              </a:rPr>
              <a:t>一般说来如果</a:t>
            </a:r>
          </a:p>
        </p:txBody>
      </p:sp>
      <mc:AlternateContent xmlns:mc="http://schemas.openxmlformats.org/markup-compatibility/2006" xmlns:a14="http://schemas.microsoft.com/office/drawing/2010/main">
        <mc:Choice Requires="a14">
          <p:sp>
            <p:nvSpPr>
              <p:cNvPr id="14349" name="Object 7">
                <a:extLst>
                  <a:ext uri="{FF2B5EF4-FFF2-40B4-BE49-F238E27FC236}">
                    <a16:creationId xmlns:a16="http://schemas.microsoft.com/office/drawing/2014/main" id="{232DDA4A-25A8-418F-94CB-C40F6CC90FD5}"/>
                  </a:ext>
                </a:extLst>
              </p:cNvPr>
              <p:cNvSpPr txBox="1"/>
              <p:nvPr/>
            </p:nvSpPr>
            <p:spPr bwMode="auto">
              <a:xfrm>
                <a:off x="2787135" y="5852319"/>
                <a:ext cx="3447878" cy="839787"/>
              </a:xfrm>
              <a:prstGeom prst="rect">
                <a:avLst/>
              </a:prstGeom>
              <a:solidFill>
                <a:srgbClr val="FFFFCC"/>
              </a:solidFill>
              <a:ln>
                <a:noFill/>
              </a:ln>
              <a:effectLst/>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800" i="1">
                              <a:solidFill>
                                <a:srgbClr val="000000"/>
                              </a:solidFill>
                              <a:latin typeface="Cambria Math" panose="02040503050406030204" pitchFamily="18" charset="0"/>
                            </a:rPr>
                          </m:ctrlPr>
                        </m:dP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𝛿</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𝛿</m:t>
                              </m:r>
                            </m:e>
                            <m:sub>
                              <m:r>
                                <a:rPr lang="zh-CN" altLang="en-US" sz="2800" i="1">
                                  <a:solidFill>
                                    <a:srgbClr val="000000"/>
                                  </a:solidFill>
                                  <a:latin typeface="Cambria Math" panose="02040503050406030204" pitchFamily="18" charset="0"/>
                                </a:rPr>
                                <m:t>2</m:t>
                              </m:r>
                            </m:sub>
                          </m:sSub>
                        </m:e>
                      </m:d>
                      <m:r>
                        <a:rPr lang="zh-CN" altLang="en-US" sz="2800" i="1">
                          <a:solidFill>
                            <a:srgbClr val="000000"/>
                          </a:solidFill>
                          <a:latin typeface="Cambria Math" panose="02040503050406030204" pitchFamily="18" charset="0"/>
                        </a:rPr>
                        <m:t>&gt;1.7~2.0</m:t>
                      </m:r>
                    </m:oMath>
                  </m:oMathPara>
                </a14:m>
                <a:endParaRPr lang="zh-CN" altLang="en-US" sz="2800" dirty="0"/>
              </a:p>
            </p:txBody>
          </p:sp>
        </mc:Choice>
        <mc:Fallback xmlns="">
          <p:sp>
            <p:nvSpPr>
              <p:cNvPr id="14349" name="Object 7">
                <a:extLst>
                  <a:ext uri="{FF2B5EF4-FFF2-40B4-BE49-F238E27FC236}">
                    <a16:creationId xmlns:a16="http://schemas.microsoft.com/office/drawing/2014/main" id="{232DDA4A-25A8-418F-94CB-C40F6CC90FD5}"/>
                  </a:ext>
                </a:extLst>
              </p:cNvPr>
              <p:cNvSpPr txBox="1">
                <a:spLocks noRot="1" noChangeAspect="1" noMove="1" noResize="1" noEditPoints="1" noAdjustHandles="1" noChangeArrowheads="1" noChangeShapeType="1" noTextEdit="1"/>
              </p:cNvSpPr>
              <p:nvPr/>
            </p:nvSpPr>
            <p:spPr bwMode="auto">
              <a:xfrm>
                <a:off x="2787135" y="5852319"/>
                <a:ext cx="3447878" cy="839787"/>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4350" name="Text Box 8" descr="信纸">
            <a:extLst>
              <a:ext uri="{FF2B5EF4-FFF2-40B4-BE49-F238E27FC236}">
                <a16:creationId xmlns:a16="http://schemas.microsoft.com/office/drawing/2014/main" id="{15701011-480D-45FF-9ADF-0605E2EF2AB0}"/>
              </a:ext>
            </a:extLst>
          </p:cNvPr>
          <p:cNvSpPr txBox="1">
            <a:spLocks noChangeArrowheads="1"/>
          </p:cNvSpPr>
          <p:nvPr/>
        </p:nvSpPr>
        <p:spPr bwMode="auto">
          <a:xfrm>
            <a:off x="6181811" y="5852319"/>
            <a:ext cx="2962189" cy="81090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FF0000"/>
                </a:solidFill>
                <a:latin typeface="微软雅黑" panose="020B0503020204020204" pitchFamily="34" charset="-122"/>
                <a:ea typeface="微软雅黑" panose="020B0503020204020204" pitchFamily="34" charset="-122"/>
              </a:rPr>
              <a:t>则聚合物不溶</a:t>
            </a:r>
          </a:p>
        </p:txBody>
      </p:sp>
      <mc:AlternateContent xmlns:mc="http://schemas.openxmlformats.org/markup-compatibility/2006" xmlns:a14="http://schemas.microsoft.com/office/drawing/2010/main">
        <mc:Choice Requires="a14">
          <p:sp>
            <p:nvSpPr>
              <p:cNvPr id="14342" name="Object 9">
                <a:extLst>
                  <a:ext uri="{FF2B5EF4-FFF2-40B4-BE49-F238E27FC236}">
                    <a16:creationId xmlns:a16="http://schemas.microsoft.com/office/drawing/2014/main" id="{5505FB9F-E61F-4A30-87A6-576028699745}"/>
                  </a:ext>
                </a:extLst>
              </p:cNvPr>
              <p:cNvSpPr txBox="1"/>
              <p:nvPr/>
            </p:nvSpPr>
            <p:spPr bwMode="auto">
              <a:xfrm>
                <a:off x="1895475" y="2717800"/>
                <a:ext cx="1722438" cy="774700"/>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𝛿</m:t>
                          </m:r>
                        </m:e>
                        <m:sub>
                          <m:r>
                            <a:rPr lang="zh-CN" altLang="en-US" sz="3600" i="1">
                              <a:solidFill>
                                <a:srgbClr val="000000"/>
                              </a:solidFill>
                              <a:latin typeface="Cambria Math" panose="02040503050406030204" pitchFamily="18" charset="0"/>
                            </a:rPr>
                            <m:t>1</m:t>
                          </m:r>
                        </m:sub>
                      </m:sSub>
                      <m:r>
                        <a:rPr lang="zh-CN" altLang="en-US" sz="3600" i="1">
                          <a:solidFill>
                            <a:srgbClr val="000000"/>
                          </a:solidFill>
                          <a:latin typeface="Cambria Math" panose="02040503050406030204" pitchFamily="18" charset="0"/>
                        </a:rPr>
                        <m:t>≈</m:t>
                      </m:r>
                      <m:sSub>
                        <m:sSubPr>
                          <m:ctrlPr>
                            <a:rPr lang="zh-CN" altLang="en-US" sz="3600" i="1">
                              <a:solidFill>
                                <a:srgbClr val="000000"/>
                              </a:solidFill>
                              <a:latin typeface="Cambria Math" panose="02040503050406030204" pitchFamily="18" charset="0"/>
                            </a:rPr>
                          </m:ctrlPr>
                        </m:sSubPr>
                        <m:e>
                          <m:r>
                            <a:rPr lang="zh-CN" altLang="en-US" sz="3600" i="1">
                              <a:solidFill>
                                <a:srgbClr val="000000"/>
                              </a:solidFill>
                              <a:latin typeface="Cambria Math" panose="02040503050406030204" pitchFamily="18" charset="0"/>
                            </a:rPr>
                            <m:t>𝛿</m:t>
                          </m:r>
                        </m:e>
                        <m:sub>
                          <m:r>
                            <a:rPr lang="zh-CN" altLang="en-US" sz="3600" i="1">
                              <a:solidFill>
                                <a:srgbClr val="000000"/>
                              </a:solidFill>
                              <a:latin typeface="Cambria Math" panose="02040503050406030204" pitchFamily="18" charset="0"/>
                            </a:rPr>
                            <m:t>2</m:t>
                          </m:r>
                        </m:sub>
                      </m:sSub>
                    </m:oMath>
                  </m:oMathPara>
                </a14:m>
                <a:endParaRPr lang="zh-CN" altLang="en-US" sz="3600"/>
              </a:p>
            </p:txBody>
          </p:sp>
        </mc:Choice>
        <mc:Fallback xmlns="">
          <p:sp>
            <p:nvSpPr>
              <p:cNvPr id="14342" name="Object 9">
                <a:extLst>
                  <a:ext uri="{FF2B5EF4-FFF2-40B4-BE49-F238E27FC236}">
                    <a16:creationId xmlns:a16="http://schemas.microsoft.com/office/drawing/2014/main" id="{5505FB9F-E61F-4A30-87A6-576028699745}"/>
                  </a:ext>
                </a:extLst>
              </p:cNvPr>
              <p:cNvSpPr txBox="1">
                <a:spLocks noRot="1" noChangeAspect="1" noMove="1" noResize="1" noEditPoints="1" noAdjustHandles="1" noChangeArrowheads="1" noChangeShapeType="1" noTextEdit="1"/>
              </p:cNvSpPr>
              <p:nvPr/>
            </p:nvSpPr>
            <p:spPr bwMode="auto">
              <a:xfrm>
                <a:off x="1895475" y="2717800"/>
                <a:ext cx="1722438" cy="774700"/>
              </a:xfrm>
              <a:prstGeom prst="rect">
                <a:avLst/>
              </a:prstGeom>
              <a:blipFill>
                <a:blip r:embed="rId4"/>
                <a:stretch>
                  <a:fillRect/>
                </a:stretch>
              </a:blipFill>
              <a:ln>
                <a:noFill/>
              </a:ln>
            </p:spPr>
            <p:txBody>
              <a:bodyPr/>
              <a:lstStyle/>
              <a:p>
                <a:r>
                  <a:rPr lang="zh-CN" altLang="en-US">
                    <a:noFill/>
                  </a:rPr>
                  <a:t> </a:t>
                </a:r>
              </a:p>
            </p:txBody>
          </p:sp>
        </mc:Fallback>
      </mc:AlternateContent>
      <p:sp>
        <p:nvSpPr>
          <p:cNvPr id="14343" name="Text Box 10">
            <a:extLst>
              <a:ext uri="{FF2B5EF4-FFF2-40B4-BE49-F238E27FC236}">
                <a16:creationId xmlns:a16="http://schemas.microsoft.com/office/drawing/2014/main" id="{4B38D2D8-7BAC-4FB2-8AED-215B4C31B92A}"/>
              </a:ext>
            </a:extLst>
          </p:cNvPr>
          <p:cNvSpPr txBox="1">
            <a:spLocks noChangeArrowheads="1"/>
          </p:cNvSpPr>
          <p:nvPr/>
        </p:nvSpPr>
        <p:spPr bwMode="auto">
          <a:xfrm>
            <a:off x="557213" y="2790825"/>
            <a:ext cx="1397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latin typeface="Times New Roman" panose="02020603050405020304" pitchFamily="18" charset="0"/>
              </a:rPr>
              <a:t>When</a:t>
            </a:r>
          </a:p>
        </p:txBody>
      </p:sp>
      <p:sp>
        <p:nvSpPr>
          <p:cNvPr id="14344" name="AutoShape 11">
            <a:extLst>
              <a:ext uri="{FF2B5EF4-FFF2-40B4-BE49-F238E27FC236}">
                <a16:creationId xmlns:a16="http://schemas.microsoft.com/office/drawing/2014/main" id="{3A789FDE-D5BB-47DA-A4FC-F83D66CE715B}"/>
              </a:ext>
            </a:extLst>
          </p:cNvPr>
          <p:cNvSpPr>
            <a:spLocks noChangeArrowheads="1"/>
          </p:cNvSpPr>
          <p:nvPr/>
        </p:nvSpPr>
        <p:spPr bwMode="auto">
          <a:xfrm>
            <a:off x="3671888" y="2840038"/>
            <a:ext cx="1981200" cy="457200"/>
          </a:xfrm>
          <a:prstGeom prst="rightArrow">
            <a:avLst>
              <a:gd name="adj1" fmla="val 50000"/>
              <a:gd name="adj2" fmla="val 108333"/>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4345" name="Object 12">
                <a:extLst>
                  <a:ext uri="{FF2B5EF4-FFF2-40B4-BE49-F238E27FC236}">
                    <a16:creationId xmlns:a16="http://schemas.microsoft.com/office/drawing/2014/main" id="{19BBC6E4-BAF6-47F5-94EE-C4BA3EBC2776}"/>
                  </a:ext>
                </a:extLst>
              </p:cNvPr>
              <p:cNvSpPr txBox="1"/>
              <p:nvPr/>
            </p:nvSpPr>
            <p:spPr bwMode="auto">
              <a:xfrm>
                <a:off x="5661025" y="2719388"/>
                <a:ext cx="2249488" cy="774700"/>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4000" i="1">
                          <a:solidFill>
                            <a:srgbClr val="000000"/>
                          </a:solidFill>
                          <a:latin typeface="Cambria Math" panose="02040503050406030204" pitchFamily="18" charset="0"/>
                        </a:rPr>
                        <m:t>Δ</m:t>
                      </m:r>
                      <m:sSub>
                        <m:sSubPr>
                          <m:ctrlPr>
                            <a:rPr lang="zh-CN" altLang="en-US" sz="4000" i="1">
                              <a:solidFill>
                                <a:srgbClr val="000000"/>
                              </a:solidFill>
                              <a:latin typeface="Cambria Math" panose="02040503050406030204" pitchFamily="18" charset="0"/>
                            </a:rPr>
                          </m:ctrlPr>
                        </m:sSubPr>
                        <m:e>
                          <m:r>
                            <a:rPr lang="zh-CN" altLang="en-US" sz="4000" i="1">
                              <a:solidFill>
                                <a:srgbClr val="000000"/>
                              </a:solidFill>
                              <a:latin typeface="Cambria Math" panose="02040503050406030204" pitchFamily="18" charset="0"/>
                            </a:rPr>
                            <m:t>𝐻</m:t>
                          </m:r>
                        </m:e>
                        <m:sub>
                          <m:r>
                            <a:rPr lang="zh-CN" altLang="en-US" sz="4000" i="1">
                              <a:solidFill>
                                <a:srgbClr val="000000"/>
                              </a:solidFill>
                              <a:latin typeface="Cambria Math" panose="02040503050406030204" pitchFamily="18" charset="0"/>
                            </a:rPr>
                            <m:t>𝑀</m:t>
                          </m:r>
                        </m:sub>
                      </m:sSub>
                      <m:r>
                        <a:rPr lang="zh-CN" altLang="en-US" sz="4000" i="1">
                          <a:solidFill>
                            <a:srgbClr val="000000"/>
                          </a:solidFill>
                          <a:latin typeface="Cambria Math" panose="02040503050406030204" pitchFamily="18" charset="0"/>
                        </a:rPr>
                        <m:t>≈0</m:t>
                      </m:r>
                    </m:oMath>
                  </m:oMathPara>
                </a14:m>
                <a:endParaRPr lang="zh-CN" altLang="en-US" sz="4000"/>
              </a:p>
            </p:txBody>
          </p:sp>
        </mc:Choice>
        <mc:Fallback xmlns="">
          <p:sp>
            <p:nvSpPr>
              <p:cNvPr id="14345" name="Object 12">
                <a:extLst>
                  <a:ext uri="{FF2B5EF4-FFF2-40B4-BE49-F238E27FC236}">
                    <a16:creationId xmlns:a16="http://schemas.microsoft.com/office/drawing/2014/main" id="{19BBC6E4-BAF6-47F5-94EE-C4BA3EBC2776}"/>
                  </a:ext>
                </a:extLst>
              </p:cNvPr>
              <p:cNvSpPr txBox="1">
                <a:spLocks noRot="1" noChangeAspect="1" noMove="1" noResize="1" noEditPoints="1" noAdjustHandles="1" noChangeArrowheads="1" noChangeShapeType="1" noTextEdit="1"/>
              </p:cNvSpPr>
              <p:nvPr/>
            </p:nvSpPr>
            <p:spPr bwMode="auto">
              <a:xfrm>
                <a:off x="5661025" y="2719388"/>
                <a:ext cx="2249488" cy="774700"/>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46" name="Object 13">
                <a:extLst>
                  <a:ext uri="{FF2B5EF4-FFF2-40B4-BE49-F238E27FC236}">
                    <a16:creationId xmlns:a16="http://schemas.microsoft.com/office/drawing/2014/main" id="{9D8CAC97-64DB-4A8F-9E53-A0FA2AA2AE0D}"/>
                  </a:ext>
                </a:extLst>
              </p:cNvPr>
              <p:cNvSpPr txBox="1"/>
              <p:nvPr/>
            </p:nvSpPr>
            <p:spPr bwMode="auto">
              <a:xfrm>
                <a:off x="241300" y="4233863"/>
                <a:ext cx="5081588" cy="839787"/>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4400" i="1">
                          <a:solidFill>
                            <a:srgbClr val="000000"/>
                          </a:solidFill>
                          <a:latin typeface="Cambria Math" panose="02040503050406030204" pitchFamily="18" charset="0"/>
                        </a:rPr>
                        <m:t>Δ</m:t>
                      </m:r>
                      <m:sSub>
                        <m:sSubPr>
                          <m:ctrlPr>
                            <a:rPr lang="zh-CN" altLang="en-US" sz="4400" i="1">
                              <a:solidFill>
                                <a:srgbClr val="000000"/>
                              </a:solidFill>
                              <a:latin typeface="Cambria Math" panose="02040503050406030204" pitchFamily="18" charset="0"/>
                            </a:rPr>
                          </m:ctrlPr>
                        </m:sSubPr>
                        <m:e>
                          <m:r>
                            <a:rPr lang="zh-CN" altLang="en-US" sz="4400" i="1">
                              <a:solidFill>
                                <a:srgbClr val="000000"/>
                              </a:solidFill>
                              <a:latin typeface="Cambria Math" panose="02040503050406030204" pitchFamily="18" charset="0"/>
                            </a:rPr>
                            <m:t>𝐺</m:t>
                          </m:r>
                        </m:e>
                        <m:sub>
                          <m:r>
                            <a:rPr lang="zh-CN" altLang="en-US" sz="4400" i="1">
                              <a:solidFill>
                                <a:srgbClr val="000000"/>
                              </a:solidFill>
                              <a:latin typeface="Cambria Math" panose="02040503050406030204" pitchFamily="18" charset="0"/>
                            </a:rPr>
                            <m:t>𝑀</m:t>
                          </m:r>
                        </m:sub>
                      </m:sSub>
                      <m:r>
                        <a:rPr lang="zh-CN" altLang="en-US" sz="4400" i="1">
                          <a:solidFill>
                            <a:srgbClr val="000000"/>
                          </a:solidFill>
                          <a:latin typeface="Cambria Math" panose="02040503050406030204" pitchFamily="18" charset="0"/>
                        </a:rPr>
                        <m:t>=</m:t>
                      </m:r>
                      <m:r>
                        <m:rPr>
                          <m:sty m:val="p"/>
                        </m:rPr>
                        <a:rPr lang="zh-CN" altLang="en-US" sz="4400" i="1">
                          <a:solidFill>
                            <a:srgbClr val="000000"/>
                          </a:solidFill>
                          <a:latin typeface="Cambria Math" panose="02040503050406030204" pitchFamily="18" charset="0"/>
                        </a:rPr>
                        <m:t>Δ</m:t>
                      </m:r>
                      <m:sSub>
                        <m:sSubPr>
                          <m:ctrlPr>
                            <a:rPr lang="zh-CN" altLang="en-US" sz="4400" i="1">
                              <a:solidFill>
                                <a:srgbClr val="000000"/>
                              </a:solidFill>
                              <a:latin typeface="Cambria Math" panose="02040503050406030204" pitchFamily="18" charset="0"/>
                            </a:rPr>
                          </m:ctrlPr>
                        </m:sSubPr>
                        <m:e>
                          <m:r>
                            <a:rPr lang="zh-CN" altLang="en-US" sz="4400" i="1">
                              <a:solidFill>
                                <a:srgbClr val="000000"/>
                              </a:solidFill>
                              <a:latin typeface="Cambria Math" panose="02040503050406030204" pitchFamily="18" charset="0"/>
                            </a:rPr>
                            <m:t>𝐻</m:t>
                          </m:r>
                        </m:e>
                        <m:sub>
                          <m:r>
                            <a:rPr lang="zh-CN" altLang="en-US" sz="4400" i="1">
                              <a:solidFill>
                                <a:srgbClr val="000000"/>
                              </a:solidFill>
                              <a:latin typeface="Cambria Math" panose="02040503050406030204" pitchFamily="18" charset="0"/>
                            </a:rPr>
                            <m:t>𝑀</m:t>
                          </m:r>
                        </m:sub>
                      </m:sSub>
                      <m:r>
                        <a:rPr lang="zh-CN" altLang="en-US" sz="4400" i="1">
                          <a:solidFill>
                            <a:srgbClr val="000000"/>
                          </a:solidFill>
                          <a:latin typeface="Cambria Math" panose="02040503050406030204" pitchFamily="18" charset="0"/>
                        </a:rPr>
                        <m:t>−</m:t>
                      </m:r>
                      <m:r>
                        <a:rPr lang="zh-CN" altLang="en-US" sz="4400" i="1">
                          <a:solidFill>
                            <a:srgbClr val="000000"/>
                          </a:solidFill>
                          <a:latin typeface="Cambria Math" panose="02040503050406030204" pitchFamily="18" charset="0"/>
                        </a:rPr>
                        <m:t>𝑇</m:t>
                      </m:r>
                      <m:r>
                        <m:rPr>
                          <m:sty m:val="p"/>
                        </m:rPr>
                        <a:rPr lang="zh-CN" altLang="en-US" sz="4400" i="1">
                          <a:solidFill>
                            <a:srgbClr val="000000"/>
                          </a:solidFill>
                          <a:latin typeface="Cambria Math" panose="02040503050406030204" pitchFamily="18" charset="0"/>
                        </a:rPr>
                        <m:t>Δ</m:t>
                      </m:r>
                      <m:sSub>
                        <m:sSubPr>
                          <m:ctrlPr>
                            <a:rPr lang="zh-CN" altLang="en-US" sz="4400" i="1">
                              <a:solidFill>
                                <a:srgbClr val="000000"/>
                              </a:solidFill>
                              <a:latin typeface="Cambria Math" panose="02040503050406030204" pitchFamily="18" charset="0"/>
                            </a:rPr>
                          </m:ctrlPr>
                        </m:sSubPr>
                        <m:e>
                          <m:r>
                            <a:rPr lang="zh-CN" altLang="en-US" sz="4400" i="1">
                              <a:solidFill>
                                <a:srgbClr val="000000"/>
                              </a:solidFill>
                              <a:latin typeface="Cambria Math" panose="02040503050406030204" pitchFamily="18" charset="0"/>
                            </a:rPr>
                            <m:t>𝑆</m:t>
                          </m:r>
                        </m:e>
                        <m:sub>
                          <m:r>
                            <a:rPr lang="zh-CN" altLang="en-US" sz="4400" i="1">
                              <a:solidFill>
                                <a:srgbClr val="000000"/>
                              </a:solidFill>
                              <a:latin typeface="Cambria Math" panose="02040503050406030204" pitchFamily="18" charset="0"/>
                            </a:rPr>
                            <m:t>𝑀</m:t>
                          </m:r>
                        </m:sub>
                      </m:sSub>
                    </m:oMath>
                  </m:oMathPara>
                </a14:m>
                <a:endParaRPr lang="zh-CN" altLang="en-US" sz="4400"/>
              </a:p>
            </p:txBody>
          </p:sp>
        </mc:Choice>
        <mc:Fallback xmlns="">
          <p:sp>
            <p:nvSpPr>
              <p:cNvPr id="14346" name="Object 13">
                <a:extLst>
                  <a:ext uri="{FF2B5EF4-FFF2-40B4-BE49-F238E27FC236}">
                    <a16:creationId xmlns:a16="http://schemas.microsoft.com/office/drawing/2014/main" id="{9D8CAC97-64DB-4A8F-9E53-A0FA2AA2AE0D}"/>
                  </a:ext>
                </a:extLst>
              </p:cNvPr>
              <p:cNvSpPr txBox="1">
                <a:spLocks noRot="1" noChangeAspect="1" noMove="1" noResize="1" noEditPoints="1" noAdjustHandles="1" noChangeArrowheads="1" noChangeShapeType="1" noTextEdit="1"/>
              </p:cNvSpPr>
              <p:nvPr/>
            </p:nvSpPr>
            <p:spPr bwMode="auto">
              <a:xfrm>
                <a:off x="241300" y="4233863"/>
                <a:ext cx="5081588" cy="839787"/>
              </a:xfrm>
              <a:prstGeom prst="rect">
                <a:avLst/>
              </a:prstGeom>
              <a:blipFill>
                <a:blip r:embed="rId6"/>
                <a:stretch>
                  <a:fillRect/>
                </a:stretch>
              </a:blipFill>
              <a:ln>
                <a:noFill/>
              </a:ln>
            </p:spPr>
            <p:txBody>
              <a:bodyPr/>
              <a:lstStyle/>
              <a:p>
                <a:r>
                  <a:rPr lang="zh-CN" altLang="en-US">
                    <a:noFill/>
                  </a:rPr>
                  <a:t> </a:t>
                </a:r>
              </a:p>
            </p:txBody>
          </p:sp>
        </mc:Fallback>
      </mc:AlternateContent>
      <p:sp>
        <p:nvSpPr>
          <p:cNvPr id="14347" name="Text Box 14">
            <a:extLst>
              <a:ext uri="{FF2B5EF4-FFF2-40B4-BE49-F238E27FC236}">
                <a16:creationId xmlns:a16="http://schemas.microsoft.com/office/drawing/2014/main" id="{17DCE87E-89ED-44B9-A213-18ACF695A6AC}"/>
              </a:ext>
            </a:extLst>
          </p:cNvPr>
          <p:cNvSpPr txBox="1">
            <a:spLocks noChangeArrowheads="1"/>
          </p:cNvSpPr>
          <p:nvPr/>
        </p:nvSpPr>
        <p:spPr bwMode="auto">
          <a:xfrm>
            <a:off x="6026150" y="3962400"/>
            <a:ext cx="2827338"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latin typeface="微软雅黑" panose="020B0503020204020204" pitchFamily="34" charset="-122"/>
                <a:ea typeface="微软雅黑" panose="020B0503020204020204" pitchFamily="34" charset="-122"/>
              </a:rPr>
              <a:t>溶解自由能变为负值，从而溶解自发进行</a:t>
            </a:r>
          </a:p>
        </p:txBody>
      </p:sp>
      <p:sp>
        <p:nvSpPr>
          <p:cNvPr id="15" name="Text Box 13">
            <a:extLst>
              <a:ext uri="{FF2B5EF4-FFF2-40B4-BE49-F238E27FC236}">
                <a16:creationId xmlns:a16="http://schemas.microsoft.com/office/drawing/2014/main" id="{2105F3D6-570A-443C-87F0-05BDCD6C0487}"/>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灯片编号占位符 9">
            <a:extLst>
              <a:ext uri="{FF2B5EF4-FFF2-40B4-BE49-F238E27FC236}">
                <a16:creationId xmlns:a16="http://schemas.microsoft.com/office/drawing/2014/main" id="{5066116A-C2E8-4B51-8F57-53934794C54B}"/>
              </a:ext>
            </a:extLst>
          </p:cNvPr>
          <p:cNvSpPr>
            <a:spLocks noGrp="1"/>
          </p:cNvSpPr>
          <p:nvPr>
            <p:ph type="sldNum" sz="quarter" idx="12"/>
          </p:nvPr>
        </p:nvSpPr>
        <p:spPr/>
        <p:txBody>
          <a:bodyPr/>
          <a:lstStyle/>
          <a:p>
            <a:fld id="{2683E018-39C6-4725-A718-E21BC41313B1}" type="slidenum">
              <a:rPr lang="zh-CN" altLang="en-US" smtClean="0"/>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46C82771-E78A-4EAA-A184-F0DF4137CACE}"/>
              </a:ext>
            </a:extLst>
          </p:cNvPr>
          <p:cNvSpPr txBox="1">
            <a:spLocks noChangeArrowheads="1"/>
          </p:cNvSpPr>
          <p:nvPr/>
        </p:nvSpPr>
        <p:spPr bwMode="auto">
          <a:xfrm>
            <a:off x="304799" y="1178127"/>
            <a:ext cx="307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solidFill>
                  <a:srgbClr val="000099"/>
                </a:solidFill>
                <a:latin typeface="微软雅黑" panose="020B0503020204020204" pitchFamily="34" charset="-122"/>
                <a:ea typeface="微软雅黑" panose="020B0503020204020204" pitchFamily="34" charset="-122"/>
              </a:rPr>
              <a:t>2 溶剂选择</a:t>
            </a:r>
          </a:p>
        </p:txBody>
      </p:sp>
      <p:sp>
        <p:nvSpPr>
          <p:cNvPr id="15364" name="Rectangle 4">
            <a:extLst>
              <a:ext uri="{FF2B5EF4-FFF2-40B4-BE49-F238E27FC236}">
                <a16:creationId xmlns:a16="http://schemas.microsoft.com/office/drawing/2014/main" id="{54E72880-D8B8-4748-BD03-81A9BFBCDB91}"/>
              </a:ext>
            </a:extLst>
          </p:cNvPr>
          <p:cNvSpPr>
            <a:spLocks noChangeArrowheads="1"/>
          </p:cNvSpPr>
          <p:nvPr/>
        </p:nvSpPr>
        <p:spPr bwMode="auto">
          <a:xfrm>
            <a:off x="1052350" y="1716188"/>
            <a:ext cx="2971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400" b="1" dirty="0">
                <a:solidFill>
                  <a:srgbClr val="CC0000"/>
                </a:solidFill>
                <a:latin typeface="隶书" panose="02010509060101010101" pitchFamily="49" charset="-122"/>
                <a:ea typeface="隶书" panose="02010509060101010101" pitchFamily="49" charset="-122"/>
              </a:rPr>
              <a:t>怎样测定溶度参数 </a:t>
            </a:r>
            <a:r>
              <a:rPr lang="zh-CN" altLang="zh-CN" sz="2400" b="1" dirty="0">
                <a:solidFill>
                  <a:srgbClr val="CC0000"/>
                </a:solidFill>
                <a:latin typeface="隶书" panose="02010509060101010101" pitchFamily="49" charset="-122"/>
                <a:ea typeface="隶书" panose="02010509060101010101" pitchFamily="49" charset="-122"/>
                <a:sym typeface="Symbol" panose="05050102010706020507" pitchFamily="18" charset="2"/>
              </a:rPr>
              <a:t></a:t>
            </a:r>
            <a:endParaRPr lang="zh-CN" altLang="zh-CN" sz="2400" b="1" dirty="0">
              <a:solidFill>
                <a:srgbClr val="CC0000"/>
              </a:solidFill>
              <a:latin typeface="隶书" panose="02010509060101010101" pitchFamily="49" charset="-122"/>
              <a:ea typeface="隶书" panose="02010509060101010101" pitchFamily="49" charset="-122"/>
            </a:endParaRPr>
          </a:p>
        </p:txBody>
      </p:sp>
      <p:sp>
        <p:nvSpPr>
          <p:cNvPr id="15366" name="Text Box 6">
            <a:extLst>
              <a:ext uri="{FF2B5EF4-FFF2-40B4-BE49-F238E27FC236}">
                <a16:creationId xmlns:a16="http://schemas.microsoft.com/office/drawing/2014/main" id="{E5DC7BC0-ED69-469C-85C2-4F615AD99C59}"/>
              </a:ext>
            </a:extLst>
          </p:cNvPr>
          <p:cNvSpPr txBox="1">
            <a:spLocks noChangeArrowheads="1"/>
          </p:cNvSpPr>
          <p:nvPr/>
        </p:nvSpPr>
        <p:spPr bwMode="auto">
          <a:xfrm>
            <a:off x="762100" y="4520370"/>
            <a:ext cx="7848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u"/>
            </a:pPr>
            <a:r>
              <a:rPr lang="zh-CN" altLang="zh-CN" sz="2000" b="1" dirty="0">
                <a:latin typeface="楷体" panose="02010609060101010101" pitchFamily="49" charset="-122"/>
                <a:ea typeface="楷体" panose="02010609060101010101" pitchFamily="49" charset="-122"/>
              </a:rPr>
              <a:t>溶剂: 溶剂的溶度参数可以</a:t>
            </a:r>
            <a:r>
              <a:rPr lang="zh-CN" altLang="en-US" sz="2000" b="1" dirty="0">
                <a:latin typeface="楷体" panose="02010609060101010101" pitchFamily="49" charset="-122"/>
                <a:ea typeface="楷体" panose="02010609060101010101" pitchFamily="49" charset="-122"/>
              </a:rPr>
              <a:t>从溶剂的蒸汽压与温度的关系中求得</a:t>
            </a:r>
            <a:endParaRPr lang="zh-CN" altLang="zh-CN" sz="2000" b="1" dirty="0">
              <a:latin typeface="楷体" panose="02010609060101010101" pitchFamily="49" charset="-122"/>
              <a:ea typeface="楷体" panose="02010609060101010101" pitchFamily="49" charset="-122"/>
            </a:endParaRPr>
          </a:p>
        </p:txBody>
      </p:sp>
      <p:sp>
        <p:nvSpPr>
          <p:cNvPr id="15" name="Text Box 13">
            <a:extLst>
              <a:ext uri="{FF2B5EF4-FFF2-40B4-BE49-F238E27FC236}">
                <a16:creationId xmlns:a16="http://schemas.microsoft.com/office/drawing/2014/main" id="{8F3119CB-DD8C-47D5-9EEB-62C20B0AF0AB}"/>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49A03735-378D-4BBD-B498-784737717F76}"/>
              </a:ext>
            </a:extLst>
          </p:cNvPr>
          <p:cNvGraphicFramePr>
            <a:graphicFrameLocks noChangeAspect="1"/>
          </p:cNvGraphicFramePr>
          <p:nvPr>
            <p:extLst>
              <p:ext uri="{D42A27DB-BD31-4B8C-83A1-F6EECF244321}">
                <p14:modId xmlns:p14="http://schemas.microsoft.com/office/powerpoint/2010/main" val="553641077"/>
              </p:ext>
            </p:extLst>
          </p:nvPr>
        </p:nvGraphicFramePr>
        <p:xfrm>
          <a:off x="3124238" y="2805028"/>
          <a:ext cx="2177698" cy="779387"/>
        </p:xfrm>
        <a:graphic>
          <a:graphicData uri="http://schemas.openxmlformats.org/presentationml/2006/ole">
            <mc:AlternateContent xmlns:mc="http://schemas.openxmlformats.org/markup-compatibility/2006">
              <mc:Choice xmlns:v="urn:schemas-microsoft-com:vml" Requires="v">
                <p:oleObj spid="_x0000_s102426" name="Equation" r:id="rId3" imgW="1206360" imgH="431640" progId="Equation.DSMT4">
                  <p:embed/>
                </p:oleObj>
              </mc:Choice>
              <mc:Fallback>
                <p:oleObj name="Equation" r:id="rId3" imgW="1206360" imgH="431640" progId="Equation.DSMT4">
                  <p:embed/>
                  <p:pic>
                    <p:nvPicPr>
                      <p:cNvPr id="0" name=""/>
                      <p:cNvPicPr/>
                      <p:nvPr/>
                    </p:nvPicPr>
                    <p:blipFill>
                      <a:blip r:embed="rId4"/>
                      <a:stretch>
                        <a:fillRect/>
                      </a:stretch>
                    </p:blipFill>
                    <p:spPr>
                      <a:xfrm>
                        <a:off x="3124238" y="2805028"/>
                        <a:ext cx="2177698" cy="779387"/>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197106-1903-455E-AABD-B30D668FB137}"/>
              </a:ext>
            </a:extLst>
          </p:cNvPr>
          <p:cNvSpPr>
            <a:spLocks noGrp="1"/>
          </p:cNvSpPr>
          <p:nvPr>
            <p:ph type="sldNum" sz="quarter" idx="12"/>
          </p:nvPr>
        </p:nvSpPr>
        <p:spPr/>
        <p:txBody>
          <a:bodyPr/>
          <a:lstStyle/>
          <a:p>
            <a:fld id="{2683E018-39C6-4725-A718-E21BC41313B1}" type="slidenum">
              <a:rPr lang="zh-CN" altLang="en-US" smtClean="0"/>
              <a:t>15</a:t>
            </a:fld>
            <a:endParaRPr lang="zh-CN" altLang="en-US"/>
          </a:p>
        </p:txBody>
      </p:sp>
      <p:sp>
        <p:nvSpPr>
          <p:cNvPr id="3" name="Text Box 5">
            <a:extLst>
              <a:ext uri="{FF2B5EF4-FFF2-40B4-BE49-F238E27FC236}">
                <a16:creationId xmlns:a16="http://schemas.microsoft.com/office/drawing/2014/main" id="{7B4B3ED7-5DE4-47F5-9B14-27F6CC086F5D}"/>
              </a:ext>
            </a:extLst>
          </p:cNvPr>
          <p:cNvSpPr txBox="1">
            <a:spLocks noChangeArrowheads="1"/>
          </p:cNvSpPr>
          <p:nvPr/>
        </p:nvSpPr>
        <p:spPr bwMode="auto">
          <a:xfrm>
            <a:off x="228714" y="3748119"/>
            <a:ext cx="845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solidFill>
                  <a:schemeClr val="folHlink"/>
                </a:solidFill>
                <a:latin typeface="楷体" panose="02010609060101010101" pitchFamily="49" charset="-122"/>
                <a:ea typeface="楷体" panose="02010609060101010101" pitchFamily="49" charset="-122"/>
              </a:rPr>
              <a:t>(</a:t>
            </a:r>
            <a:r>
              <a:rPr lang="en-US" altLang="zh-CN" sz="2000" b="1" dirty="0">
                <a:solidFill>
                  <a:schemeClr val="folHlink"/>
                </a:solidFill>
                <a:latin typeface="楷体" panose="02010609060101010101" pitchFamily="49" charset="-122"/>
                <a:ea typeface="楷体" panose="02010609060101010101" pitchFamily="49" charset="-122"/>
              </a:rPr>
              <a:t>2</a:t>
            </a:r>
            <a:r>
              <a:rPr lang="zh-CN" altLang="zh-CN" sz="2000" b="1" dirty="0">
                <a:solidFill>
                  <a:schemeClr val="folHlink"/>
                </a:solidFill>
                <a:latin typeface="楷体" panose="02010609060101010101" pitchFamily="49" charset="-122"/>
                <a:ea typeface="楷体" panose="02010609060101010101" pitchFamily="49" charset="-122"/>
              </a:rPr>
              <a:t>) 溶胀法</a:t>
            </a:r>
            <a:r>
              <a:rPr lang="zh-CN" altLang="zh-CN" sz="2000" b="1" dirty="0">
                <a:latin typeface="楷体" panose="02010609060101010101" pitchFamily="49" charset="-122"/>
                <a:ea typeface="楷体" panose="02010609060101010101" pitchFamily="49" charset="-122"/>
              </a:rPr>
              <a:t>：用交联聚合物，使其在不同溶剂中达到最大溶胀平衡后测定溶胀度，该溶胀度最大的溶剂的溶度参数即为该聚合物的溶度参数。</a:t>
            </a:r>
          </a:p>
        </p:txBody>
      </p:sp>
      <p:sp>
        <p:nvSpPr>
          <p:cNvPr id="4" name="Text Box 7">
            <a:extLst>
              <a:ext uri="{FF2B5EF4-FFF2-40B4-BE49-F238E27FC236}">
                <a16:creationId xmlns:a16="http://schemas.microsoft.com/office/drawing/2014/main" id="{D2587B17-F8FB-4B60-92F3-964EDBB6934B}"/>
              </a:ext>
            </a:extLst>
          </p:cNvPr>
          <p:cNvSpPr txBox="1">
            <a:spLocks noChangeArrowheads="1"/>
          </p:cNvSpPr>
          <p:nvPr/>
        </p:nvSpPr>
        <p:spPr bwMode="auto">
          <a:xfrm>
            <a:off x="299378" y="702972"/>
            <a:ext cx="22914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u"/>
            </a:pPr>
            <a:r>
              <a:rPr lang="zh-CN" altLang="zh-CN" sz="2800" b="1" dirty="0">
                <a:latin typeface="楷体" panose="02010609060101010101" pitchFamily="49" charset="-122"/>
                <a:ea typeface="楷体" panose="02010609060101010101" pitchFamily="49" charset="-122"/>
              </a:rPr>
              <a:t>聚合物:</a:t>
            </a:r>
          </a:p>
        </p:txBody>
      </p:sp>
      <p:sp>
        <p:nvSpPr>
          <p:cNvPr id="5" name="Text Box 8">
            <a:extLst>
              <a:ext uri="{FF2B5EF4-FFF2-40B4-BE49-F238E27FC236}">
                <a16:creationId xmlns:a16="http://schemas.microsoft.com/office/drawing/2014/main" id="{57081363-95AA-45D8-9013-A94E659B8F84}"/>
              </a:ext>
            </a:extLst>
          </p:cNvPr>
          <p:cNvSpPr txBox="1">
            <a:spLocks noChangeArrowheads="1"/>
          </p:cNvSpPr>
          <p:nvPr/>
        </p:nvSpPr>
        <p:spPr bwMode="auto">
          <a:xfrm>
            <a:off x="228714" y="1622453"/>
            <a:ext cx="8534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solidFill>
                  <a:schemeClr val="folHlink"/>
                </a:solidFill>
                <a:latin typeface="楷体" panose="02010609060101010101" pitchFamily="49" charset="-122"/>
                <a:ea typeface="楷体" panose="02010609060101010101" pitchFamily="49" charset="-122"/>
              </a:rPr>
              <a:t>(</a:t>
            </a:r>
            <a:r>
              <a:rPr lang="en-US" altLang="zh-CN" sz="2000" b="1" dirty="0">
                <a:solidFill>
                  <a:schemeClr val="folHlink"/>
                </a:solidFill>
                <a:latin typeface="楷体" panose="02010609060101010101" pitchFamily="49" charset="-122"/>
                <a:ea typeface="楷体" panose="02010609060101010101" pitchFamily="49" charset="-122"/>
              </a:rPr>
              <a:t>1</a:t>
            </a:r>
            <a:r>
              <a:rPr lang="zh-CN" altLang="zh-CN" sz="2000" b="1" dirty="0">
                <a:solidFill>
                  <a:schemeClr val="folHlink"/>
                </a:solidFill>
                <a:latin typeface="楷体" panose="02010609060101010101" pitchFamily="49" charset="-122"/>
                <a:ea typeface="楷体" panose="02010609060101010101" pitchFamily="49" charset="-122"/>
              </a:rPr>
              <a:t>) 粘度法</a:t>
            </a:r>
            <a:r>
              <a:rPr lang="zh-CN"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假定聚合物的溶度参数与某良溶剂的溶度参数相等，则高分子在该溶剂中充分舒展，</a:t>
            </a:r>
            <a:r>
              <a:rPr lang="zh-CN" altLang="zh-CN" sz="2000" b="1" dirty="0">
                <a:latin typeface="楷体" panose="02010609060101010101" pitchFamily="49" charset="-122"/>
                <a:ea typeface="楷体" panose="02010609060101010101" pitchFamily="49" charset="-122"/>
              </a:rPr>
              <a:t>难以象分子线团一样易运动</a:t>
            </a:r>
            <a:r>
              <a:rPr lang="zh-CN" altLang="en-US" sz="2000" b="1" dirty="0">
                <a:latin typeface="楷体" panose="02010609060101010101" pitchFamily="49" charset="-122"/>
                <a:ea typeface="楷体" panose="02010609060101010101" pitchFamily="49" charset="-122"/>
              </a:rPr>
              <a:t>，此时</a:t>
            </a:r>
            <a:r>
              <a:rPr lang="zh-CN" altLang="zh-CN" sz="2000" b="1" dirty="0">
                <a:latin typeface="楷体" panose="02010609060101010101" pitchFamily="49" charset="-122"/>
                <a:ea typeface="楷体" panose="02010609060101010101" pitchFamily="49" charset="-122"/>
              </a:rPr>
              <a:t>粘度最大。</a:t>
            </a:r>
            <a:endParaRPr lang="en-US" altLang="zh-CN" sz="2000" b="1" dirty="0">
              <a:latin typeface="楷体" panose="02010609060101010101" pitchFamily="49" charset="-122"/>
              <a:ea typeface="楷体" panose="02010609060101010101" pitchFamily="49" charset="-122"/>
            </a:endParaRPr>
          </a:p>
          <a:p>
            <a:pPr eaLnBrk="1" hangingPunct="1">
              <a:spcBef>
                <a:spcPct val="50000"/>
              </a:spcBef>
            </a:pPr>
            <a:r>
              <a:rPr lang="zh-CN" altLang="en-US" sz="2000" b="1" dirty="0">
                <a:latin typeface="楷体" panose="02010609060101010101" pitchFamily="49" charset="-122"/>
                <a:ea typeface="楷体" panose="02010609060101010101" pitchFamily="49" charset="-122"/>
              </a:rPr>
              <a:t>用一系列具有不同溶度参数的溶剂溶解某种聚合物，分别测定溶液的粘度，将粘度最大的溶液的溶剂溶度参数作为聚合物的溶度参数</a:t>
            </a:r>
            <a:r>
              <a:rPr lang="zh-CN" altLang="zh-CN" sz="2000" b="1" dirty="0">
                <a:latin typeface="楷体" panose="02010609060101010101" pitchFamily="49" charset="-122"/>
                <a:ea typeface="楷体" panose="02010609060101010101" pitchFamily="49" charset="-122"/>
              </a:rPr>
              <a:t>。</a:t>
            </a:r>
          </a:p>
        </p:txBody>
      </p:sp>
      <p:sp>
        <p:nvSpPr>
          <p:cNvPr id="6" name="Text Box 9">
            <a:extLst>
              <a:ext uri="{FF2B5EF4-FFF2-40B4-BE49-F238E27FC236}">
                <a16:creationId xmlns:a16="http://schemas.microsoft.com/office/drawing/2014/main" id="{F42D84CB-09F3-4CA3-A2F1-B7D11B571223}"/>
              </a:ext>
            </a:extLst>
          </p:cNvPr>
          <p:cNvSpPr txBox="1">
            <a:spLocks noChangeArrowheads="1"/>
          </p:cNvSpPr>
          <p:nvPr/>
        </p:nvSpPr>
        <p:spPr bwMode="auto">
          <a:xfrm>
            <a:off x="261586" y="5387947"/>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solidFill>
                  <a:schemeClr val="folHlink"/>
                </a:solidFill>
                <a:latin typeface="楷体" panose="02010609060101010101" pitchFamily="49" charset="-122"/>
                <a:ea typeface="楷体" panose="02010609060101010101" pitchFamily="49" charset="-122"/>
              </a:rPr>
              <a:t>(3) 计算法</a:t>
            </a:r>
          </a:p>
        </p:txBody>
      </p:sp>
      <mc:AlternateContent xmlns:mc="http://schemas.openxmlformats.org/markup-compatibility/2006" xmlns:a14="http://schemas.microsoft.com/office/drawing/2010/main">
        <mc:Choice Requires="a14">
          <p:sp>
            <p:nvSpPr>
              <p:cNvPr id="7" name="Object 10">
                <a:extLst>
                  <a:ext uri="{FF2B5EF4-FFF2-40B4-BE49-F238E27FC236}">
                    <a16:creationId xmlns:a16="http://schemas.microsoft.com/office/drawing/2014/main" id="{9F87FC0B-4A2D-4298-8B5F-7D1F1E458291}"/>
                  </a:ext>
                </a:extLst>
              </p:cNvPr>
              <p:cNvSpPr txBox="1"/>
              <p:nvPr/>
            </p:nvSpPr>
            <p:spPr bwMode="auto">
              <a:xfrm>
                <a:off x="1733036" y="5228662"/>
                <a:ext cx="1219200" cy="842962"/>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𝛿</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nary>
                            <m:naryPr>
                              <m:chr m:val="∑"/>
                              <m:subHide m:val="on"/>
                              <m:supHide m:val="on"/>
                              <m:ctrlPr>
                                <a:rPr lang="zh-CN" altLang="en-US" sz="2000" i="1">
                                  <a:solidFill>
                                    <a:srgbClr val="000000"/>
                                  </a:solidFill>
                                  <a:latin typeface="Cambria Math" panose="02040503050406030204" pitchFamily="18" charset="0"/>
                                </a:rPr>
                              </m:ctrlPr>
                            </m:naryPr>
                            <m:sub/>
                            <m:sup/>
                            <m:e>
                              <m:r>
                                <a:rPr lang="zh-CN" altLang="en-US" sz="2000" i="1">
                                  <a:solidFill>
                                    <a:srgbClr val="000000"/>
                                  </a:solidFill>
                                  <a:latin typeface="Cambria Math" panose="02040503050406030204" pitchFamily="18" charset="0"/>
                                </a:rPr>
                                <m:t>𝐹</m:t>
                              </m:r>
                            </m:e>
                          </m:nary>
                        </m:num>
                        <m:den>
                          <m:r>
                            <a:rPr lang="zh-CN" altLang="en-US" sz="2000" i="1">
                              <a:solidFill>
                                <a:srgbClr val="000000"/>
                              </a:solidFill>
                              <a:latin typeface="Cambria Math" panose="02040503050406030204" pitchFamily="18" charset="0"/>
                            </a:rPr>
                            <m:t>𝑉</m:t>
                          </m:r>
                        </m:den>
                      </m:f>
                    </m:oMath>
                  </m:oMathPara>
                </a14:m>
                <a:endParaRPr lang="zh-CN" altLang="en-US" sz="2000" dirty="0"/>
              </a:p>
            </p:txBody>
          </p:sp>
        </mc:Choice>
        <mc:Fallback xmlns="">
          <p:sp>
            <p:nvSpPr>
              <p:cNvPr id="7" name="Object 10">
                <a:extLst>
                  <a:ext uri="{FF2B5EF4-FFF2-40B4-BE49-F238E27FC236}">
                    <a16:creationId xmlns:a16="http://schemas.microsoft.com/office/drawing/2014/main" id="{9F87FC0B-4A2D-4298-8B5F-7D1F1E458291}"/>
                  </a:ext>
                </a:extLst>
              </p:cNvPr>
              <p:cNvSpPr txBox="1">
                <a:spLocks noRot="1" noChangeAspect="1" noMove="1" noResize="1" noEditPoints="1" noAdjustHandles="1" noChangeArrowheads="1" noChangeShapeType="1" noTextEdit="1"/>
              </p:cNvSpPr>
              <p:nvPr/>
            </p:nvSpPr>
            <p:spPr bwMode="auto">
              <a:xfrm>
                <a:off x="1733036" y="5228662"/>
                <a:ext cx="1219200" cy="842962"/>
              </a:xfrm>
              <a:prstGeom prst="rect">
                <a:avLst/>
              </a:prstGeom>
              <a:blipFill>
                <a:blip r:embed="rId2"/>
                <a:stretch>
                  <a:fillRect/>
                </a:stretch>
              </a:blipFill>
              <a:ln>
                <a:noFill/>
              </a:ln>
            </p:spPr>
            <p:txBody>
              <a:bodyPr/>
              <a:lstStyle/>
              <a:p>
                <a:r>
                  <a:rPr lang="zh-CN" altLang="en-US">
                    <a:noFill/>
                  </a:rPr>
                  <a:t> </a:t>
                </a:r>
              </a:p>
            </p:txBody>
          </p:sp>
        </mc:Fallback>
      </mc:AlternateContent>
      <p:sp>
        <p:nvSpPr>
          <p:cNvPr id="8" name="Text Box 11">
            <a:extLst>
              <a:ext uri="{FF2B5EF4-FFF2-40B4-BE49-F238E27FC236}">
                <a16:creationId xmlns:a16="http://schemas.microsoft.com/office/drawing/2014/main" id="{9CC8B285-AFAB-41BE-A572-AC729246B874}"/>
              </a:ext>
            </a:extLst>
          </p:cNvPr>
          <p:cNvSpPr txBox="1">
            <a:spLocks noChangeArrowheads="1"/>
          </p:cNvSpPr>
          <p:nvPr/>
        </p:nvSpPr>
        <p:spPr bwMode="auto">
          <a:xfrm>
            <a:off x="3919186" y="5235547"/>
            <a:ext cx="403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latin typeface="楷体" panose="02010609060101010101" pitchFamily="49" charset="-122"/>
                <a:ea typeface="楷体" panose="02010609060101010101" pitchFamily="49" charset="-122"/>
              </a:rPr>
              <a:t>高聚物各结构基团的摩尔引力常数</a:t>
            </a:r>
          </a:p>
        </p:txBody>
      </p:sp>
      <p:sp>
        <p:nvSpPr>
          <p:cNvPr id="9" name="Text Box 12">
            <a:extLst>
              <a:ext uri="{FF2B5EF4-FFF2-40B4-BE49-F238E27FC236}">
                <a16:creationId xmlns:a16="http://schemas.microsoft.com/office/drawing/2014/main" id="{667D3CC1-1258-4A0B-BF47-956ECAFE2696}"/>
              </a:ext>
            </a:extLst>
          </p:cNvPr>
          <p:cNvSpPr txBox="1">
            <a:spLocks noChangeArrowheads="1"/>
          </p:cNvSpPr>
          <p:nvPr/>
        </p:nvSpPr>
        <p:spPr bwMode="auto">
          <a:xfrm>
            <a:off x="3919186" y="5692747"/>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latin typeface="楷体" panose="02010609060101010101" pitchFamily="49" charset="-122"/>
                <a:ea typeface="楷体" panose="02010609060101010101" pitchFamily="49" charset="-122"/>
              </a:rPr>
              <a:t>重复单元的摩尔体积</a:t>
            </a:r>
          </a:p>
        </p:txBody>
      </p:sp>
      <p:sp>
        <p:nvSpPr>
          <p:cNvPr id="10" name="AutoShape 13">
            <a:extLst>
              <a:ext uri="{FF2B5EF4-FFF2-40B4-BE49-F238E27FC236}">
                <a16:creationId xmlns:a16="http://schemas.microsoft.com/office/drawing/2014/main" id="{5C69971C-AEEA-44C5-97B6-1AFE2F431EDA}"/>
              </a:ext>
            </a:extLst>
          </p:cNvPr>
          <p:cNvSpPr>
            <a:spLocks noChangeArrowheads="1"/>
          </p:cNvSpPr>
          <p:nvPr/>
        </p:nvSpPr>
        <p:spPr bwMode="auto">
          <a:xfrm>
            <a:off x="3538186" y="5387947"/>
            <a:ext cx="381000" cy="152400"/>
          </a:xfrm>
          <a:prstGeom prst="lef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1" name="AutoShape 14">
            <a:extLst>
              <a:ext uri="{FF2B5EF4-FFF2-40B4-BE49-F238E27FC236}">
                <a16:creationId xmlns:a16="http://schemas.microsoft.com/office/drawing/2014/main" id="{FC47120E-D98F-4E0D-A4C3-BE3442C146D3}"/>
              </a:ext>
            </a:extLst>
          </p:cNvPr>
          <p:cNvSpPr>
            <a:spLocks noChangeArrowheads="1"/>
          </p:cNvSpPr>
          <p:nvPr/>
        </p:nvSpPr>
        <p:spPr bwMode="auto">
          <a:xfrm>
            <a:off x="3538186" y="5768947"/>
            <a:ext cx="381000" cy="152400"/>
          </a:xfrm>
          <a:prstGeom prst="lef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3" name="Rectangle 14">
            <a:extLst>
              <a:ext uri="{FF2B5EF4-FFF2-40B4-BE49-F238E27FC236}">
                <a16:creationId xmlns:a16="http://schemas.microsoft.com/office/drawing/2014/main" id="{F1428744-E8BE-4ABE-810C-0963EF480458}"/>
              </a:ext>
            </a:extLst>
          </p:cNvPr>
          <p:cNvSpPr>
            <a:spLocks noChangeArrowheads="1"/>
          </p:cNvSpPr>
          <p:nvPr/>
        </p:nvSpPr>
        <p:spPr bwMode="auto">
          <a:xfrm>
            <a:off x="224717" y="262653"/>
            <a:ext cx="4634628" cy="45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zh-CN" sz="2800" b="1" dirty="0">
                <a:solidFill>
                  <a:schemeClr val="tx2"/>
                </a:solidFill>
                <a:latin typeface="微软雅黑" panose="020B0503020204020204" pitchFamily="34" charset="-122"/>
                <a:ea typeface="微软雅黑" panose="020B0503020204020204" pitchFamily="34" charset="-122"/>
              </a:rPr>
              <a:t>(2) “</a:t>
            </a:r>
            <a:r>
              <a:rPr lang="zh-CN" sz="2800" b="1" dirty="0">
                <a:solidFill>
                  <a:schemeClr val="tx2"/>
                </a:solidFill>
                <a:latin typeface="微软雅黑" panose="020B0503020204020204" pitchFamily="34" charset="-122"/>
                <a:ea typeface="微软雅黑" panose="020B0503020204020204" pitchFamily="34" charset="-122"/>
              </a:rPr>
              <a:t>溶度参数相近”原则</a:t>
            </a:r>
          </a:p>
        </p:txBody>
      </p:sp>
    </p:spTree>
    <p:extLst>
      <p:ext uri="{BB962C8B-B14F-4D97-AF65-F5344CB8AC3E}">
        <p14:creationId xmlns:p14="http://schemas.microsoft.com/office/powerpoint/2010/main" val="1259247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0723AD9-0003-4B20-8EAB-8F0D39E73C7A}"/>
              </a:ext>
            </a:extLst>
          </p:cNvPr>
          <p:cNvSpPr>
            <a:spLocks noGrp="1" noChangeArrowheads="1"/>
          </p:cNvSpPr>
          <p:nvPr>
            <p:ph type="title"/>
          </p:nvPr>
        </p:nvSpPr>
        <p:spPr bwMode="auto">
          <a:xfrm>
            <a:off x="457308" y="457278"/>
            <a:ext cx="2438336" cy="533386"/>
          </a:xfrm>
          <a:solidFill>
            <a:schemeClr val="accent1"/>
          </a:solidFill>
          <a:ln>
            <a:noFill/>
            <a:miter lim="800000"/>
            <a:headEnd/>
            <a:tailEnd/>
          </a:ln>
        </p:spPr>
        <p:txBody>
          <a:bodyPr vert="horz" wrap="square" lIns="91440" tIns="45720" rIns="91440" bIns="45720" numCol="1" anchor="t" anchorCtr="0" compatLnSpc="1">
            <a:prstTxWarp prst="textNoShape">
              <a:avLst/>
            </a:prstTxWarp>
            <a:normAutofit/>
          </a:bodyPr>
          <a:lstStyle/>
          <a:p>
            <a:pPr algn="ctr" eaLnBrk="1" hangingPunct="1">
              <a:lnSpc>
                <a:spcPct val="100000"/>
              </a:lnSpc>
            </a:pPr>
            <a:r>
              <a:rPr lang="zh-CN" altLang="zh-CN" sz="28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schemeClr val="bg1"/>
                </a:solidFill>
                <a:latin typeface="微软雅黑" panose="020B0503020204020204" pitchFamily="34" charset="-122"/>
                <a:ea typeface="微软雅黑" panose="020B0503020204020204" pitchFamily="34" charset="-122"/>
              </a:rPr>
              <a:t>1</a:t>
            </a:r>
            <a:r>
              <a:rPr lang="zh-CN" altLang="zh-CN" sz="2800" b="1" dirty="0">
                <a:solidFill>
                  <a:schemeClr val="bg1"/>
                </a:solidFill>
                <a:latin typeface="微软雅黑" panose="020B0503020204020204" pitchFamily="34" charset="-122"/>
                <a:ea typeface="微软雅黑" panose="020B0503020204020204" pitchFamily="34" charset="-122"/>
              </a:rPr>
              <a:t>) 粘度法</a:t>
            </a:r>
          </a:p>
        </p:txBody>
      </p:sp>
      <p:sp>
        <p:nvSpPr>
          <p:cNvPr id="17411" name="Text Box 3">
            <a:extLst>
              <a:ext uri="{FF2B5EF4-FFF2-40B4-BE49-F238E27FC236}">
                <a16:creationId xmlns:a16="http://schemas.microsoft.com/office/drawing/2014/main" id="{F105F321-6B9B-4F84-A163-35C407064257}"/>
              </a:ext>
            </a:extLst>
          </p:cNvPr>
          <p:cNvSpPr txBox="1">
            <a:spLocks noChangeArrowheads="1"/>
          </p:cNvSpPr>
          <p:nvPr/>
        </p:nvSpPr>
        <p:spPr bwMode="auto">
          <a:xfrm>
            <a:off x="0" y="1219200"/>
            <a:ext cx="9144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latin typeface="Times New Roman" panose="02020603050405020304" pitchFamily="18" charset="0"/>
                <a:ea typeface="华文楷体" panose="02010600040101010101" pitchFamily="2" charset="-122"/>
              </a:rPr>
              <a:t>即按照溶度参数原则，相溶最好时溶度参数相等。而相溶最好时溶液粘度最大。所以把高分子在不同溶剂中溶解，测其粘度，粘度最大时对应的溶剂的溶度参数即为此高分子的溶度参数。</a:t>
            </a:r>
          </a:p>
        </p:txBody>
      </p:sp>
      <p:graphicFrame>
        <p:nvGraphicFramePr>
          <p:cNvPr id="17412" name="Object 4">
            <a:extLst>
              <a:ext uri="{FF2B5EF4-FFF2-40B4-BE49-F238E27FC236}">
                <a16:creationId xmlns:a16="http://schemas.microsoft.com/office/drawing/2014/main" id="{605C847D-E7CD-4702-822B-7F847341362E}"/>
              </a:ext>
            </a:extLst>
          </p:cNvPr>
          <p:cNvGraphicFramePr>
            <a:graphicFrameLocks noChangeAspect="1"/>
          </p:cNvGraphicFramePr>
          <p:nvPr/>
        </p:nvGraphicFramePr>
        <p:xfrm>
          <a:off x="2514600" y="2895600"/>
          <a:ext cx="4724400" cy="3884613"/>
        </p:xfrm>
        <a:graphic>
          <a:graphicData uri="http://schemas.openxmlformats.org/presentationml/2006/ole">
            <mc:AlternateContent xmlns:mc="http://schemas.openxmlformats.org/markup-compatibility/2006">
              <mc:Choice xmlns:v="urn:schemas-microsoft-com:vml" Requires="v">
                <p:oleObj spid="_x0000_s17558" r:id="rId4" imgW="2523810" imgH="2076740" progId="Paint.Picture">
                  <p:embed/>
                </p:oleObj>
              </mc:Choice>
              <mc:Fallback>
                <p:oleObj r:id="rId4" imgW="2523810" imgH="207674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895600"/>
                        <a:ext cx="4724400" cy="388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a:extLst>
              <a:ext uri="{FF2B5EF4-FFF2-40B4-BE49-F238E27FC236}">
                <a16:creationId xmlns:a16="http://schemas.microsoft.com/office/drawing/2014/main" id="{982693AE-18EC-43AF-BA24-672F3B12CCE2}"/>
              </a:ext>
            </a:extLst>
          </p:cNvPr>
          <p:cNvSpPr>
            <a:spLocks noGrp="1"/>
          </p:cNvSpPr>
          <p:nvPr>
            <p:ph type="sldNum" sz="quarter" idx="12"/>
          </p:nvPr>
        </p:nvSpPr>
        <p:spPr/>
        <p:txBody>
          <a:bodyPr/>
          <a:lstStyle/>
          <a:p>
            <a:fld id="{2683E018-39C6-4725-A718-E21BC41313B1}" type="slidenum">
              <a:rPr lang="zh-CN" altLang="en-US" smtClean="0"/>
              <a:t>16</a:t>
            </a:fld>
            <a:endParaRPr lang="zh-CN"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39A32F0-B579-4BFB-9A54-8E65CE41272E}"/>
              </a:ext>
            </a:extLst>
          </p:cNvPr>
          <p:cNvSpPr>
            <a:spLocks noGrp="1" noChangeArrowheads="1"/>
          </p:cNvSpPr>
          <p:nvPr>
            <p:ph type="title"/>
          </p:nvPr>
        </p:nvSpPr>
        <p:spPr bwMode="auto">
          <a:xfrm>
            <a:off x="609600" y="533476"/>
            <a:ext cx="2438440" cy="533386"/>
          </a:xfrm>
          <a:solidFill>
            <a:schemeClr val="accent1"/>
          </a:solidFill>
          <a:ln>
            <a:noFill/>
            <a:miter lim="800000"/>
            <a:headEnd/>
            <a:tailEnd/>
          </a:ln>
        </p:spPr>
        <p:txBody>
          <a:bodyPr vert="horz" wrap="square" lIns="91440" tIns="45720" rIns="91440" bIns="45720" numCol="1" anchor="t" anchorCtr="0" compatLnSpc="1">
            <a:prstTxWarp prst="textNoShape">
              <a:avLst/>
            </a:prstTxWarp>
            <a:noAutofit/>
          </a:bodyPr>
          <a:lstStyle/>
          <a:p>
            <a:pPr algn="ctr" eaLnBrk="1" hangingPunct="1">
              <a:lnSpc>
                <a:spcPct val="100000"/>
              </a:lnSpc>
              <a:defRPr/>
            </a:pPr>
            <a:r>
              <a:rPr lang="zh-CN" altLang="zh-CN" sz="28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schemeClr val="bg1"/>
                </a:solidFill>
                <a:latin typeface="微软雅黑" panose="020B0503020204020204" pitchFamily="34" charset="-122"/>
                <a:ea typeface="微软雅黑" panose="020B0503020204020204" pitchFamily="34" charset="-122"/>
              </a:rPr>
              <a:t>2</a:t>
            </a:r>
            <a:r>
              <a:rPr lang="zh-CN" altLang="zh-CN" sz="2800" b="1" dirty="0">
                <a:solidFill>
                  <a:schemeClr val="bg1"/>
                </a:solidFill>
                <a:latin typeface="微软雅黑" panose="020B0503020204020204" pitchFamily="34" charset="-122"/>
                <a:ea typeface="微软雅黑" panose="020B0503020204020204" pitchFamily="34" charset="-122"/>
              </a:rPr>
              <a:t>) </a:t>
            </a:r>
            <a:r>
              <a:rPr lang="zh-CN" sz="2800" b="1" dirty="0">
                <a:solidFill>
                  <a:schemeClr val="bg1"/>
                </a:solidFill>
                <a:latin typeface="微软雅黑" panose="020B0503020204020204" pitchFamily="34" charset="-122"/>
                <a:ea typeface="微软雅黑" panose="020B0503020204020204" pitchFamily="34" charset="-122"/>
              </a:rPr>
              <a:t>溶胀法</a:t>
            </a:r>
            <a:endParaRPr lang="zh-CN" sz="2800" b="1" i="1" dirty="0">
              <a:solidFill>
                <a:schemeClr val="bg1"/>
              </a:solidFill>
              <a:latin typeface="微软雅黑" panose="020B0503020204020204" pitchFamily="34" charset="-122"/>
              <a:ea typeface="微软雅黑" panose="020B0503020204020204" pitchFamily="34" charset="-122"/>
              <a:sym typeface="Symbol" pitchFamily="18" charset="2"/>
            </a:endParaRPr>
          </a:p>
        </p:txBody>
      </p:sp>
      <p:sp>
        <p:nvSpPr>
          <p:cNvPr id="16387" name="Text Box 3">
            <a:extLst>
              <a:ext uri="{FF2B5EF4-FFF2-40B4-BE49-F238E27FC236}">
                <a16:creationId xmlns:a16="http://schemas.microsoft.com/office/drawing/2014/main" id="{4922FCF8-302B-4584-9842-B58716307961}"/>
              </a:ext>
            </a:extLst>
          </p:cNvPr>
          <p:cNvSpPr txBox="1">
            <a:spLocks noChangeArrowheads="1"/>
          </p:cNvSpPr>
          <p:nvPr/>
        </p:nvSpPr>
        <p:spPr bwMode="auto">
          <a:xfrm>
            <a:off x="533400" y="1341438"/>
            <a:ext cx="8001000"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latin typeface="华文楷体" panose="02010600040101010101" pitchFamily="2" charset="-122"/>
                <a:ea typeface="华文楷体" panose="02010600040101010101" pitchFamily="2" charset="-122"/>
              </a:rPr>
              <a:t>用交联聚合物，使其在不同溶剂中达到最大溶胀平衡后测定溶胀度，该溶胀度最大的溶剂的溶度参数即为该聚合物的溶度参数。</a:t>
            </a:r>
          </a:p>
        </p:txBody>
      </p:sp>
      <p:graphicFrame>
        <p:nvGraphicFramePr>
          <p:cNvPr id="16388" name="Object 4">
            <a:extLst>
              <a:ext uri="{FF2B5EF4-FFF2-40B4-BE49-F238E27FC236}">
                <a16:creationId xmlns:a16="http://schemas.microsoft.com/office/drawing/2014/main" id="{CFD24C59-06E7-40CD-AC63-EDE767C9F2EE}"/>
              </a:ext>
            </a:extLst>
          </p:cNvPr>
          <p:cNvGraphicFramePr>
            <a:graphicFrameLocks noChangeAspect="1"/>
          </p:cNvGraphicFramePr>
          <p:nvPr/>
        </p:nvGraphicFramePr>
        <p:xfrm>
          <a:off x="2743200" y="2971800"/>
          <a:ext cx="4343400" cy="3571875"/>
        </p:xfrm>
        <a:graphic>
          <a:graphicData uri="http://schemas.openxmlformats.org/presentationml/2006/ole">
            <mc:AlternateContent xmlns:mc="http://schemas.openxmlformats.org/markup-compatibility/2006">
              <mc:Choice xmlns:v="urn:schemas-microsoft-com:vml" Requires="v">
                <p:oleObj spid="_x0000_s16534" r:id="rId4" imgW="2523810" imgH="2076740" progId="Paint.Picture">
                  <p:embed/>
                </p:oleObj>
              </mc:Choice>
              <mc:Fallback>
                <p:oleObj r:id="rId4" imgW="2523810" imgH="207674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971800"/>
                        <a:ext cx="434340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a:extLst>
              <a:ext uri="{FF2B5EF4-FFF2-40B4-BE49-F238E27FC236}">
                <a16:creationId xmlns:a16="http://schemas.microsoft.com/office/drawing/2014/main" id="{10718132-8042-49C6-AB13-0932CAE66547}"/>
              </a:ext>
            </a:extLst>
          </p:cNvPr>
          <p:cNvSpPr>
            <a:spLocks noGrp="1"/>
          </p:cNvSpPr>
          <p:nvPr>
            <p:ph type="sldNum" sz="quarter" idx="12"/>
          </p:nvPr>
        </p:nvSpPr>
        <p:spPr/>
        <p:txBody>
          <a:bodyPr/>
          <a:lstStyle/>
          <a:p>
            <a:fld id="{2683E018-39C6-4725-A718-E21BC41313B1}" type="slidenum">
              <a:rPr lang="zh-CN" altLang="en-US" smtClean="0"/>
              <a:t>17</a:t>
            </a:fld>
            <a:endParaRPr lang="zh-CN"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34" name="Object 2">
                <a:extLst>
                  <a:ext uri="{FF2B5EF4-FFF2-40B4-BE49-F238E27FC236}">
                    <a16:creationId xmlns:a16="http://schemas.microsoft.com/office/drawing/2014/main" id="{DEF2C65C-15CF-4F51-9CA3-07C6557458E5}"/>
                  </a:ext>
                </a:extLst>
              </p:cNvPr>
              <p:cNvSpPr txBox="1"/>
              <p:nvPr/>
            </p:nvSpPr>
            <p:spPr bwMode="auto">
              <a:xfrm>
                <a:off x="2514600" y="600075"/>
                <a:ext cx="1524000" cy="1054100"/>
              </a:xfrm>
              <a:prstGeom prst="rect">
                <a:avLst/>
              </a:prstGeom>
              <a:solidFill>
                <a:srgbClr val="FFFFCC"/>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𝛿</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𝐹</m:t>
                              </m:r>
                            </m:e>
                          </m:nary>
                        </m:num>
                        <m:den>
                          <m:r>
                            <a:rPr lang="zh-CN" altLang="en-US" i="1">
                              <a:solidFill>
                                <a:srgbClr val="000000"/>
                              </a:solidFill>
                              <a:latin typeface="Cambria Math" panose="02040503050406030204" pitchFamily="18" charset="0"/>
                            </a:rPr>
                            <m:t>𝑉</m:t>
                          </m:r>
                        </m:den>
                      </m:f>
                    </m:oMath>
                  </m:oMathPara>
                </a14:m>
                <a:endParaRPr lang="zh-CN" altLang="en-US"/>
              </a:p>
            </p:txBody>
          </p:sp>
        </mc:Choice>
        <mc:Fallback xmlns="">
          <p:sp>
            <p:nvSpPr>
              <p:cNvPr id="18434" name="Object 2">
                <a:extLst>
                  <a:ext uri="{FF2B5EF4-FFF2-40B4-BE49-F238E27FC236}">
                    <a16:creationId xmlns:a16="http://schemas.microsoft.com/office/drawing/2014/main" id="{DEF2C65C-15CF-4F51-9CA3-07C6557458E5}"/>
                  </a:ext>
                </a:extLst>
              </p:cNvPr>
              <p:cNvSpPr txBox="1">
                <a:spLocks noRot="1" noChangeAspect="1" noMove="1" noResize="1" noEditPoints="1" noAdjustHandles="1" noChangeArrowheads="1" noChangeShapeType="1" noTextEdit="1"/>
              </p:cNvSpPr>
              <p:nvPr/>
            </p:nvSpPr>
            <p:spPr bwMode="auto">
              <a:xfrm>
                <a:off x="2514600" y="600075"/>
                <a:ext cx="1524000" cy="1054100"/>
              </a:xfrm>
              <a:prstGeom prst="rect">
                <a:avLst/>
              </a:prstGeom>
              <a:blipFill>
                <a:blip r:embed="rId4"/>
                <a:stretch>
                  <a:fillRect/>
                </a:stretch>
              </a:blipFill>
              <a:ln>
                <a:noFill/>
              </a:ln>
            </p:spPr>
            <p:txBody>
              <a:bodyPr/>
              <a:lstStyle/>
              <a:p>
                <a:r>
                  <a:rPr lang="zh-CN" altLang="en-US">
                    <a:noFill/>
                  </a:rPr>
                  <a:t> </a:t>
                </a:r>
              </a:p>
            </p:txBody>
          </p:sp>
        </mc:Fallback>
      </mc:AlternateContent>
      <p:sp>
        <p:nvSpPr>
          <p:cNvPr id="18435" name="Text Box 3">
            <a:extLst>
              <a:ext uri="{FF2B5EF4-FFF2-40B4-BE49-F238E27FC236}">
                <a16:creationId xmlns:a16="http://schemas.microsoft.com/office/drawing/2014/main" id="{55B099C8-1420-44AA-963B-DACAB02F25EE}"/>
              </a:ext>
            </a:extLst>
          </p:cNvPr>
          <p:cNvSpPr txBox="1">
            <a:spLocks noChangeArrowheads="1"/>
          </p:cNvSpPr>
          <p:nvPr/>
        </p:nvSpPr>
        <p:spPr bwMode="auto">
          <a:xfrm>
            <a:off x="4168775" y="657225"/>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42A4"/>
                </a:solidFill>
                <a:latin typeface="Times New Roman" panose="02020603050405020304" pitchFamily="18" charset="0"/>
              </a:rPr>
              <a:t>高聚物各结构基团的摩尔引力常数</a:t>
            </a:r>
          </a:p>
        </p:txBody>
      </p:sp>
      <p:sp>
        <p:nvSpPr>
          <p:cNvPr id="18436" name="Text Box 4">
            <a:extLst>
              <a:ext uri="{FF2B5EF4-FFF2-40B4-BE49-F238E27FC236}">
                <a16:creationId xmlns:a16="http://schemas.microsoft.com/office/drawing/2014/main" id="{9A65FA42-1390-4B72-B000-C0F4E43E9F1E}"/>
              </a:ext>
            </a:extLst>
          </p:cNvPr>
          <p:cNvSpPr txBox="1">
            <a:spLocks noChangeArrowheads="1"/>
          </p:cNvSpPr>
          <p:nvPr/>
        </p:nvSpPr>
        <p:spPr bwMode="auto">
          <a:xfrm>
            <a:off x="4264025" y="12192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42A4"/>
                </a:solidFill>
                <a:latin typeface="Times New Roman" panose="02020603050405020304" pitchFamily="18" charset="0"/>
              </a:rPr>
              <a:t>重复单元的摩尔体积</a:t>
            </a:r>
          </a:p>
        </p:txBody>
      </p:sp>
      <p:sp>
        <p:nvSpPr>
          <p:cNvPr id="18437" name="AutoShape 5">
            <a:extLst>
              <a:ext uri="{FF2B5EF4-FFF2-40B4-BE49-F238E27FC236}">
                <a16:creationId xmlns:a16="http://schemas.microsoft.com/office/drawing/2014/main" id="{69BF78CD-AEA4-4355-804A-159AE4687635}"/>
              </a:ext>
            </a:extLst>
          </p:cNvPr>
          <p:cNvSpPr>
            <a:spLocks noChangeArrowheads="1"/>
          </p:cNvSpPr>
          <p:nvPr/>
        </p:nvSpPr>
        <p:spPr bwMode="auto">
          <a:xfrm>
            <a:off x="3871913" y="822325"/>
            <a:ext cx="381000" cy="152400"/>
          </a:xfrm>
          <a:prstGeom prst="leftArrow">
            <a:avLst>
              <a:gd name="adj1" fmla="val 50000"/>
              <a:gd name="adj2" fmla="val 62500"/>
            </a:avLst>
          </a:prstGeom>
          <a:solidFill>
            <a:srgbClr val="99CC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38" name="AutoShape 6">
            <a:extLst>
              <a:ext uri="{FF2B5EF4-FFF2-40B4-BE49-F238E27FC236}">
                <a16:creationId xmlns:a16="http://schemas.microsoft.com/office/drawing/2014/main" id="{A55FF9B5-AEC3-40B6-9308-81DF5A3E9EBE}"/>
              </a:ext>
            </a:extLst>
          </p:cNvPr>
          <p:cNvSpPr>
            <a:spLocks noChangeArrowheads="1"/>
          </p:cNvSpPr>
          <p:nvPr/>
        </p:nvSpPr>
        <p:spPr bwMode="auto">
          <a:xfrm>
            <a:off x="3870325" y="1338263"/>
            <a:ext cx="381000" cy="152400"/>
          </a:xfrm>
          <a:prstGeom prst="leftArrow">
            <a:avLst>
              <a:gd name="adj1" fmla="val 50000"/>
              <a:gd name="adj2" fmla="val 62500"/>
            </a:avLst>
          </a:prstGeom>
          <a:solidFill>
            <a:srgbClr val="99CC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39" name="Text Box 7">
            <a:extLst>
              <a:ext uri="{FF2B5EF4-FFF2-40B4-BE49-F238E27FC236}">
                <a16:creationId xmlns:a16="http://schemas.microsoft.com/office/drawing/2014/main" id="{4FD761F2-4380-43E5-904E-5BDB92D7125F}"/>
              </a:ext>
            </a:extLst>
          </p:cNvPr>
          <p:cNvSpPr txBox="1">
            <a:spLocks noGrp="1" noChangeArrowheads="1"/>
          </p:cNvSpPr>
          <p:nvPr>
            <p:ph type="title"/>
          </p:nvPr>
        </p:nvSpPr>
        <p:spPr bwMode="auto">
          <a:xfrm>
            <a:off x="265079" y="561181"/>
            <a:ext cx="1981268" cy="674687"/>
          </a:xfrm>
          <a:solidFill>
            <a:schemeClr val="accent1"/>
          </a:solidFill>
        </p:spPr>
        <p:txBody>
          <a:bodyPr vert="horz" wrap="square" lIns="91440" tIns="45720" rIns="91440" bIns="45720" numCol="1" anchor="ctr" anchorCtr="0" compatLnSpc="1">
            <a:prstTxWarp prst="textNoShape">
              <a:avLst/>
            </a:prstTxWarp>
          </a:bodyPr>
          <a:lstStyle/>
          <a:p>
            <a:pPr eaLnBrk="1" hangingPunct="1">
              <a:spcBef>
                <a:spcPct val="50000"/>
              </a:spcBef>
            </a:pPr>
            <a:r>
              <a:rPr lang="zh-CN" altLang="zh-CN" sz="28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schemeClr val="bg1"/>
                </a:solidFill>
                <a:latin typeface="微软雅黑" panose="020B0503020204020204" pitchFamily="34" charset="-122"/>
                <a:ea typeface="微软雅黑" panose="020B0503020204020204" pitchFamily="34" charset="-122"/>
              </a:rPr>
              <a:t>3</a:t>
            </a:r>
            <a:r>
              <a:rPr lang="zh-CN" altLang="zh-CN" sz="2800" b="1" dirty="0">
                <a:solidFill>
                  <a:schemeClr val="bg1"/>
                </a:solidFill>
                <a:latin typeface="微软雅黑" panose="020B0503020204020204" pitchFamily="34" charset="-122"/>
                <a:ea typeface="微软雅黑" panose="020B0503020204020204" pitchFamily="34" charset="-122"/>
              </a:rPr>
              <a:t>) 计算法</a:t>
            </a:r>
          </a:p>
        </p:txBody>
      </p:sp>
      <p:sp>
        <p:nvSpPr>
          <p:cNvPr id="18440" name="Rectangle 8">
            <a:extLst>
              <a:ext uri="{FF2B5EF4-FFF2-40B4-BE49-F238E27FC236}">
                <a16:creationId xmlns:a16="http://schemas.microsoft.com/office/drawing/2014/main" id="{C6C49B65-1FBB-459D-9E61-704D6EC54443}"/>
              </a:ext>
            </a:extLst>
          </p:cNvPr>
          <p:cNvSpPr>
            <a:spLocks noChangeArrowheads="1"/>
          </p:cNvSpPr>
          <p:nvPr/>
        </p:nvSpPr>
        <p:spPr bwMode="auto">
          <a:xfrm>
            <a:off x="609600" y="2971800"/>
            <a:ext cx="1676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600">
                <a:solidFill>
                  <a:schemeClr val="tx2"/>
                </a:solidFill>
                <a:latin typeface="Times New Roman" panose="02020603050405020304" pitchFamily="18" charset="0"/>
              </a:rPr>
              <a:t>PMMA</a:t>
            </a:r>
          </a:p>
        </p:txBody>
      </p:sp>
      <p:grpSp>
        <p:nvGrpSpPr>
          <p:cNvPr id="18441" name="Group 9">
            <a:extLst>
              <a:ext uri="{FF2B5EF4-FFF2-40B4-BE49-F238E27FC236}">
                <a16:creationId xmlns:a16="http://schemas.microsoft.com/office/drawing/2014/main" id="{0B137E58-2313-4306-B1CA-8F82B6AE8D89}"/>
              </a:ext>
            </a:extLst>
          </p:cNvPr>
          <p:cNvGrpSpPr>
            <a:grpSpLocks/>
          </p:cNvGrpSpPr>
          <p:nvPr/>
        </p:nvGrpSpPr>
        <p:grpSpPr bwMode="auto">
          <a:xfrm>
            <a:off x="2743200" y="1828800"/>
            <a:ext cx="3810000" cy="2811463"/>
            <a:chOff x="0" y="0"/>
            <a:chExt cx="2400" cy="1771"/>
          </a:xfrm>
        </p:grpSpPr>
        <p:graphicFrame>
          <p:nvGraphicFramePr>
            <p:cNvPr id="18445" name="Object 10">
              <a:extLst>
                <a:ext uri="{FF2B5EF4-FFF2-40B4-BE49-F238E27FC236}">
                  <a16:creationId xmlns:a16="http://schemas.microsoft.com/office/drawing/2014/main" id="{E1771D2C-FCF8-429B-8426-C53FB3AA27EE}"/>
                </a:ext>
              </a:extLst>
            </p:cNvPr>
            <p:cNvGraphicFramePr>
              <a:graphicFrameLocks noChangeAspect="1"/>
            </p:cNvGraphicFramePr>
            <p:nvPr/>
          </p:nvGraphicFramePr>
          <p:xfrm>
            <a:off x="0" y="0"/>
            <a:ext cx="2208" cy="1424"/>
          </p:xfrm>
          <a:graphic>
            <a:graphicData uri="http://schemas.openxmlformats.org/presentationml/2006/ole">
              <mc:AlternateContent xmlns:mc="http://schemas.openxmlformats.org/markup-compatibility/2006">
                <mc:Choice xmlns:v="urn:schemas-microsoft-com:vml" Requires="v">
                  <p:oleObj spid="_x0000_s18710" r:id="rId5" imgW="2288540" imgH="1475740" progId="ChemDraw.Document.4.5">
                    <p:embed/>
                  </p:oleObj>
                </mc:Choice>
                <mc:Fallback>
                  <p:oleObj r:id="rId5" imgW="2288540" imgH="1475740" progId="ChemDraw.Document.4.5">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208" cy="1424"/>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6" name="Text Box 11">
              <a:extLst>
                <a:ext uri="{FF2B5EF4-FFF2-40B4-BE49-F238E27FC236}">
                  <a16:creationId xmlns:a16="http://schemas.microsoft.com/office/drawing/2014/main" id="{0A9C6D1D-78FF-4049-A02A-F4275BF0CB4E}"/>
                </a:ext>
              </a:extLst>
            </p:cNvPr>
            <p:cNvSpPr txBox="1">
              <a:spLocks noChangeArrowheads="1"/>
            </p:cNvSpPr>
            <p:nvPr/>
          </p:nvSpPr>
          <p:spPr bwMode="auto">
            <a:xfrm>
              <a:off x="288" y="1056"/>
              <a:ext cx="480" cy="28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solidFill>
                    <a:srgbClr val="0066FF"/>
                  </a:solidFill>
                  <a:latin typeface="Times New Roman" panose="02020603050405020304" pitchFamily="18" charset="0"/>
                </a:rPr>
                <a:t>269</a:t>
              </a:r>
            </a:p>
          </p:txBody>
        </p:sp>
        <p:sp>
          <p:nvSpPr>
            <p:cNvPr id="18447" name="Text Box 12">
              <a:extLst>
                <a:ext uri="{FF2B5EF4-FFF2-40B4-BE49-F238E27FC236}">
                  <a16:creationId xmlns:a16="http://schemas.microsoft.com/office/drawing/2014/main" id="{772446AA-49DE-47C4-AC24-CA369B6F021C}"/>
                </a:ext>
              </a:extLst>
            </p:cNvPr>
            <p:cNvSpPr txBox="1">
              <a:spLocks noChangeArrowheads="1"/>
            </p:cNvSpPr>
            <p:nvPr/>
          </p:nvSpPr>
          <p:spPr bwMode="auto">
            <a:xfrm>
              <a:off x="1440" y="1248"/>
              <a:ext cx="672" cy="52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dirty="0">
                  <a:solidFill>
                    <a:srgbClr val="0066FF"/>
                  </a:solidFill>
                  <a:latin typeface="Times New Roman" panose="02020603050405020304" pitchFamily="18" charset="0"/>
                </a:rPr>
                <a:t>30</a:t>
              </a:r>
              <a:r>
                <a:rPr lang="en-US" altLang="zh-CN" sz="2400" dirty="0">
                  <a:solidFill>
                    <a:srgbClr val="0066FF"/>
                  </a:solidFill>
                  <a:latin typeface="Times New Roman" panose="02020603050405020304" pitchFamily="18" charset="0"/>
                </a:rPr>
                <a:t>3.2.2</a:t>
              </a:r>
              <a:endParaRPr lang="zh-CN" altLang="zh-CN" sz="2400" dirty="0">
                <a:solidFill>
                  <a:srgbClr val="0066FF"/>
                </a:solidFill>
                <a:latin typeface="Times New Roman" panose="02020603050405020304" pitchFamily="18" charset="0"/>
              </a:endParaRPr>
            </a:p>
          </p:txBody>
        </p:sp>
        <p:sp>
          <p:nvSpPr>
            <p:cNvPr id="18448" name="Text Box 13">
              <a:extLst>
                <a:ext uri="{FF2B5EF4-FFF2-40B4-BE49-F238E27FC236}">
                  <a16:creationId xmlns:a16="http://schemas.microsoft.com/office/drawing/2014/main" id="{7E38A591-2BB5-40E0-8CF1-880F4A1BC032}"/>
                </a:ext>
              </a:extLst>
            </p:cNvPr>
            <p:cNvSpPr txBox="1">
              <a:spLocks noChangeArrowheads="1"/>
            </p:cNvSpPr>
            <p:nvPr/>
          </p:nvSpPr>
          <p:spPr bwMode="auto">
            <a:xfrm>
              <a:off x="1176" y="912"/>
              <a:ext cx="528" cy="28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solidFill>
                    <a:srgbClr val="0066FF"/>
                  </a:solidFill>
                  <a:latin typeface="Times New Roman" panose="02020603050405020304" pitchFamily="18" charset="0"/>
                </a:rPr>
                <a:t>65.6</a:t>
              </a:r>
            </a:p>
          </p:txBody>
        </p:sp>
        <p:sp>
          <p:nvSpPr>
            <p:cNvPr id="18449" name="Text Box 14">
              <a:extLst>
                <a:ext uri="{FF2B5EF4-FFF2-40B4-BE49-F238E27FC236}">
                  <a16:creationId xmlns:a16="http://schemas.microsoft.com/office/drawing/2014/main" id="{91CE3DC2-AD29-4818-8F28-007E9795EB07}"/>
                </a:ext>
              </a:extLst>
            </p:cNvPr>
            <p:cNvSpPr txBox="1">
              <a:spLocks noChangeArrowheads="1"/>
            </p:cNvSpPr>
            <p:nvPr/>
          </p:nvSpPr>
          <p:spPr bwMode="auto">
            <a:xfrm>
              <a:off x="1152" y="48"/>
              <a:ext cx="576" cy="28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solidFill>
                    <a:srgbClr val="0066FF"/>
                  </a:solidFill>
                  <a:latin typeface="Times New Roman" panose="02020603050405020304" pitchFamily="18" charset="0"/>
                </a:rPr>
                <a:t>668.2</a:t>
              </a:r>
            </a:p>
          </p:txBody>
        </p:sp>
        <p:sp>
          <p:nvSpPr>
            <p:cNvPr id="18450" name="Text Box 15">
              <a:extLst>
                <a:ext uri="{FF2B5EF4-FFF2-40B4-BE49-F238E27FC236}">
                  <a16:creationId xmlns:a16="http://schemas.microsoft.com/office/drawing/2014/main" id="{973EE881-766D-4B48-8C72-1DEF4158BE62}"/>
                </a:ext>
              </a:extLst>
            </p:cNvPr>
            <p:cNvSpPr txBox="1">
              <a:spLocks noChangeArrowheads="1"/>
            </p:cNvSpPr>
            <p:nvPr/>
          </p:nvSpPr>
          <p:spPr bwMode="auto">
            <a:xfrm>
              <a:off x="1728" y="624"/>
              <a:ext cx="672" cy="52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dirty="0">
                  <a:solidFill>
                    <a:srgbClr val="0066FF"/>
                  </a:solidFill>
                  <a:latin typeface="Times New Roman" panose="02020603050405020304" pitchFamily="18" charset="0"/>
                </a:rPr>
                <a:t>30</a:t>
              </a:r>
              <a:r>
                <a:rPr lang="en-US" altLang="zh-CN" sz="2400" dirty="0">
                  <a:solidFill>
                    <a:srgbClr val="0066FF"/>
                  </a:solidFill>
                  <a:latin typeface="Times New Roman" panose="02020603050405020304" pitchFamily="18" charset="0"/>
                </a:rPr>
                <a:t>3.2.2</a:t>
              </a:r>
              <a:endParaRPr lang="zh-CN" altLang="zh-CN" sz="2400" dirty="0">
                <a:solidFill>
                  <a:srgbClr val="0066FF"/>
                </a:solidFill>
                <a:latin typeface="Times New Roman" panose="02020603050405020304" pitchFamily="18" charset="0"/>
              </a:endParaRPr>
            </a:p>
          </p:txBody>
        </p:sp>
      </p:grpSp>
      <p:sp>
        <p:nvSpPr>
          <p:cNvPr id="18442" name="Text Box 16">
            <a:extLst>
              <a:ext uri="{FF2B5EF4-FFF2-40B4-BE49-F238E27FC236}">
                <a16:creationId xmlns:a16="http://schemas.microsoft.com/office/drawing/2014/main" id="{F9F7BEF5-FDA2-4EBF-9291-9945E2A75C2A}"/>
              </a:ext>
            </a:extLst>
          </p:cNvPr>
          <p:cNvSpPr txBox="1">
            <a:spLocks noChangeArrowheads="1"/>
          </p:cNvSpPr>
          <p:nvPr/>
        </p:nvSpPr>
        <p:spPr bwMode="auto">
          <a:xfrm>
            <a:off x="1259681" y="4545343"/>
            <a:ext cx="59832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i="1" dirty="0">
                <a:latin typeface="Times New Roman" panose="02020603050405020304" pitchFamily="18" charset="0"/>
                <a:sym typeface="Symbol" panose="05050102010706020507" pitchFamily="18" charset="2"/>
              </a:rPr>
              <a:t>F</a:t>
            </a:r>
            <a:r>
              <a:rPr lang="zh-CN" altLang="zh-CN" sz="2800" dirty="0">
                <a:latin typeface="Times New Roman" panose="02020603050405020304" pitchFamily="18" charset="0"/>
                <a:sym typeface="Symbol" panose="05050102010706020507" pitchFamily="18" charset="2"/>
              </a:rPr>
              <a:t>=269+65.6+668.2+30</a:t>
            </a:r>
            <a:r>
              <a:rPr lang="en-US" altLang="zh-CN" sz="2800" dirty="0">
                <a:latin typeface="Times New Roman" panose="02020603050405020304" pitchFamily="18" charset="0"/>
                <a:sym typeface="Symbol" panose="05050102010706020507" pitchFamily="18" charset="2"/>
              </a:rPr>
              <a:t>3.2.2</a:t>
            </a:r>
            <a:r>
              <a:rPr lang="zh-CN" altLang="zh-CN" sz="2800" dirty="0">
                <a:latin typeface="Times New Roman" panose="02020603050405020304" pitchFamily="18" charset="0"/>
                <a:sym typeface="Symbol" panose="05050102010706020507" pitchFamily="18" charset="2"/>
              </a:rPr>
              <a:t>*2=1609.6</a:t>
            </a:r>
            <a:endParaRPr lang="zh-CN" altLang="zh-CN" sz="2800" dirty="0">
              <a:latin typeface="Times New Roman" panose="02020603050405020304" pitchFamily="18" charset="0"/>
            </a:endParaRPr>
          </a:p>
        </p:txBody>
      </p:sp>
      <p:sp>
        <p:nvSpPr>
          <p:cNvPr id="18443" name="Text Box 17">
            <a:extLst>
              <a:ext uri="{FF2B5EF4-FFF2-40B4-BE49-F238E27FC236}">
                <a16:creationId xmlns:a16="http://schemas.microsoft.com/office/drawing/2014/main" id="{3A00B8D8-3A99-4CF3-B40F-258C5FE26A4A}"/>
              </a:ext>
            </a:extLst>
          </p:cNvPr>
          <p:cNvSpPr txBox="1">
            <a:spLocks noChangeArrowheads="1"/>
          </p:cNvSpPr>
          <p:nvPr/>
        </p:nvSpPr>
        <p:spPr bwMode="auto">
          <a:xfrm>
            <a:off x="1255713" y="5135563"/>
            <a:ext cx="634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i="1">
                <a:latin typeface="Times New Roman" panose="02020603050405020304" pitchFamily="18" charset="0"/>
              </a:rPr>
              <a:t>V=M/</a:t>
            </a:r>
            <a:r>
              <a:rPr lang="zh-CN" altLang="zh-CN" sz="2800" i="1">
                <a:latin typeface="Times New Roman" panose="02020603050405020304" pitchFamily="18" charset="0"/>
                <a:sym typeface="Symbol" panose="05050102010706020507" pitchFamily="18" charset="2"/>
              </a:rPr>
              <a:t></a:t>
            </a:r>
            <a:r>
              <a:rPr lang="zh-CN" altLang="zh-CN" sz="2800">
                <a:latin typeface="Times New Roman" panose="02020603050405020304" pitchFamily="18" charset="0"/>
                <a:sym typeface="Symbol" panose="05050102010706020507" pitchFamily="18" charset="2"/>
              </a:rPr>
              <a:t>=(5C+2O+8H)/1.19=100/1.19</a:t>
            </a:r>
            <a:endParaRPr lang="zh-CN" altLang="zh-CN" sz="28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8444" name="Object 18">
                <a:extLst>
                  <a:ext uri="{FF2B5EF4-FFF2-40B4-BE49-F238E27FC236}">
                    <a16:creationId xmlns:a16="http://schemas.microsoft.com/office/drawing/2014/main" id="{88EE7161-C4D6-48AF-AA31-EC71E8C27CEB}"/>
                  </a:ext>
                </a:extLst>
              </p:cNvPr>
              <p:cNvSpPr txBox="1"/>
              <p:nvPr/>
            </p:nvSpPr>
            <p:spPr bwMode="auto">
              <a:xfrm>
                <a:off x="1419225" y="5675313"/>
                <a:ext cx="3589338" cy="1054100"/>
              </a:xfrm>
              <a:prstGeom prst="rect">
                <a:avLst/>
              </a:prstGeom>
              <a:solidFill>
                <a:srgbClr val="FFFFCC"/>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𝛿</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nary>
                            <m:naryPr>
                              <m:chr m:val="∑"/>
                              <m:subHide m:val="on"/>
                              <m:supHide m:val="on"/>
                              <m:ctrlPr>
                                <a:rPr lang="zh-CN" altLang="en-US" sz="2400" i="1">
                                  <a:solidFill>
                                    <a:srgbClr val="000000"/>
                                  </a:solidFill>
                                  <a:latin typeface="Cambria Math" panose="02040503050406030204" pitchFamily="18" charset="0"/>
                                </a:rPr>
                              </m:ctrlPr>
                            </m:naryPr>
                            <m:sub/>
                            <m:sup/>
                            <m:e>
                              <m:r>
                                <a:rPr lang="zh-CN" altLang="en-US" sz="2400" i="1">
                                  <a:solidFill>
                                    <a:srgbClr val="000000"/>
                                  </a:solidFill>
                                  <a:latin typeface="Cambria Math" panose="02040503050406030204" pitchFamily="18" charset="0"/>
                                </a:rPr>
                                <m:t>𝐹</m:t>
                              </m:r>
                            </m:e>
                          </m:nary>
                        </m:num>
                        <m:den>
                          <m:r>
                            <a:rPr lang="zh-CN" altLang="en-US" sz="2400" i="1">
                              <a:solidFill>
                                <a:srgbClr val="000000"/>
                              </a:solidFill>
                              <a:latin typeface="Cambria Math" panose="02040503050406030204" pitchFamily="18" charset="0"/>
                            </a:rPr>
                            <m:t>𝑉</m:t>
                          </m:r>
                        </m:den>
                      </m:f>
                      <m:r>
                        <a:rPr lang="zh-CN" altLang="en-US" sz="2400" i="1">
                          <a:solidFill>
                            <a:srgbClr val="000000"/>
                          </a:solidFill>
                          <a:latin typeface="Cambria Math" panose="02040503050406030204" pitchFamily="18" charset="0"/>
                        </a:rPr>
                        <m:t>=19.154</m:t>
                      </m:r>
                    </m:oMath>
                  </m:oMathPara>
                </a14:m>
                <a:endParaRPr lang="zh-CN" altLang="en-US" sz="2400" dirty="0"/>
              </a:p>
            </p:txBody>
          </p:sp>
        </mc:Choice>
        <mc:Fallback xmlns="">
          <p:sp>
            <p:nvSpPr>
              <p:cNvPr id="18444" name="Object 18">
                <a:extLst>
                  <a:ext uri="{FF2B5EF4-FFF2-40B4-BE49-F238E27FC236}">
                    <a16:creationId xmlns:a16="http://schemas.microsoft.com/office/drawing/2014/main" id="{88EE7161-C4D6-48AF-AA31-EC71E8C27CEB}"/>
                  </a:ext>
                </a:extLst>
              </p:cNvPr>
              <p:cNvSpPr txBox="1">
                <a:spLocks noRot="1" noChangeAspect="1" noMove="1" noResize="1" noEditPoints="1" noAdjustHandles="1" noChangeArrowheads="1" noChangeShapeType="1" noTextEdit="1"/>
              </p:cNvSpPr>
              <p:nvPr/>
            </p:nvSpPr>
            <p:spPr bwMode="auto">
              <a:xfrm>
                <a:off x="1419225" y="5675313"/>
                <a:ext cx="3589338" cy="1054100"/>
              </a:xfrm>
              <a:prstGeom prst="rect">
                <a:avLst/>
              </a:prstGeom>
              <a:blipFill>
                <a:blip r:embed="rId7"/>
                <a:stretch>
                  <a:fillRect/>
                </a:stretch>
              </a:blipFill>
              <a:ln>
                <a:noFill/>
              </a:ln>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5BD322C4-4A2B-477D-AD35-CEBADEB55120}"/>
              </a:ext>
            </a:extLst>
          </p:cNvPr>
          <p:cNvSpPr>
            <a:spLocks noGrp="1"/>
          </p:cNvSpPr>
          <p:nvPr>
            <p:ph type="sldNum" sz="quarter" idx="12"/>
          </p:nvPr>
        </p:nvSpPr>
        <p:spPr/>
        <p:txBody>
          <a:bodyPr/>
          <a:lstStyle/>
          <a:p>
            <a:fld id="{2683E018-39C6-4725-A718-E21BC41313B1}" type="slidenum">
              <a:rPr lang="zh-CN" altLang="en-US" smtClean="0"/>
              <a:t>18</a:t>
            </a:fld>
            <a:endParaRPr lang="zh-CN" alt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4E65E23-8B37-4946-84D2-B43989DA5532}"/>
              </a:ext>
            </a:extLst>
          </p:cNvPr>
          <p:cNvSpPr>
            <a:spLocks noGrp="1" noChangeArrowheads="1"/>
          </p:cNvSpPr>
          <p:nvPr>
            <p:ph type="title"/>
          </p:nvPr>
        </p:nvSpPr>
        <p:spPr bwMode="auto">
          <a:xfrm>
            <a:off x="495300" y="318145"/>
            <a:ext cx="8153400" cy="762000"/>
          </a:xfrm>
          <a:solidFill>
            <a:schemeClr val="accent5"/>
          </a:solidFill>
          <a:ln>
            <a:solidFill>
              <a:srgbClr val="000000"/>
            </a:solidFill>
            <a:miter lim="800000"/>
            <a:headEnd/>
            <a:tailEnd/>
          </a:ln>
        </p:spPr>
        <p:txBody>
          <a:bodyPr vert="horz" wrap="square" lIns="91440" tIns="45720" rIns="91440" bIns="45720" numCol="1" anchor="t" anchorCtr="0" compatLnSpc="1">
            <a:prstTxWarp prst="textNoShape">
              <a:avLst/>
            </a:prstTxWarp>
            <a:normAutofit/>
          </a:bodyPr>
          <a:lstStyle/>
          <a:p>
            <a:pPr algn="l" eaLnBrk="1" hangingPunct="1"/>
            <a:r>
              <a:rPr lang="zh-CN" altLang="zh-CN" sz="2400" dirty="0">
                <a:latin typeface="微软雅黑" panose="020B0503020204020204" pitchFamily="34" charset="-122"/>
                <a:ea typeface="微软雅黑" panose="020B0503020204020204" pitchFamily="34" charset="-122"/>
              </a:rPr>
              <a:t>在选择聚合物溶剂时，除了使用单一溶剂外，还经常使用混合溶剂。混合溶剂的溶度参数调节公式</a:t>
            </a:r>
          </a:p>
        </p:txBody>
      </p:sp>
      <p:sp>
        <p:nvSpPr>
          <p:cNvPr id="20483" name="Text Box 3">
            <a:extLst>
              <a:ext uri="{FF2B5EF4-FFF2-40B4-BE49-F238E27FC236}">
                <a16:creationId xmlns:a16="http://schemas.microsoft.com/office/drawing/2014/main" id="{BEFCDA20-2315-40CC-8C55-D462C9DB0088}"/>
              </a:ext>
            </a:extLst>
          </p:cNvPr>
          <p:cNvSpPr txBox="1">
            <a:spLocks noChangeArrowheads="1"/>
          </p:cNvSpPr>
          <p:nvPr/>
        </p:nvSpPr>
        <p:spPr bwMode="auto">
          <a:xfrm>
            <a:off x="352425" y="2255838"/>
            <a:ext cx="84899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2400" b="1" dirty="0">
                <a:solidFill>
                  <a:srgbClr val="3399FF"/>
                </a:solidFill>
                <a:latin typeface="Times New Roman" panose="02020603050405020304" pitchFamily="18" charset="0"/>
                <a:ea typeface="微软雅黑" panose="020B0503020204020204" pitchFamily="34" charset="-122"/>
                <a:cs typeface="Times New Roman" panose="02020603050405020304" pitchFamily="18" charset="0"/>
              </a:rPr>
              <a:t>丁酮</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dirty="0">
                <a:solidFill>
                  <a:srgbClr val="3399FF"/>
                </a:solidFill>
                <a:latin typeface="Times New Roman" panose="02020603050405020304" pitchFamily="18" charset="0"/>
                <a:ea typeface="微软雅黑" panose="020B0503020204020204" pitchFamily="34" charset="-122"/>
                <a:cs typeface="Times New Roman" panose="02020603050405020304" pitchFamily="18" charset="0"/>
              </a:rPr>
              <a:t>δ</a:t>
            </a:r>
            <a:r>
              <a:rPr lang="zh-CN" altLang="zh-CN" sz="2400" b="1" baseline="-30000" dirty="0">
                <a:solidFill>
                  <a:srgbClr val="3399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dirty="0">
                <a:solidFill>
                  <a:srgbClr val="3399FF"/>
                </a:solidFill>
                <a:latin typeface="Times New Roman" panose="02020603050405020304" pitchFamily="18" charset="0"/>
                <a:ea typeface="微软雅黑" panose="020B0503020204020204" pitchFamily="34" charset="-122"/>
                <a:cs typeface="Times New Roman" panose="02020603050405020304" pitchFamily="18" charset="0"/>
              </a:rPr>
              <a:t>=9.04</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正己烷</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δ</a:t>
            </a:r>
            <a:r>
              <a:rPr lang="zh-CN" altLang="zh-CN" sz="2400" b="1" baseline="-30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=7.24</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）配成混合溶剂，欲使聚苯乙烯（δ</a:t>
            </a:r>
            <a:r>
              <a:rPr lang="zh-CN" altLang="zh-CN" sz="2400" b="1" baseline="-30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=8.6）在其中溶解最好，求混合溶剂中两种溶剂的体积分数。</a:t>
            </a:r>
          </a:p>
        </p:txBody>
      </p:sp>
      <p:sp>
        <p:nvSpPr>
          <p:cNvPr id="26628" name="Text Box 4">
            <a:extLst>
              <a:ext uri="{FF2B5EF4-FFF2-40B4-BE49-F238E27FC236}">
                <a16:creationId xmlns:a16="http://schemas.microsoft.com/office/drawing/2014/main" id="{935F0067-C650-404C-B681-08459D05D43D}"/>
              </a:ext>
            </a:extLst>
          </p:cNvPr>
          <p:cNvSpPr txBox="1">
            <a:spLocks noChangeArrowheads="1"/>
          </p:cNvSpPr>
          <p:nvPr/>
        </p:nvSpPr>
        <p:spPr bwMode="auto">
          <a:xfrm>
            <a:off x="533506" y="3680767"/>
            <a:ext cx="63816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latin typeface="微软雅黑" panose="020B0503020204020204" pitchFamily="34" charset="-122"/>
                <a:ea typeface="微软雅黑" panose="020B0503020204020204" pitchFamily="34" charset="-122"/>
              </a:rPr>
              <a:t>假设丁酮体积分数为</a:t>
            </a:r>
            <a:r>
              <a:rPr lang="zh-CN" altLang="zh-CN" sz="2400" b="1">
                <a:solidFill>
                  <a:srgbClr val="3399FF"/>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400" b="1" baseline="-25000">
                <a:solidFill>
                  <a:srgbClr val="3399FF"/>
                </a:solidFill>
                <a:latin typeface="微软雅黑" panose="020B0503020204020204" pitchFamily="34" charset="-122"/>
                <a:ea typeface="微软雅黑" panose="020B0503020204020204" pitchFamily="34" charset="-122"/>
                <a:sym typeface="Symbol" panose="05050102010706020507" pitchFamily="18" charset="2"/>
              </a:rPr>
              <a:t>1</a:t>
            </a:r>
            <a:r>
              <a:rPr lang="zh-CN" altLang="zh-CN" sz="2400" b="1">
                <a:latin typeface="微软雅黑" panose="020B0503020204020204" pitchFamily="34" charset="-122"/>
                <a:ea typeface="微软雅黑" panose="020B0503020204020204" pitchFamily="34" charset="-122"/>
                <a:sym typeface="Symbol" panose="05050102010706020507" pitchFamily="18" charset="2"/>
              </a:rPr>
              <a:t>，</a:t>
            </a:r>
            <a:r>
              <a:rPr lang="zh-CN" altLang="zh-CN" sz="2400" b="1">
                <a:latin typeface="微软雅黑" panose="020B0503020204020204" pitchFamily="34" charset="-122"/>
                <a:ea typeface="微软雅黑" panose="020B0503020204020204" pitchFamily="34" charset="-122"/>
              </a:rPr>
              <a:t>正己烷体积分数为</a:t>
            </a:r>
            <a:r>
              <a:rPr lang="zh-CN" altLang="zh-CN" sz="2400" b="1">
                <a:solidFill>
                  <a:schemeClr val="tx2"/>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400" b="1" baseline="-25000">
                <a:solidFill>
                  <a:schemeClr val="tx2"/>
                </a:solidFill>
                <a:latin typeface="微软雅黑" panose="020B0503020204020204" pitchFamily="34" charset="-122"/>
                <a:ea typeface="微软雅黑" panose="020B0503020204020204" pitchFamily="34" charset="-122"/>
                <a:sym typeface="Symbol" panose="05050102010706020507" pitchFamily="18" charset="2"/>
              </a:rPr>
              <a:t>2</a:t>
            </a:r>
          </a:p>
        </p:txBody>
      </p:sp>
      <p:grpSp>
        <p:nvGrpSpPr>
          <p:cNvPr id="2" name="组合 1">
            <a:extLst>
              <a:ext uri="{FF2B5EF4-FFF2-40B4-BE49-F238E27FC236}">
                <a16:creationId xmlns:a16="http://schemas.microsoft.com/office/drawing/2014/main" id="{50F46DE0-49D3-4C96-B50C-7CB960DD7947}"/>
              </a:ext>
            </a:extLst>
          </p:cNvPr>
          <p:cNvGrpSpPr>
            <a:grpSpLocks/>
          </p:cNvGrpSpPr>
          <p:nvPr/>
        </p:nvGrpSpPr>
        <p:grpSpPr bwMode="auto">
          <a:xfrm>
            <a:off x="333907" y="4217097"/>
            <a:ext cx="8629540" cy="1208088"/>
            <a:chOff x="860425" y="4343376"/>
            <a:chExt cx="6988175" cy="1208087"/>
          </a:xfrm>
        </p:grpSpPr>
        <p:sp>
          <p:nvSpPr>
            <p:cNvPr id="20491" name="Text Box 5">
              <a:extLst>
                <a:ext uri="{FF2B5EF4-FFF2-40B4-BE49-F238E27FC236}">
                  <a16:creationId xmlns:a16="http://schemas.microsoft.com/office/drawing/2014/main" id="{1FC522F9-906E-4C1C-BBC4-76213DE56F5F}"/>
                </a:ext>
              </a:extLst>
            </p:cNvPr>
            <p:cNvSpPr txBox="1">
              <a:spLocks noChangeArrowheads="1"/>
            </p:cNvSpPr>
            <p:nvPr/>
          </p:nvSpPr>
          <p:spPr bwMode="auto">
            <a:xfrm>
              <a:off x="1019175" y="4343376"/>
              <a:ext cx="15922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3399FF"/>
                  </a:solidFill>
                  <a:latin typeface="宋体" panose="02010600030101010101" pitchFamily="2" charset="-122"/>
                  <a:sym typeface="Symbol" panose="05050102010706020507" pitchFamily="18" charset="2"/>
                </a:rPr>
                <a:t></a:t>
              </a:r>
              <a:r>
                <a:rPr lang="zh-CN" altLang="zh-CN" sz="3200" b="1" baseline="-25000">
                  <a:solidFill>
                    <a:srgbClr val="3399FF"/>
                  </a:solidFill>
                  <a:latin typeface="宋体" panose="02010600030101010101" pitchFamily="2" charset="-122"/>
                  <a:sym typeface="Symbol" panose="05050102010706020507" pitchFamily="18" charset="2"/>
                </a:rPr>
                <a:t>1</a:t>
              </a:r>
              <a:r>
                <a:rPr lang="zh-CN" altLang="zh-CN" sz="3200" b="1">
                  <a:latin typeface="宋体" panose="02010600030101010101" pitchFamily="2" charset="-122"/>
                  <a:sym typeface="Symbol" panose="05050102010706020507" pitchFamily="18" charset="2"/>
                </a:rPr>
                <a:t>+</a:t>
              </a:r>
              <a:r>
                <a:rPr lang="zh-CN" altLang="zh-CN" sz="3200" b="1">
                  <a:solidFill>
                    <a:schemeClr val="tx2"/>
                  </a:solidFill>
                  <a:latin typeface="宋体" panose="02010600030101010101" pitchFamily="2" charset="-122"/>
                  <a:sym typeface="Symbol" panose="05050102010706020507" pitchFamily="18" charset="2"/>
                </a:rPr>
                <a:t></a:t>
              </a:r>
              <a:r>
                <a:rPr lang="zh-CN" altLang="zh-CN" sz="3200" b="1" baseline="-25000">
                  <a:solidFill>
                    <a:schemeClr val="tx2"/>
                  </a:solidFill>
                  <a:latin typeface="宋体" panose="02010600030101010101" pitchFamily="2" charset="-122"/>
                  <a:sym typeface="Symbol" panose="05050102010706020507" pitchFamily="18" charset="2"/>
                </a:rPr>
                <a:t>2</a:t>
              </a:r>
              <a:r>
                <a:rPr lang="zh-CN" altLang="zh-CN" sz="3200" b="1">
                  <a:latin typeface="宋体" panose="02010600030101010101" pitchFamily="2" charset="-122"/>
                  <a:sym typeface="Symbol" panose="05050102010706020507" pitchFamily="18" charset="2"/>
                </a:rPr>
                <a:t>=1</a:t>
              </a:r>
              <a:endParaRPr lang="zh-CN" altLang="zh-CN" sz="3200" b="1" baseline="-25000">
                <a:solidFill>
                  <a:schemeClr val="tx2"/>
                </a:solidFill>
                <a:latin typeface="宋体" panose="02010600030101010101" pitchFamily="2" charset="-122"/>
                <a:sym typeface="Symbol" panose="05050102010706020507" pitchFamily="18" charset="2"/>
              </a:endParaRPr>
            </a:p>
          </p:txBody>
        </p:sp>
        <p:sp>
          <p:nvSpPr>
            <p:cNvPr id="20492" name="Text Box 6">
              <a:extLst>
                <a:ext uri="{FF2B5EF4-FFF2-40B4-BE49-F238E27FC236}">
                  <a16:creationId xmlns:a16="http://schemas.microsoft.com/office/drawing/2014/main" id="{34B72434-A0CB-4B89-8C11-50A12A131A9D}"/>
                </a:ext>
              </a:extLst>
            </p:cNvPr>
            <p:cNvSpPr txBox="1">
              <a:spLocks noChangeArrowheads="1"/>
            </p:cNvSpPr>
            <p:nvPr/>
          </p:nvSpPr>
          <p:spPr bwMode="auto">
            <a:xfrm>
              <a:off x="3140075" y="4368776"/>
              <a:ext cx="17129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chemeClr val="tx2"/>
                  </a:solidFill>
                  <a:latin typeface="宋体" panose="02010600030101010101" pitchFamily="2" charset="-122"/>
                  <a:sym typeface="Symbol" panose="05050102010706020507" pitchFamily="18" charset="2"/>
                </a:rPr>
                <a:t></a:t>
              </a:r>
              <a:r>
                <a:rPr lang="zh-CN" altLang="zh-CN" sz="3200" b="1" baseline="-25000">
                  <a:solidFill>
                    <a:schemeClr val="tx2"/>
                  </a:solidFill>
                  <a:latin typeface="宋体" panose="02010600030101010101" pitchFamily="2" charset="-122"/>
                  <a:sym typeface="Symbol" panose="05050102010706020507" pitchFamily="18" charset="2"/>
                </a:rPr>
                <a:t>2</a:t>
              </a:r>
              <a:r>
                <a:rPr lang="zh-CN" altLang="zh-CN" sz="3200" b="1">
                  <a:latin typeface="宋体" panose="02010600030101010101" pitchFamily="2" charset="-122"/>
                  <a:sym typeface="Symbol" panose="05050102010706020507" pitchFamily="18" charset="2"/>
                </a:rPr>
                <a:t>=1-</a:t>
              </a:r>
              <a:r>
                <a:rPr lang="zh-CN" altLang="zh-CN" sz="3200" b="1">
                  <a:solidFill>
                    <a:srgbClr val="3399FF"/>
                  </a:solidFill>
                  <a:latin typeface="宋体" panose="02010600030101010101" pitchFamily="2" charset="-122"/>
                  <a:sym typeface="Symbol" panose="05050102010706020507" pitchFamily="18" charset="2"/>
                </a:rPr>
                <a:t></a:t>
              </a:r>
              <a:r>
                <a:rPr lang="zh-CN" altLang="zh-CN" sz="3200" b="1" baseline="-25000">
                  <a:solidFill>
                    <a:srgbClr val="3399FF"/>
                  </a:solidFill>
                  <a:latin typeface="宋体" panose="02010600030101010101" pitchFamily="2" charset="-122"/>
                  <a:sym typeface="Symbol" panose="05050102010706020507" pitchFamily="18" charset="2"/>
                </a:rPr>
                <a:t>1</a:t>
              </a:r>
              <a:endParaRPr lang="zh-CN" altLang="zh-CN" sz="3200" b="1">
                <a:latin typeface="宋体" panose="02010600030101010101" pitchFamily="2" charset="-122"/>
                <a:sym typeface="Symbol" panose="05050102010706020507" pitchFamily="18" charset="2"/>
              </a:endParaRPr>
            </a:p>
          </p:txBody>
        </p:sp>
        <p:sp>
          <p:nvSpPr>
            <p:cNvPr id="20493" name="AutoShape 7">
              <a:extLst>
                <a:ext uri="{FF2B5EF4-FFF2-40B4-BE49-F238E27FC236}">
                  <a16:creationId xmlns:a16="http://schemas.microsoft.com/office/drawing/2014/main" id="{BA922FA6-BF16-4D2E-8C86-50E5FACAB128}"/>
                </a:ext>
              </a:extLst>
            </p:cNvPr>
            <p:cNvSpPr>
              <a:spLocks noChangeArrowheads="1"/>
            </p:cNvSpPr>
            <p:nvPr/>
          </p:nvSpPr>
          <p:spPr bwMode="auto">
            <a:xfrm>
              <a:off x="2535238" y="4560863"/>
              <a:ext cx="609600" cy="228600"/>
            </a:xfrm>
            <a:prstGeom prst="rightArrow">
              <a:avLst>
                <a:gd name="adj1" fmla="val 50000"/>
                <a:gd name="adj2" fmla="val 66667"/>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4" name="Text Box 8">
              <a:extLst>
                <a:ext uri="{FF2B5EF4-FFF2-40B4-BE49-F238E27FC236}">
                  <a16:creationId xmlns:a16="http://schemas.microsoft.com/office/drawing/2014/main" id="{E8017FB1-8348-4AAD-A5BC-FE4E5DC2E77A}"/>
                </a:ext>
              </a:extLst>
            </p:cNvPr>
            <p:cNvSpPr txBox="1">
              <a:spLocks noChangeArrowheads="1"/>
            </p:cNvSpPr>
            <p:nvPr/>
          </p:nvSpPr>
          <p:spPr bwMode="auto">
            <a:xfrm>
              <a:off x="860425" y="4910113"/>
              <a:ext cx="4130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600" b="1">
                  <a:solidFill>
                    <a:srgbClr val="3399FF"/>
                  </a:solidFill>
                  <a:latin typeface="宋体" panose="02010600030101010101" pitchFamily="2" charset="-122"/>
                </a:rPr>
                <a:t>δ</a:t>
              </a:r>
              <a:r>
                <a:rPr lang="zh-CN" altLang="zh-CN" sz="3600" b="1" baseline="-30000">
                  <a:solidFill>
                    <a:srgbClr val="3399FF"/>
                  </a:solidFill>
                  <a:latin typeface="宋体" panose="02010600030101010101" pitchFamily="2" charset="-122"/>
                </a:rPr>
                <a:t>1</a:t>
              </a:r>
              <a:r>
                <a:rPr lang="zh-CN" altLang="zh-CN" sz="3600" b="1">
                  <a:solidFill>
                    <a:srgbClr val="3399FF"/>
                  </a:solidFill>
                  <a:latin typeface="宋体" panose="02010600030101010101" pitchFamily="2" charset="-122"/>
                </a:rPr>
                <a:t>*</a:t>
              </a:r>
              <a:r>
                <a:rPr lang="zh-CN" altLang="zh-CN" sz="3600" b="1">
                  <a:solidFill>
                    <a:srgbClr val="3399FF"/>
                  </a:solidFill>
                  <a:latin typeface="宋体" panose="02010600030101010101" pitchFamily="2" charset="-122"/>
                  <a:sym typeface="Symbol" panose="05050102010706020507" pitchFamily="18" charset="2"/>
                </a:rPr>
                <a:t></a:t>
              </a:r>
              <a:r>
                <a:rPr lang="zh-CN" altLang="zh-CN" sz="3600" b="1" baseline="-25000">
                  <a:solidFill>
                    <a:srgbClr val="3399FF"/>
                  </a:solidFill>
                  <a:latin typeface="宋体" panose="02010600030101010101" pitchFamily="2" charset="-122"/>
                  <a:sym typeface="Symbol" panose="05050102010706020507" pitchFamily="18" charset="2"/>
                </a:rPr>
                <a:t>1 </a:t>
              </a:r>
              <a:r>
                <a:rPr lang="zh-CN" altLang="zh-CN" sz="3600" b="1">
                  <a:latin typeface="宋体" panose="02010600030101010101" pitchFamily="2" charset="-122"/>
                  <a:sym typeface="Symbol" panose="05050102010706020507" pitchFamily="18" charset="2"/>
                </a:rPr>
                <a:t>+</a:t>
              </a:r>
              <a:r>
                <a:rPr lang="zh-CN" altLang="zh-CN" sz="3600" b="1">
                  <a:solidFill>
                    <a:schemeClr val="tx2"/>
                  </a:solidFill>
                  <a:latin typeface="宋体" panose="02010600030101010101" pitchFamily="2" charset="-122"/>
                </a:rPr>
                <a:t>δ</a:t>
              </a:r>
              <a:r>
                <a:rPr lang="zh-CN" altLang="zh-CN" sz="3600" b="1" baseline="-30000">
                  <a:solidFill>
                    <a:schemeClr val="tx2"/>
                  </a:solidFill>
                  <a:latin typeface="宋体" panose="02010600030101010101" pitchFamily="2" charset="-122"/>
                </a:rPr>
                <a:t>2</a:t>
              </a:r>
              <a:r>
                <a:rPr lang="zh-CN" altLang="zh-CN" sz="3600" b="1">
                  <a:solidFill>
                    <a:schemeClr val="tx2"/>
                  </a:solidFill>
                  <a:latin typeface="宋体" panose="02010600030101010101" pitchFamily="2" charset="-122"/>
                </a:rPr>
                <a:t>*</a:t>
              </a:r>
              <a:r>
                <a:rPr lang="zh-CN" altLang="zh-CN" sz="3600" b="1">
                  <a:solidFill>
                    <a:schemeClr val="tx2"/>
                  </a:solidFill>
                  <a:latin typeface="宋体" panose="02010600030101010101" pitchFamily="2" charset="-122"/>
                  <a:sym typeface="Symbol" panose="05050102010706020507" pitchFamily="18" charset="2"/>
                </a:rPr>
                <a:t></a:t>
              </a:r>
              <a:r>
                <a:rPr lang="zh-CN" altLang="zh-CN" sz="3600" b="1" baseline="-25000">
                  <a:solidFill>
                    <a:schemeClr val="tx2"/>
                  </a:solidFill>
                  <a:latin typeface="宋体" panose="02010600030101010101" pitchFamily="2" charset="-122"/>
                  <a:sym typeface="Symbol" panose="05050102010706020507" pitchFamily="18" charset="2"/>
                </a:rPr>
                <a:t>2</a:t>
              </a:r>
              <a:r>
                <a:rPr lang="zh-CN" altLang="zh-CN" sz="3600" b="1">
                  <a:latin typeface="宋体" panose="02010600030101010101" pitchFamily="2" charset="-122"/>
                  <a:sym typeface="Symbol" panose="05050102010706020507" pitchFamily="18" charset="2"/>
                </a:rPr>
                <a:t>=</a:t>
              </a:r>
              <a:r>
                <a:rPr lang="zh-CN" altLang="zh-CN" sz="3600" b="1">
                  <a:latin typeface="宋体" panose="02010600030101010101" pitchFamily="2" charset="-122"/>
                </a:rPr>
                <a:t>δ</a:t>
              </a:r>
              <a:r>
                <a:rPr lang="zh-CN" altLang="zh-CN" sz="3600" b="1" baseline="-30000">
                  <a:latin typeface="宋体" panose="02010600030101010101" pitchFamily="2" charset="-122"/>
                </a:rPr>
                <a:t>0</a:t>
              </a:r>
            </a:p>
          </p:txBody>
        </p:sp>
        <p:sp>
          <p:nvSpPr>
            <p:cNvPr id="20495" name="AutoShape 9">
              <a:extLst>
                <a:ext uri="{FF2B5EF4-FFF2-40B4-BE49-F238E27FC236}">
                  <a16:creationId xmlns:a16="http://schemas.microsoft.com/office/drawing/2014/main" id="{DABAC94D-7C23-4C04-87C2-40D5358C9F89}"/>
                </a:ext>
              </a:extLst>
            </p:cNvPr>
            <p:cNvSpPr>
              <a:spLocks/>
            </p:cNvSpPr>
            <p:nvPr/>
          </p:nvSpPr>
          <p:spPr bwMode="auto">
            <a:xfrm>
              <a:off x="4948238" y="4576738"/>
              <a:ext cx="474662" cy="931863"/>
            </a:xfrm>
            <a:prstGeom prst="rightBrace">
              <a:avLst>
                <a:gd name="adj1" fmla="val 1636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6" name="Text Box 10">
              <a:extLst>
                <a:ext uri="{FF2B5EF4-FFF2-40B4-BE49-F238E27FC236}">
                  <a16:creationId xmlns:a16="http://schemas.microsoft.com/office/drawing/2014/main" id="{CCED7568-09B4-4440-8C42-6110C1CEFEB5}"/>
                </a:ext>
              </a:extLst>
            </p:cNvPr>
            <p:cNvSpPr txBox="1">
              <a:spLocks noChangeArrowheads="1"/>
            </p:cNvSpPr>
            <p:nvPr/>
          </p:nvSpPr>
          <p:spPr bwMode="auto">
            <a:xfrm>
              <a:off x="5791200" y="4433863"/>
              <a:ext cx="2057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3399FF"/>
                  </a:solidFill>
                  <a:latin typeface="宋体" panose="02010600030101010101" pitchFamily="2" charset="-122"/>
                  <a:sym typeface="Symbol" panose="05050102010706020507" pitchFamily="18" charset="2"/>
                </a:rPr>
                <a:t></a:t>
              </a:r>
              <a:r>
                <a:rPr lang="zh-CN" altLang="zh-CN" sz="3200" b="1" baseline="-25000">
                  <a:solidFill>
                    <a:srgbClr val="3399FF"/>
                  </a:solidFill>
                  <a:latin typeface="宋体" panose="02010600030101010101" pitchFamily="2" charset="-122"/>
                  <a:sym typeface="Symbol" panose="05050102010706020507" pitchFamily="18" charset="2"/>
                </a:rPr>
                <a:t>1</a:t>
              </a:r>
              <a:r>
                <a:rPr lang="zh-CN" altLang="zh-CN" sz="3200" b="1">
                  <a:solidFill>
                    <a:srgbClr val="3399FF"/>
                  </a:solidFill>
                  <a:latin typeface="宋体" panose="02010600030101010101" pitchFamily="2" charset="-122"/>
                  <a:sym typeface="Symbol" panose="05050102010706020507" pitchFamily="18" charset="2"/>
                </a:rPr>
                <a:t>=76.55%</a:t>
              </a:r>
              <a:endParaRPr lang="zh-CN" altLang="zh-CN" sz="3200" b="1" baseline="-25000">
                <a:solidFill>
                  <a:srgbClr val="3399FF"/>
                </a:solidFill>
                <a:latin typeface="宋体" panose="02010600030101010101" pitchFamily="2" charset="-122"/>
                <a:sym typeface="Symbol" panose="05050102010706020507" pitchFamily="18" charset="2"/>
              </a:endParaRPr>
            </a:p>
          </p:txBody>
        </p:sp>
        <p:sp>
          <p:nvSpPr>
            <p:cNvPr id="20497" name="Text Box 11">
              <a:extLst>
                <a:ext uri="{FF2B5EF4-FFF2-40B4-BE49-F238E27FC236}">
                  <a16:creationId xmlns:a16="http://schemas.microsoft.com/office/drawing/2014/main" id="{2C7A5892-F33E-41D6-968B-A543D888454F}"/>
                </a:ext>
              </a:extLst>
            </p:cNvPr>
            <p:cNvSpPr txBox="1">
              <a:spLocks noChangeArrowheads="1"/>
            </p:cNvSpPr>
            <p:nvPr/>
          </p:nvSpPr>
          <p:spPr bwMode="auto">
            <a:xfrm>
              <a:off x="5732463" y="4932338"/>
              <a:ext cx="2057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dirty="0">
                  <a:solidFill>
                    <a:schemeClr val="tx2"/>
                  </a:solidFill>
                  <a:latin typeface="宋体" panose="02010600030101010101" pitchFamily="2" charset="-122"/>
                  <a:sym typeface="Symbol" panose="05050102010706020507" pitchFamily="18" charset="2"/>
                </a:rPr>
                <a:t></a:t>
              </a:r>
              <a:r>
                <a:rPr lang="zh-CN" altLang="zh-CN" sz="3200" b="1" baseline="-25000" dirty="0">
                  <a:solidFill>
                    <a:schemeClr val="tx2"/>
                  </a:solidFill>
                  <a:latin typeface="宋体" panose="02010600030101010101" pitchFamily="2" charset="-122"/>
                  <a:sym typeface="Symbol" panose="05050102010706020507" pitchFamily="18" charset="2"/>
                </a:rPr>
                <a:t>2</a:t>
              </a:r>
              <a:r>
                <a:rPr lang="zh-CN" altLang="zh-CN" sz="3200" b="1" dirty="0">
                  <a:solidFill>
                    <a:schemeClr val="tx2"/>
                  </a:solidFill>
                  <a:latin typeface="宋体" panose="02010600030101010101" pitchFamily="2" charset="-122"/>
                  <a:sym typeface="Symbol" panose="05050102010706020507" pitchFamily="18" charset="2"/>
                </a:rPr>
                <a:t>=2</a:t>
              </a:r>
              <a:r>
                <a:rPr lang="en-US" altLang="zh-CN" sz="3200" b="1" dirty="0">
                  <a:solidFill>
                    <a:schemeClr val="tx2"/>
                  </a:solidFill>
                  <a:latin typeface="宋体" panose="02010600030101010101" pitchFamily="2" charset="-122"/>
                  <a:sym typeface="Symbol" panose="05050102010706020507" pitchFamily="18" charset="2"/>
                </a:rPr>
                <a:t>3.4</a:t>
              </a:r>
              <a:r>
                <a:rPr lang="zh-CN" altLang="zh-CN" sz="3200" b="1" dirty="0">
                  <a:solidFill>
                    <a:schemeClr val="tx2"/>
                  </a:solidFill>
                  <a:latin typeface="宋体" panose="02010600030101010101" pitchFamily="2" charset="-122"/>
                  <a:sym typeface="Symbol" panose="05050102010706020507" pitchFamily="18" charset="2"/>
                </a:rPr>
                <a:t>5%</a:t>
              </a:r>
              <a:endParaRPr lang="zh-CN" altLang="zh-CN" sz="3200" b="1" baseline="-25000" dirty="0">
                <a:solidFill>
                  <a:schemeClr val="tx2"/>
                </a:solidFill>
                <a:latin typeface="宋体" panose="02010600030101010101" pitchFamily="2" charset="-122"/>
                <a:sym typeface="Symbol" panose="05050102010706020507" pitchFamily="18" charset="2"/>
              </a:endParaRPr>
            </a:p>
          </p:txBody>
        </p:sp>
      </p:grpSp>
      <p:sp>
        <p:nvSpPr>
          <p:cNvPr id="20490" name="Text Box 16">
            <a:extLst>
              <a:ext uri="{FF2B5EF4-FFF2-40B4-BE49-F238E27FC236}">
                <a16:creationId xmlns:a16="http://schemas.microsoft.com/office/drawing/2014/main" id="{F8C5F862-6FC3-4957-8F5E-63C2BCD722F0}"/>
              </a:ext>
            </a:extLst>
          </p:cNvPr>
          <p:cNvSpPr txBox="1">
            <a:spLocks noChangeArrowheads="1"/>
          </p:cNvSpPr>
          <p:nvPr/>
        </p:nvSpPr>
        <p:spPr bwMode="auto">
          <a:xfrm>
            <a:off x="2000250" y="1344936"/>
            <a:ext cx="548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4000" b="1" dirty="0">
                <a:latin typeface="宋体" panose="02010600030101010101" pitchFamily="2" charset="-122"/>
              </a:rPr>
              <a:t>δ</a:t>
            </a:r>
            <a:r>
              <a:rPr lang="zh-CN" altLang="zh-CN" sz="4000" b="1" baseline="-30000" dirty="0">
                <a:latin typeface="宋体" panose="02010600030101010101" pitchFamily="2" charset="-122"/>
              </a:rPr>
              <a:t>混合</a:t>
            </a:r>
            <a:r>
              <a:rPr lang="zh-CN" altLang="zh-CN" sz="4000" b="1" dirty="0">
                <a:latin typeface="宋体" panose="02010600030101010101" pitchFamily="2" charset="-122"/>
              </a:rPr>
              <a:t>=δ</a:t>
            </a:r>
            <a:r>
              <a:rPr lang="zh-CN" altLang="zh-CN" sz="4000" b="1" baseline="-30000" dirty="0">
                <a:latin typeface="宋体" panose="02010600030101010101" pitchFamily="2" charset="-122"/>
              </a:rPr>
              <a:t>1</a:t>
            </a:r>
            <a:r>
              <a:rPr lang="zh-CN" altLang="zh-CN" sz="4000" b="1" dirty="0">
                <a:latin typeface="宋体" panose="02010600030101010101" pitchFamily="2" charset="-122"/>
              </a:rPr>
              <a:t>*</a:t>
            </a:r>
            <a:r>
              <a:rPr lang="zh-CN" altLang="zh-CN" sz="4000" b="1" dirty="0">
                <a:latin typeface="宋体" panose="02010600030101010101" pitchFamily="2" charset="-122"/>
                <a:sym typeface="Symbol" panose="05050102010706020507" pitchFamily="18" charset="2"/>
              </a:rPr>
              <a:t></a:t>
            </a:r>
            <a:r>
              <a:rPr lang="zh-CN" altLang="zh-CN" sz="4000" b="1" baseline="-25000" dirty="0">
                <a:latin typeface="宋体" panose="02010600030101010101" pitchFamily="2" charset="-122"/>
                <a:sym typeface="Symbol" panose="05050102010706020507" pitchFamily="18" charset="2"/>
              </a:rPr>
              <a:t>1 </a:t>
            </a:r>
            <a:r>
              <a:rPr lang="zh-CN" altLang="zh-CN" sz="4000" b="1" dirty="0">
                <a:latin typeface="宋体" panose="02010600030101010101" pitchFamily="2" charset="-122"/>
                <a:sym typeface="Symbol" panose="05050102010706020507" pitchFamily="18" charset="2"/>
              </a:rPr>
              <a:t>+</a:t>
            </a:r>
            <a:r>
              <a:rPr lang="zh-CN" altLang="zh-CN" sz="4000" b="1" dirty="0">
                <a:latin typeface="宋体" panose="02010600030101010101" pitchFamily="2" charset="-122"/>
              </a:rPr>
              <a:t>δ</a:t>
            </a:r>
            <a:r>
              <a:rPr lang="zh-CN" altLang="zh-CN" sz="4000" b="1" baseline="-30000" dirty="0">
                <a:latin typeface="宋体" panose="02010600030101010101" pitchFamily="2" charset="-122"/>
              </a:rPr>
              <a:t>2</a:t>
            </a:r>
            <a:r>
              <a:rPr lang="zh-CN" altLang="zh-CN" sz="4000" b="1" dirty="0">
                <a:latin typeface="宋体" panose="02010600030101010101" pitchFamily="2" charset="-122"/>
              </a:rPr>
              <a:t>*</a:t>
            </a:r>
            <a:r>
              <a:rPr lang="zh-CN" altLang="zh-CN" sz="4000" b="1" dirty="0">
                <a:latin typeface="宋体" panose="02010600030101010101" pitchFamily="2" charset="-122"/>
                <a:sym typeface="Symbol" panose="05050102010706020507" pitchFamily="18" charset="2"/>
              </a:rPr>
              <a:t></a:t>
            </a:r>
            <a:r>
              <a:rPr lang="zh-CN" altLang="zh-CN" sz="4000" b="1" baseline="-25000" dirty="0">
                <a:latin typeface="宋体" panose="02010600030101010101" pitchFamily="2" charset="-122"/>
                <a:sym typeface="Symbol" panose="05050102010706020507" pitchFamily="18" charset="2"/>
              </a:rPr>
              <a:t>2</a:t>
            </a:r>
            <a:endParaRPr lang="zh-CN" altLang="zh-CN" sz="4000" b="1" dirty="0">
              <a:latin typeface="宋体" panose="02010600030101010101" pitchFamily="2" charset="-122"/>
              <a:sym typeface="Symbol" panose="05050102010706020507" pitchFamily="18" charset="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DE11586D-B9A1-498C-8E6E-8E3D5A142416}"/>
              </a:ext>
            </a:extLst>
          </p:cNvPr>
          <p:cNvSpPr>
            <a:spLocks noChangeArrowheads="1"/>
          </p:cNvSpPr>
          <p:nvPr/>
        </p:nvSpPr>
        <p:spPr bwMode="auto">
          <a:xfrm>
            <a:off x="685800" y="1371600"/>
            <a:ext cx="7467600" cy="1295400"/>
          </a:xfrm>
          <a:prstGeom prst="rect">
            <a:avLst/>
          </a:prstGeom>
          <a:solidFill>
            <a:srgbClr val="FFFFCC"/>
          </a:solidFill>
          <a:ln w="9525" cmpd="sng">
            <a:solidFill>
              <a:srgbClr val="000099"/>
            </a:solidFill>
            <a:miter lim="800000"/>
            <a:headEnd/>
            <a:tailEnd/>
          </a:ln>
        </p:spPr>
        <p:txBody>
          <a:bodyPr anchor="ctr"/>
          <a:lstStyle/>
          <a:p>
            <a:pPr algn="ctr">
              <a:defRPr/>
            </a:pPr>
            <a:r>
              <a:rPr lang="zh-CN" altLang="zh-CN" sz="4000" b="1">
                <a:solidFill>
                  <a:srgbClr val="FF0000"/>
                </a:solidFill>
              </a:rPr>
              <a:t>※</a:t>
            </a:r>
            <a:r>
              <a:rPr lang="zh-CN" sz="3600" b="1">
                <a:latin typeface="Times New Roman" pitchFamily="18" charset="0"/>
                <a:ea typeface="华文楷体" pitchFamily="2" charset="-122"/>
              </a:rPr>
              <a:t>聚合物以分子状态分散在溶剂中所形成的均相体系称为</a:t>
            </a:r>
            <a:r>
              <a:rPr lang="zh-CN" sz="3600" b="1" u="sng">
                <a:solidFill>
                  <a:srgbClr val="FF0000"/>
                </a:solidFill>
                <a:effectLst>
                  <a:outerShdw blurRad="38100" dist="38100" dir="2700000" algn="tl">
                    <a:srgbClr val="000000"/>
                  </a:outerShdw>
                </a:effectLst>
                <a:latin typeface="Times New Roman" pitchFamily="18" charset="0"/>
                <a:ea typeface="华文楷体" pitchFamily="2" charset="-122"/>
              </a:rPr>
              <a:t>高分子溶液</a:t>
            </a:r>
          </a:p>
        </p:txBody>
      </p:sp>
      <p:sp>
        <p:nvSpPr>
          <p:cNvPr id="4100" name="Text Box 4">
            <a:extLst>
              <a:ext uri="{FF2B5EF4-FFF2-40B4-BE49-F238E27FC236}">
                <a16:creationId xmlns:a16="http://schemas.microsoft.com/office/drawing/2014/main" id="{02A13C9A-9A6B-4B76-9124-7AA081975E9E}"/>
              </a:ext>
            </a:extLst>
          </p:cNvPr>
          <p:cNvSpPr txBox="1">
            <a:spLocks noChangeArrowheads="1"/>
          </p:cNvSpPr>
          <p:nvPr/>
        </p:nvSpPr>
        <p:spPr bwMode="auto">
          <a:xfrm>
            <a:off x="228600" y="4572000"/>
            <a:ext cx="1219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4000" b="1">
                <a:solidFill>
                  <a:srgbClr val="0066FF"/>
                </a:solidFill>
                <a:latin typeface="Times New Roman" panose="02020603050405020304" pitchFamily="18" charset="0"/>
                <a:ea typeface="华文新魏" panose="02010800040101010101" pitchFamily="2" charset="-122"/>
              </a:rPr>
              <a:t>应用</a:t>
            </a:r>
          </a:p>
        </p:txBody>
      </p:sp>
      <p:sp>
        <p:nvSpPr>
          <p:cNvPr id="4101" name="Text Box 5">
            <a:extLst>
              <a:ext uri="{FF2B5EF4-FFF2-40B4-BE49-F238E27FC236}">
                <a16:creationId xmlns:a16="http://schemas.microsoft.com/office/drawing/2014/main" id="{2599B04D-09B1-4FE5-A513-5D192516B19E}"/>
              </a:ext>
            </a:extLst>
          </p:cNvPr>
          <p:cNvSpPr txBox="1">
            <a:spLocks noChangeArrowheads="1"/>
          </p:cNvSpPr>
          <p:nvPr/>
        </p:nvSpPr>
        <p:spPr bwMode="auto">
          <a:xfrm>
            <a:off x="2209800" y="48148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latin typeface="Times New Roman" panose="02020603050405020304" pitchFamily="18" charset="0"/>
              </a:rPr>
              <a:t>粘合剂</a:t>
            </a:r>
          </a:p>
        </p:txBody>
      </p:sp>
      <p:sp>
        <p:nvSpPr>
          <p:cNvPr id="4102" name="Text Box 6">
            <a:extLst>
              <a:ext uri="{FF2B5EF4-FFF2-40B4-BE49-F238E27FC236}">
                <a16:creationId xmlns:a16="http://schemas.microsoft.com/office/drawing/2014/main" id="{4F849F5A-96DC-47D5-AEB9-7FCC883C6E26}"/>
              </a:ext>
            </a:extLst>
          </p:cNvPr>
          <p:cNvSpPr txBox="1">
            <a:spLocks noChangeArrowheads="1"/>
          </p:cNvSpPr>
          <p:nvPr/>
        </p:nvSpPr>
        <p:spPr bwMode="auto">
          <a:xfrm>
            <a:off x="4495800" y="4814888"/>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latin typeface="Times New Roman" panose="02020603050405020304" pitchFamily="18" charset="0"/>
              </a:rPr>
              <a:t>涂料</a:t>
            </a:r>
          </a:p>
        </p:txBody>
      </p:sp>
      <p:sp>
        <p:nvSpPr>
          <p:cNvPr id="4103" name="Text Box 7">
            <a:extLst>
              <a:ext uri="{FF2B5EF4-FFF2-40B4-BE49-F238E27FC236}">
                <a16:creationId xmlns:a16="http://schemas.microsoft.com/office/drawing/2014/main" id="{9B2C0D41-57BA-40F7-B6B0-15AA7913447F}"/>
              </a:ext>
            </a:extLst>
          </p:cNvPr>
          <p:cNvSpPr txBox="1">
            <a:spLocks noChangeArrowheads="1"/>
          </p:cNvSpPr>
          <p:nvPr/>
        </p:nvSpPr>
        <p:spPr bwMode="auto">
          <a:xfrm>
            <a:off x="6629400" y="4814888"/>
            <a:ext cx="1676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latin typeface="Times New Roman" panose="02020603050405020304" pitchFamily="18" charset="0"/>
              </a:rPr>
              <a:t>溶液纺丝</a:t>
            </a:r>
          </a:p>
        </p:txBody>
      </p:sp>
      <p:sp>
        <p:nvSpPr>
          <p:cNvPr id="4104" name="AutoShape 8">
            <a:extLst>
              <a:ext uri="{FF2B5EF4-FFF2-40B4-BE49-F238E27FC236}">
                <a16:creationId xmlns:a16="http://schemas.microsoft.com/office/drawing/2014/main" id="{4B914434-5485-493A-BD8C-633862222A0C}"/>
              </a:ext>
            </a:extLst>
          </p:cNvPr>
          <p:cNvSpPr>
            <a:spLocks/>
          </p:cNvSpPr>
          <p:nvPr/>
        </p:nvSpPr>
        <p:spPr bwMode="auto">
          <a:xfrm>
            <a:off x="1371600" y="3352800"/>
            <a:ext cx="457200" cy="3124200"/>
          </a:xfrm>
          <a:prstGeom prst="leftBrace">
            <a:avLst>
              <a:gd name="adj1" fmla="val 56944"/>
              <a:gd name="adj2" fmla="val 50000"/>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4105" name="Picture 9">
            <a:extLst>
              <a:ext uri="{FF2B5EF4-FFF2-40B4-BE49-F238E27FC236}">
                <a16:creationId xmlns:a16="http://schemas.microsoft.com/office/drawing/2014/main" id="{2E46BB16-FD58-4D83-B86A-6D8A39944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600" y="2895600"/>
            <a:ext cx="1597025"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a:extLst>
              <a:ext uri="{FF2B5EF4-FFF2-40B4-BE49-F238E27FC236}">
                <a16:creationId xmlns:a16="http://schemas.microsoft.com/office/drawing/2014/main" id="{AC00D54D-FB7B-4047-8217-761083AAE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588" y="2895600"/>
            <a:ext cx="1362075"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a:extLst>
              <a:ext uri="{FF2B5EF4-FFF2-40B4-BE49-F238E27FC236}">
                <a16:creationId xmlns:a16="http://schemas.microsoft.com/office/drawing/2014/main" id="{38EBC255-28C7-440B-87EA-958157B1F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892425"/>
            <a:ext cx="2051050" cy="190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a:extLst>
              <a:ext uri="{FF2B5EF4-FFF2-40B4-BE49-F238E27FC236}">
                <a16:creationId xmlns:a16="http://schemas.microsoft.com/office/drawing/2014/main" id="{E2E2C58F-42B3-4A6C-BCDD-39A9CCBBA4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213" y="5386388"/>
            <a:ext cx="1600200" cy="121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9" name="Picture 13">
            <a:extLst>
              <a:ext uri="{FF2B5EF4-FFF2-40B4-BE49-F238E27FC236}">
                <a16:creationId xmlns:a16="http://schemas.microsoft.com/office/drawing/2014/main" id="{1C0A5B3F-F531-4432-968D-B2370656A9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250" y="5351463"/>
            <a:ext cx="2676525" cy="13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110" name="Object 14">
            <a:extLst>
              <a:ext uri="{FF2B5EF4-FFF2-40B4-BE49-F238E27FC236}">
                <a16:creationId xmlns:a16="http://schemas.microsoft.com/office/drawing/2014/main" id="{FE8C33A5-0D68-49B7-9DD1-9DC088D19444}"/>
              </a:ext>
            </a:extLst>
          </p:cNvPr>
          <p:cNvGraphicFramePr>
            <a:graphicFrameLocks noChangeAspect="1"/>
          </p:cNvGraphicFramePr>
          <p:nvPr/>
        </p:nvGraphicFramePr>
        <p:xfrm>
          <a:off x="1905000" y="5407025"/>
          <a:ext cx="2286000" cy="1292225"/>
        </p:xfrm>
        <a:graphic>
          <a:graphicData uri="http://schemas.openxmlformats.org/presentationml/2006/ole">
            <mc:AlternateContent xmlns:mc="http://schemas.openxmlformats.org/markup-compatibility/2006">
              <mc:Choice xmlns:v="urn:schemas-microsoft-com:vml" Requires="v">
                <p:oleObj spid="_x0000_s4257" r:id="rId8" imgW="5133333" imgH="2905531" progId="Paint.Picture">
                  <p:embed/>
                </p:oleObj>
              </mc:Choice>
              <mc:Fallback>
                <p:oleObj r:id="rId8" imgW="5133333" imgH="2905531" progId="Paint.Picture">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5407025"/>
                        <a:ext cx="228600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1" name="Text Box 15">
            <a:extLst>
              <a:ext uri="{FF2B5EF4-FFF2-40B4-BE49-F238E27FC236}">
                <a16:creationId xmlns:a16="http://schemas.microsoft.com/office/drawing/2014/main" id="{0A38B9B7-3D4B-4FA2-97EC-61838620DEF8}"/>
              </a:ext>
            </a:extLst>
          </p:cNvPr>
          <p:cNvSpPr txBox="1">
            <a:spLocks noChangeArrowheads="1"/>
          </p:cNvSpPr>
          <p:nvPr/>
        </p:nvSpPr>
        <p:spPr bwMode="auto">
          <a:xfrm>
            <a:off x="6172200" y="6019800"/>
            <a:ext cx="106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latin typeface="Times New Roman" panose="02020603050405020304" pitchFamily="18" charset="0"/>
              </a:rPr>
              <a:t>共混</a:t>
            </a:r>
          </a:p>
        </p:txBody>
      </p:sp>
      <p:sp>
        <p:nvSpPr>
          <p:cNvPr id="16" name="Text Box 13">
            <a:extLst>
              <a:ext uri="{FF2B5EF4-FFF2-40B4-BE49-F238E27FC236}">
                <a16:creationId xmlns:a16="http://schemas.microsoft.com/office/drawing/2014/main" id="{3B5CD0A9-B19E-4514-BDBF-3C40A8322841}"/>
              </a:ext>
            </a:extLst>
          </p:cNvPr>
          <p:cNvSpPr txBox="1">
            <a:spLocks noChangeArrowheads="1"/>
          </p:cNvSpPr>
          <p:nvPr/>
        </p:nvSpPr>
        <p:spPr bwMode="auto">
          <a:xfrm>
            <a:off x="304799" y="228684"/>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16F49847-A5D5-4806-90BD-DDB9AEA4373A}"/>
              </a:ext>
            </a:extLst>
          </p:cNvPr>
          <p:cNvSpPr>
            <a:spLocks noGrp="1"/>
          </p:cNvSpPr>
          <p:nvPr>
            <p:ph type="sldNum" sz="quarter" idx="12"/>
          </p:nvPr>
        </p:nvSpPr>
        <p:spPr/>
        <p:txBody>
          <a:bodyPr/>
          <a:lstStyle/>
          <a:p>
            <a:fld id="{2683E018-39C6-4725-A718-E21BC41313B1}"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6C44DD6-EE6E-4BD5-8FFC-0A9238F1CED8}"/>
              </a:ext>
            </a:extLst>
          </p:cNvPr>
          <p:cNvSpPr>
            <a:spLocks noGrp="1"/>
          </p:cNvSpPr>
          <p:nvPr>
            <p:ph type="sldNum" sz="quarter" idx="12"/>
          </p:nvPr>
        </p:nvSpPr>
        <p:spPr/>
        <p:txBody>
          <a:bodyPr/>
          <a:lstStyle/>
          <a:p>
            <a:fld id="{2683E018-39C6-4725-A718-E21BC41313B1}" type="slidenum">
              <a:rPr lang="zh-CN" altLang="en-US" smtClean="0"/>
              <a:t>20</a:t>
            </a:fld>
            <a:endParaRPr lang="zh-CN" altLang="en-US"/>
          </a:p>
        </p:txBody>
      </p:sp>
      <p:sp>
        <p:nvSpPr>
          <p:cNvPr id="4" name="Rectangle 14">
            <a:extLst>
              <a:ext uri="{FF2B5EF4-FFF2-40B4-BE49-F238E27FC236}">
                <a16:creationId xmlns:a16="http://schemas.microsoft.com/office/drawing/2014/main" id="{3062E282-2DAF-4E0F-BA38-322BAE0BD995}"/>
              </a:ext>
            </a:extLst>
          </p:cNvPr>
          <p:cNvSpPr>
            <a:spLocks noChangeArrowheads="1"/>
          </p:cNvSpPr>
          <p:nvPr/>
        </p:nvSpPr>
        <p:spPr bwMode="auto">
          <a:xfrm>
            <a:off x="228714" y="285226"/>
            <a:ext cx="7924592" cy="70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zh-CN" sz="2800" b="1" dirty="0">
                <a:solidFill>
                  <a:schemeClr val="tx2"/>
                </a:solidFill>
                <a:latin typeface="微软雅黑" panose="020B0503020204020204" pitchFamily="34" charset="-122"/>
                <a:ea typeface="微软雅黑" panose="020B0503020204020204" pitchFamily="34" charset="-122"/>
              </a:rPr>
              <a:t>(</a:t>
            </a:r>
            <a:r>
              <a:rPr lang="en-US" altLang="zh-CN" sz="2800" b="1" dirty="0">
                <a:solidFill>
                  <a:schemeClr val="tx2"/>
                </a:solidFill>
                <a:latin typeface="微软雅黑" panose="020B0503020204020204" pitchFamily="34" charset="-122"/>
                <a:ea typeface="微软雅黑" panose="020B0503020204020204" pitchFamily="34" charset="-122"/>
              </a:rPr>
              <a:t>3</a:t>
            </a:r>
            <a:r>
              <a:rPr lang="zh-CN" altLang="zh-CN" sz="2800" b="1" dirty="0">
                <a:solidFill>
                  <a:schemeClr val="tx2"/>
                </a:solidFill>
                <a:latin typeface="微软雅黑" panose="020B0503020204020204" pitchFamily="34" charset="-122"/>
                <a:ea typeface="微软雅黑" panose="020B0503020204020204" pitchFamily="34" charset="-122"/>
              </a:rPr>
              <a:t>) “</a:t>
            </a:r>
            <a:r>
              <a:rPr lang="zh-CN" altLang="en-US" sz="2800" b="1" dirty="0">
                <a:solidFill>
                  <a:schemeClr val="tx2"/>
                </a:solidFill>
                <a:latin typeface="微软雅黑" panose="020B0503020204020204" pitchFamily="34" charset="-122"/>
                <a:ea typeface="微软雅黑" panose="020B0503020204020204" pitchFamily="34" charset="-122"/>
              </a:rPr>
              <a:t>高分子</a:t>
            </a:r>
            <a:r>
              <a:rPr lang="en-US" altLang="zh-CN" sz="2800" b="1" dirty="0">
                <a:solidFill>
                  <a:schemeClr val="tx2"/>
                </a:solidFill>
                <a:latin typeface="微软雅黑" panose="020B0503020204020204" pitchFamily="34" charset="-122"/>
                <a:ea typeface="微软雅黑" panose="020B0503020204020204" pitchFamily="34" charset="-122"/>
              </a:rPr>
              <a:t>-</a:t>
            </a:r>
            <a:r>
              <a:rPr lang="zh-CN" altLang="en-US" sz="2800" b="1" dirty="0">
                <a:solidFill>
                  <a:schemeClr val="tx2"/>
                </a:solidFill>
                <a:latin typeface="微软雅黑" panose="020B0503020204020204" pitchFamily="34" charset="-122"/>
                <a:ea typeface="微软雅黑" panose="020B0503020204020204" pitchFamily="34" charset="-122"/>
              </a:rPr>
              <a:t>溶剂相互作用参数 </a:t>
            </a:r>
            <a:r>
              <a:rPr lang="el-GR"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χ</a:t>
            </a:r>
            <a:r>
              <a:rPr lang="en-US" altLang="zh-CN" sz="2800" b="1" baseline="-25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小于</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1/2</a:t>
            </a:r>
            <a:r>
              <a:rPr lang="zh-CN" sz="2800" b="1" dirty="0">
                <a:solidFill>
                  <a:schemeClr val="tx2"/>
                </a:solidFill>
                <a:latin typeface="微软雅黑" panose="020B0503020204020204" pitchFamily="34" charset="-122"/>
                <a:ea typeface="微软雅黑" panose="020B0503020204020204" pitchFamily="34" charset="-122"/>
              </a:rPr>
              <a:t>”原则</a:t>
            </a:r>
          </a:p>
        </p:txBody>
      </p:sp>
      <p:sp>
        <p:nvSpPr>
          <p:cNvPr id="5" name="文本框 4">
            <a:extLst>
              <a:ext uri="{FF2B5EF4-FFF2-40B4-BE49-F238E27FC236}">
                <a16:creationId xmlns:a16="http://schemas.microsoft.com/office/drawing/2014/main" id="{FD32F3A3-CFF2-419D-AD04-D75263B3FAE2}"/>
              </a:ext>
            </a:extLst>
          </p:cNvPr>
          <p:cNvSpPr txBox="1"/>
          <p:nvPr/>
        </p:nvSpPr>
        <p:spPr>
          <a:xfrm>
            <a:off x="571605" y="1295456"/>
            <a:ext cx="8000790" cy="874214"/>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由高分子溶液热力学理论的推导及渗透压的介绍可知，高分子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溶剂相互作用参数 </a:t>
            </a:r>
            <a:r>
              <a:rPr lang="el-GR" altLang="zh-CN" dirty="0">
                <a:latin typeface="Times New Roman" panose="02020603050405020304" pitchFamily="18" charset="0"/>
                <a:ea typeface="微软雅黑" panose="020B0503020204020204" pitchFamily="34" charset="-122"/>
                <a:cs typeface="Times New Roman" panose="02020603050405020304" pitchFamily="18" charset="0"/>
              </a:rPr>
              <a:t>χ</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 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的数值可以作为溶剂良劣的一个半定量判据。</a:t>
            </a:r>
            <a:endParaRPr lang="zh-CN" altLang="en-US" baseline="-25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2C87942-4769-4528-8A89-2F63ABD9B9DF}"/>
              </a:ext>
            </a:extLst>
          </p:cNvPr>
          <p:cNvSpPr txBox="1"/>
          <p:nvPr/>
        </p:nvSpPr>
        <p:spPr>
          <a:xfrm>
            <a:off x="571605" y="2657588"/>
            <a:ext cx="8000790" cy="369332"/>
          </a:xfrm>
          <a:prstGeom prst="rect">
            <a:avLst/>
          </a:prstGeom>
          <a:noFill/>
        </p:spPr>
        <p:txBody>
          <a:bodyPr wrap="square" rtlCol="0">
            <a:spAutoFit/>
          </a:bodyPr>
          <a:lstStyle/>
          <a:p>
            <a:r>
              <a:rPr lang="el-GR" altLang="zh-CN" dirty="0">
                <a:latin typeface="Times New Roman" panose="02020603050405020304" pitchFamily="18" charset="0"/>
                <a:ea typeface="微软雅黑" panose="020B0503020204020204" pitchFamily="34" charset="-122"/>
                <a:cs typeface="Times New Roman" panose="02020603050405020304" pitchFamily="18" charset="0"/>
              </a:rPr>
              <a:t>χ</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 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反映高分子与溶剂混合时相互作用能的变化。</a:t>
            </a:r>
            <a:endParaRPr lang="zh-CN" altLang="en-US" baseline="-25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B4B9066-26D1-44DC-9288-E7C8B7DE66A9}"/>
              </a:ext>
            </a:extLst>
          </p:cNvPr>
          <p:cNvSpPr txBox="1"/>
          <p:nvPr/>
        </p:nvSpPr>
        <p:spPr>
          <a:xfrm>
            <a:off x="571605" y="3581396"/>
            <a:ext cx="8000790" cy="1289712"/>
          </a:xfrm>
          <a:prstGeom prst="rect">
            <a:avLst/>
          </a:prstGeom>
          <a:noFill/>
        </p:spPr>
        <p:txBody>
          <a:bodyPr wrap="square" rtlCol="0">
            <a:spAutoFit/>
          </a:bodyPr>
          <a:lstStyle/>
          <a:p>
            <a:pPr>
              <a:lnSpc>
                <a:spcPct val="150000"/>
              </a:lnSpc>
            </a:pPr>
            <a:r>
              <a:rPr lang="el-GR" altLang="zh-CN" dirty="0">
                <a:latin typeface="Times New Roman" panose="02020603050405020304" pitchFamily="18" charset="0"/>
                <a:ea typeface="微软雅黑" panose="020B0503020204020204" pitchFamily="34" charset="-122"/>
                <a:cs typeface="Times New Roman" panose="02020603050405020304" pitchFamily="18" charset="0"/>
              </a:rPr>
              <a:t>χ</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 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小于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时，聚合物能溶解在给定溶剂中；</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l-GR" altLang="zh-CN" dirty="0">
                <a:latin typeface="Times New Roman" panose="02020603050405020304" pitchFamily="18" charset="0"/>
                <a:ea typeface="微软雅黑" panose="020B0503020204020204" pitchFamily="34" charset="-122"/>
                <a:cs typeface="Times New Roman" panose="02020603050405020304" pitchFamily="18" charset="0"/>
              </a:rPr>
              <a:t>χ</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 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大于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时，聚合物一般不能溶解；</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l-GR" altLang="zh-CN" dirty="0">
                <a:latin typeface="Times New Roman" panose="02020603050405020304" pitchFamily="18" charset="0"/>
                <a:ea typeface="微软雅黑" panose="020B0503020204020204" pitchFamily="34" charset="-122"/>
                <a:cs typeface="Times New Roman" panose="02020603050405020304" pitchFamily="18" charset="0"/>
              </a:rPr>
              <a:t>χ</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 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小得越多时，溶剂的溶解能力越好。</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507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C597D93-4C43-485D-A855-6C084330D54B}"/>
              </a:ext>
            </a:extLst>
          </p:cNvPr>
          <p:cNvSpPr>
            <a:spLocks noGrp="1"/>
          </p:cNvSpPr>
          <p:nvPr>
            <p:ph type="sldNum" sz="quarter" idx="12"/>
          </p:nvPr>
        </p:nvSpPr>
        <p:spPr/>
        <p:txBody>
          <a:bodyPr/>
          <a:lstStyle/>
          <a:p>
            <a:fld id="{2683E018-39C6-4725-A718-E21BC41313B1}" type="slidenum">
              <a:rPr lang="zh-CN" altLang="en-US" smtClean="0"/>
              <a:t>21</a:t>
            </a:fld>
            <a:endParaRPr lang="zh-CN" altLang="en-US"/>
          </a:p>
        </p:txBody>
      </p:sp>
      <p:sp>
        <p:nvSpPr>
          <p:cNvPr id="4" name="Rectangle 14">
            <a:extLst>
              <a:ext uri="{FF2B5EF4-FFF2-40B4-BE49-F238E27FC236}">
                <a16:creationId xmlns:a16="http://schemas.microsoft.com/office/drawing/2014/main" id="{06293A6D-B7C1-47C5-AB1C-26F0883880A9}"/>
              </a:ext>
            </a:extLst>
          </p:cNvPr>
          <p:cNvSpPr>
            <a:spLocks noChangeArrowheads="1"/>
          </p:cNvSpPr>
          <p:nvPr/>
        </p:nvSpPr>
        <p:spPr bwMode="auto">
          <a:xfrm>
            <a:off x="228714" y="285226"/>
            <a:ext cx="7924592" cy="70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en-US" sz="2800" b="1" dirty="0">
                <a:solidFill>
                  <a:schemeClr val="tx2"/>
                </a:solidFill>
                <a:latin typeface="微软雅黑" panose="020B0503020204020204" pitchFamily="34" charset="-122"/>
                <a:ea typeface="微软雅黑" panose="020B0503020204020204" pitchFamily="34" charset="-122"/>
              </a:rPr>
              <a:t>溶剂的选择</a:t>
            </a:r>
            <a:endParaRPr lang="zh-CN" sz="2800" b="1" dirty="0">
              <a:solidFill>
                <a:schemeClr val="tx2"/>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FDF25C3-3851-45E5-A534-B125153FFD9D}"/>
              </a:ext>
            </a:extLst>
          </p:cNvPr>
          <p:cNvSpPr txBox="1"/>
          <p:nvPr/>
        </p:nvSpPr>
        <p:spPr>
          <a:xfrm>
            <a:off x="381110" y="1295456"/>
            <a:ext cx="8191285" cy="188461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选择溶剂除了满足聚合物的溶解这一前提之外，还要考虑使用目的。</a:t>
            </a:r>
            <a:endParaRPr lang="en-US" altLang="zh-CN" sz="2000" baseline="-25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例如：</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增塑聚合物用的溶剂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增塑剂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应当具有高沸点，低挥发性，无毒或低毒，对聚合物的使用性能没有不利的影响等。</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53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3E2DAB-978C-41B8-B3EB-9C1C7F507D29}"/>
              </a:ext>
            </a:extLst>
          </p:cNvPr>
          <p:cNvSpPr>
            <a:spLocks noGrp="1"/>
          </p:cNvSpPr>
          <p:nvPr>
            <p:ph type="sldNum" sz="quarter" idx="12"/>
          </p:nvPr>
        </p:nvSpPr>
        <p:spPr/>
        <p:txBody>
          <a:bodyPr/>
          <a:lstStyle/>
          <a:p>
            <a:fld id="{2683E018-39C6-4725-A718-E21BC41313B1}" type="slidenum">
              <a:rPr lang="zh-CN" altLang="en-US" smtClean="0"/>
              <a:t>22</a:t>
            </a:fld>
            <a:endParaRPr lang="zh-CN" altLang="en-US"/>
          </a:p>
        </p:txBody>
      </p:sp>
      <p:sp>
        <p:nvSpPr>
          <p:cNvPr id="3" name="文本框 2">
            <a:extLst>
              <a:ext uri="{FF2B5EF4-FFF2-40B4-BE49-F238E27FC236}">
                <a16:creationId xmlns:a16="http://schemas.microsoft.com/office/drawing/2014/main" id="{73AF0BC5-E556-41C6-87D4-60BB7E21C552}"/>
              </a:ext>
            </a:extLst>
          </p:cNvPr>
          <p:cNvSpPr txBox="1"/>
          <p:nvPr/>
        </p:nvSpPr>
        <p:spPr>
          <a:xfrm>
            <a:off x="304912" y="2438426"/>
            <a:ext cx="8534175" cy="707886"/>
          </a:xfrm>
          <a:prstGeom prst="rect">
            <a:avLst/>
          </a:prstGeom>
          <a:solidFill>
            <a:schemeClr val="accent2"/>
          </a:solid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3.2 </a:t>
            </a:r>
            <a:r>
              <a:rPr lang="zh-CN" altLang="en-US" sz="4000" b="1" dirty="0">
                <a:latin typeface="微软雅黑" panose="020B0503020204020204" pitchFamily="34" charset="-122"/>
                <a:ea typeface="微软雅黑" panose="020B0503020204020204" pitchFamily="34" charset="-122"/>
              </a:rPr>
              <a:t>柔性链高分子溶液的热力学性质</a:t>
            </a:r>
          </a:p>
        </p:txBody>
      </p:sp>
    </p:spTree>
    <p:extLst>
      <p:ext uri="{BB962C8B-B14F-4D97-AF65-F5344CB8AC3E}">
        <p14:creationId xmlns:p14="http://schemas.microsoft.com/office/powerpoint/2010/main" val="41814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a:extLst>
              <a:ext uri="{FF2B5EF4-FFF2-40B4-BE49-F238E27FC236}">
                <a16:creationId xmlns:a16="http://schemas.microsoft.com/office/drawing/2014/main" id="{9BC8D925-8722-4F88-9C33-3E5AD8BA30F6}"/>
              </a:ext>
            </a:extLst>
          </p:cNvPr>
          <p:cNvSpPr txBox="1">
            <a:spLocks noChangeArrowheads="1"/>
          </p:cNvSpPr>
          <p:nvPr/>
        </p:nvSpPr>
        <p:spPr bwMode="auto">
          <a:xfrm>
            <a:off x="76200" y="2971800"/>
            <a:ext cx="2971800" cy="1160463"/>
          </a:xfrm>
          <a:prstGeom prst="rect">
            <a:avLst/>
          </a:prstGeom>
          <a:gradFill rotWithShape="0">
            <a:gsLst>
              <a:gs pos="0">
                <a:srgbClr val="FFF7FD"/>
              </a:gs>
              <a:gs pos="100000">
                <a:srgbClr val="B3D2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800" b="1">
                <a:latin typeface="Times New Roman" panose="02020603050405020304" pitchFamily="18" charset="0"/>
              </a:rPr>
              <a:t>ideal solution </a:t>
            </a:r>
          </a:p>
          <a:p>
            <a:pPr algn="ctr" eaLnBrk="1" hangingPunct="1">
              <a:spcBef>
                <a:spcPct val="50000"/>
              </a:spcBef>
            </a:pPr>
            <a:r>
              <a:rPr lang="zh-CN" altLang="zh-CN" sz="2800" b="1">
                <a:latin typeface="Times New Roman" panose="02020603050405020304" pitchFamily="18" charset="0"/>
              </a:rPr>
              <a:t>理想溶液</a:t>
            </a:r>
          </a:p>
        </p:txBody>
      </p:sp>
      <p:sp>
        <p:nvSpPr>
          <p:cNvPr id="22532" name="Text Box 4">
            <a:extLst>
              <a:ext uri="{FF2B5EF4-FFF2-40B4-BE49-F238E27FC236}">
                <a16:creationId xmlns:a16="http://schemas.microsoft.com/office/drawing/2014/main" id="{E59A3340-682C-405B-8A36-F1C9CB481A32}"/>
              </a:ext>
            </a:extLst>
          </p:cNvPr>
          <p:cNvSpPr txBox="1">
            <a:spLocks noChangeArrowheads="1"/>
          </p:cNvSpPr>
          <p:nvPr/>
        </p:nvSpPr>
        <p:spPr bwMode="auto">
          <a:xfrm>
            <a:off x="3436938" y="1752600"/>
            <a:ext cx="533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latin typeface="楷体" panose="02010609060101010101" pitchFamily="49" charset="-122"/>
                <a:ea typeface="楷体" panose="02010609060101010101" pitchFamily="49" charset="-122"/>
              </a:rPr>
              <a:t>溶液中溶质分子间，溶剂分子间，溶质和溶剂分子间的相互作用是相等的</a:t>
            </a:r>
          </a:p>
        </p:txBody>
      </p:sp>
      <p:sp>
        <p:nvSpPr>
          <p:cNvPr id="22533" name="Text Box 5">
            <a:extLst>
              <a:ext uri="{FF2B5EF4-FFF2-40B4-BE49-F238E27FC236}">
                <a16:creationId xmlns:a16="http://schemas.microsoft.com/office/drawing/2014/main" id="{85807E21-C541-4C78-9118-D42B263553BC}"/>
              </a:ext>
            </a:extLst>
          </p:cNvPr>
          <p:cNvSpPr txBox="1">
            <a:spLocks noChangeArrowheads="1"/>
          </p:cNvSpPr>
          <p:nvPr/>
        </p:nvSpPr>
        <p:spPr bwMode="auto">
          <a:xfrm>
            <a:off x="3480594" y="3774341"/>
            <a:ext cx="533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溶解过程中没有体积变化，也无热量变化，溶液的蒸汽压服从</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拉乌尔定律</a:t>
            </a:r>
            <a:endParaRPr lang="zh-CN"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534" name="Object 6" descr="羊皮纸">
                <a:extLst>
                  <a:ext uri="{FF2B5EF4-FFF2-40B4-BE49-F238E27FC236}">
                    <a16:creationId xmlns:a16="http://schemas.microsoft.com/office/drawing/2014/main" id="{B05D0484-C60F-4B7F-AFB7-AD42D3673982}"/>
                  </a:ext>
                </a:extLst>
              </p:cNvPr>
              <p:cNvSpPr txBox="1"/>
              <p:nvPr/>
            </p:nvSpPr>
            <p:spPr bwMode="auto">
              <a:xfrm>
                <a:off x="495300" y="5280025"/>
                <a:ext cx="2400300" cy="944563"/>
              </a:xfrm>
              <a:prstGeom prst="rect">
                <a:avLst/>
              </a:prstGeom>
              <a:solidFill>
                <a:schemeClr val="accent4">
                  <a:alpha val="60000"/>
                </a:schemeClr>
              </a:solid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3600" i="1">
                          <a:solidFill>
                            <a:srgbClr val="000000"/>
                          </a:solidFill>
                          <a:latin typeface="Cambria Math" panose="02040503050406030204" pitchFamily="18" charset="0"/>
                        </a:rPr>
                        <m:t>Δ</m:t>
                      </m:r>
                      <m:sSubSup>
                        <m:sSubSupPr>
                          <m:ctrlPr>
                            <a:rPr lang="zh-CN" altLang="en-US" sz="3600" i="1">
                              <a:solidFill>
                                <a:srgbClr val="000000"/>
                              </a:solidFill>
                              <a:latin typeface="Cambria Math" panose="02040503050406030204" pitchFamily="18" charset="0"/>
                            </a:rPr>
                          </m:ctrlPr>
                        </m:sSubSupPr>
                        <m:e>
                          <m:r>
                            <a:rPr lang="zh-CN" altLang="en-US" sz="3600" i="1">
                              <a:solidFill>
                                <a:srgbClr val="000000"/>
                              </a:solidFill>
                              <a:latin typeface="Cambria Math" panose="02040503050406030204" pitchFamily="18" charset="0"/>
                            </a:rPr>
                            <m:t>𝑉</m:t>
                          </m:r>
                        </m:e>
                        <m:sub>
                          <m:r>
                            <a:rPr lang="zh-CN" altLang="en-US" sz="3600" i="1">
                              <a:solidFill>
                                <a:srgbClr val="000000"/>
                              </a:solidFill>
                              <a:latin typeface="Cambria Math" panose="02040503050406030204" pitchFamily="18" charset="0"/>
                            </a:rPr>
                            <m:t>𝑀</m:t>
                          </m:r>
                        </m:sub>
                        <m:sup>
                          <m:r>
                            <a:rPr lang="zh-CN" altLang="en-US" sz="3600" i="1">
                              <a:solidFill>
                                <a:srgbClr val="000000"/>
                              </a:solidFill>
                              <a:latin typeface="Cambria Math" panose="02040503050406030204" pitchFamily="18" charset="0"/>
                            </a:rPr>
                            <m:t>𝑖</m:t>
                          </m:r>
                        </m:sup>
                      </m:sSubSup>
                      <m:r>
                        <a:rPr lang="zh-CN" altLang="en-US" sz="3600" i="1">
                          <a:solidFill>
                            <a:srgbClr val="000000"/>
                          </a:solidFill>
                          <a:latin typeface="Cambria Math" panose="02040503050406030204" pitchFamily="18" charset="0"/>
                        </a:rPr>
                        <m:t>=0</m:t>
                      </m:r>
                    </m:oMath>
                  </m:oMathPara>
                </a14:m>
                <a:endParaRPr lang="zh-CN" altLang="en-US" sz="3600"/>
              </a:p>
            </p:txBody>
          </p:sp>
        </mc:Choice>
        <mc:Fallback xmlns="">
          <p:sp>
            <p:nvSpPr>
              <p:cNvPr id="22534" name="Object 6" descr="羊皮纸">
                <a:extLst>
                  <a:ext uri="{FF2B5EF4-FFF2-40B4-BE49-F238E27FC236}">
                    <a16:creationId xmlns:a16="http://schemas.microsoft.com/office/drawing/2014/main" id="{B05D0484-C60F-4B7F-AFB7-AD42D3673982}"/>
                  </a:ext>
                </a:extLst>
              </p:cNvPr>
              <p:cNvSpPr txBox="1">
                <a:spLocks noRot="1" noChangeAspect="1" noMove="1" noResize="1" noEditPoints="1" noAdjustHandles="1" noChangeArrowheads="1" noChangeShapeType="1" noTextEdit="1"/>
              </p:cNvSpPr>
              <p:nvPr/>
            </p:nvSpPr>
            <p:spPr bwMode="auto">
              <a:xfrm>
                <a:off x="495300" y="5280025"/>
                <a:ext cx="2400300" cy="944563"/>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535" name="Object 7" descr="羊皮纸">
                <a:extLst>
                  <a:ext uri="{FF2B5EF4-FFF2-40B4-BE49-F238E27FC236}">
                    <a16:creationId xmlns:a16="http://schemas.microsoft.com/office/drawing/2014/main" id="{17834040-E7C5-45E1-87C1-C0636177F0B4}"/>
                  </a:ext>
                </a:extLst>
              </p:cNvPr>
              <p:cNvSpPr txBox="1"/>
              <p:nvPr/>
            </p:nvSpPr>
            <p:spPr bwMode="auto">
              <a:xfrm>
                <a:off x="3538538" y="5303838"/>
                <a:ext cx="2481262" cy="915987"/>
              </a:xfrm>
              <a:prstGeom prst="rect">
                <a:avLst/>
              </a:prstGeom>
              <a:solidFill>
                <a:srgbClr val="FFC000">
                  <a:alpha val="60000"/>
                </a:srgbClr>
              </a:solid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3600" i="1">
                          <a:solidFill>
                            <a:srgbClr val="000000"/>
                          </a:solidFill>
                          <a:latin typeface="Cambria Math" panose="02040503050406030204" pitchFamily="18" charset="0"/>
                        </a:rPr>
                        <m:t>Δ</m:t>
                      </m:r>
                      <m:sSubSup>
                        <m:sSubSupPr>
                          <m:ctrlPr>
                            <a:rPr lang="zh-CN" altLang="en-US" sz="3600" i="1">
                              <a:solidFill>
                                <a:srgbClr val="000000"/>
                              </a:solidFill>
                              <a:latin typeface="Cambria Math" panose="02040503050406030204" pitchFamily="18" charset="0"/>
                            </a:rPr>
                          </m:ctrlPr>
                        </m:sSubSupPr>
                        <m:e>
                          <m:r>
                            <a:rPr lang="zh-CN" altLang="en-US" sz="3600" i="1">
                              <a:solidFill>
                                <a:srgbClr val="000000"/>
                              </a:solidFill>
                              <a:latin typeface="Cambria Math" panose="02040503050406030204" pitchFamily="18" charset="0"/>
                            </a:rPr>
                            <m:t>𝐻</m:t>
                          </m:r>
                        </m:e>
                        <m:sub>
                          <m:r>
                            <a:rPr lang="zh-CN" altLang="en-US" sz="3600" i="1">
                              <a:solidFill>
                                <a:srgbClr val="000000"/>
                              </a:solidFill>
                              <a:latin typeface="Cambria Math" panose="02040503050406030204" pitchFamily="18" charset="0"/>
                            </a:rPr>
                            <m:t>𝑀</m:t>
                          </m:r>
                        </m:sub>
                        <m:sup>
                          <m:r>
                            <a:rPr lang="zh-CN" altLang="en-US" sz="3600" i="1">
                              <a:solidFill>
                                <a:srgbClr val="000000"/>
                              </a:solidFill>
                              <a:latin typeface="Cambria Math" panose="02040503050406030204" pitchFamily="18" charset="0"/>
                            </a:rPr>
                            <m:t>𝑖</m:t>
                          </m:r>
                        </m:sup>
                      </m:sSubSup>
                      <m:r>
                        <a:rPr lang="zh-CN" altLang="en-US" sz="3600" i="1">
                          <a:solidFill>
                            <a:srgbClr val="000000"/>
                          </a:solidFill>
                          <a:latin typeface="Cambria Math" panose="02040503050406030204" pitchFamily="18" charset="0"/>
                        </a:rPr>
                        <m:t>=0</m:t>
                      </m:r>
                    </m:oMath>
                  </m:oMathPara>
                </a14:m>
                <a:endParaRPr lang="zh-CN" altLang="en-US" sz="3600"/>
              </a:p>
            </p:txBody>
          </p:sp>
        </mc:Choice>
        <mc:Fallback xmlns="">
          <p:sp>
            <p:nvSpPr>
              <p:cNvPr id="22535" name="Object 7" descr="羊皮纸">
                <a:extLst>
                  <a:ext uri="{FF2B5EF4-FFF2-40B4-BE49-F238E27FC236}">
                    <a16:creationId xmlns:a16="http://schemas.microsoft.com/office/drawing/2014/main" id="{17834040-E7C5-45E1-87C1-C0636177F0B4}"/>
                  </a:ext>
                </a:extLst>
              </p:cNvPr>
              <p:cNvSpPr txBox="1">
                <a:spLocks noRot="1" noChangeAspect="1" noMove="1" noResize="1" noEditPoints="1" noAdjustHandles="1" noChangeArrowheads="1" noChangeShapeType="1" noTextEdit="1"/>
              </p:cNvSpPr>
              <p:nvPr/>
            </p:nvSpPr>
            <p:spPr bwMode="auto">
              <a:xfrm>
                <a:off x="3538538" y="5303838"/>
                <a:ext cx="2481262" cy="915987"/>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22536" name="Text Box 8">
            <a:extLst>
              <a:ext uri="{FF2B5EF4-FFF2-40B4-BE49-F238E27FC236}">
                <a16:creationId xmlns:a16="http://schemas.microsoft.com/office/drawing/2014/main" id="{958224B0-7D83-49CD-A2FD-077C5E47D470}"/>
              </a:ext>
            </a:extLst>
          </p:cNvPr>
          <p:cNvSpPr txBox="1">
            <a:spLocks noChangeArrowheads="1"/>
          </p:cNvSpPr>
          <p:nvPr/>
        </p:nvSpPr>
        <p:spPr bwMode="auto">
          <a:xfrm>
            <a:off x="6705600" y="5257800"/>
            <a:ext cx="220345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i="1">
                <a:latin typeface="Times New Roman" panose="02020603050405020304" pitchFamily="18" charset="0"/>
              </a:rPr>
              <a:t>M</a:t>
            </a:r>
            <a:r>
              <a:rPr lang="zh-CN" altLang="zh-CN" sz="2800" b="1">
                <a:latin typeface="Times New Roman" panose="02020603050405020304" pitchFamily="18" charset="0"/>
              </a:rPr>
              <a:t> – mixing</a:t>
            </a:r>
          </a:p>
          <a:p>
            <a:pPr eaLnBrk="1" hangingPunct="1">
              <a:spcBef>
                <a:spcPct val="50000"/>
              </a:spcBef>
            </a:pPr>
            <a:r>
              <a:rPr lang="zh-CN" altLang="zh-CN" sz="2800" b="1" i="1">
                <a:latin typeface="Times New Roman" panose="02020603050405020304" pitchFamily="18" charset="0"/>
              </a:rPr>
              <a:t>i</a:t>
            </a:r>
            <a:r>
              <a:rPr lang="zh-CN" altLang="zh-CN" sz="2800" b="1">
                <a:latin typeface="Times New Roman" panose="02020603050405020304" pitchFamily="18" charset="0"/>
              </a:rPr>
              <a:t> - ideal</a:t>
            </a:r>
          </a:p>
        </p:txBody>
      </p:sp>
      <p:sp>
        <p:nvSpPr>
          <p:cNvPr id="22537" name="AutoShape 9">
            <a:extLst>
              <a:ext uri="{FF2B5EF4-FFF2-40B4-BE49-F238E27FC236}">
                <a16:creationId xmlns:a16="http://schemas.microsoft.com/office/drawing/2014/main" id="{A07C10C8-98A5-47D4-AE95-42291F25A875}"/>
              </a:ext>
            </a:extLst>
          </p:cNvPr>
          <p:cNvSpPr>
            <a:spLocks/>
          </p:cNvSpPr>
          <p:nvPr/>
        </p:nvSpPr>
        <p:spPr bwMode="auto">
          <a:xfrm>
            <a:off x="3055938" y="2173288"/>
            <a:ext cx="468312" cy="2484437"/>
          </a:xfrm>
          <a:prstGeom prst="leftBrace">
            <a:avLst>
              <a:gd name="adj1" fmla="val 44209"/>
              <a:gd name="adj2" fmla="val 50000"/>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灯片编号占位符 5">
            <a:extLst>
              <a:ext uri="{FF2B5EF4-FFF2-40B4-BE49-F238E27FC236}">
                <a16:creationId xmlns:a16="http://schemas.microsoft.com/office/drawing/2014/main" id="{7BF42CA9-684E-4CB8-9D96-241F2D62BC1A}"/>
              </a:ext>
            </a:extLst>
          </p:cNvPr>
          <p:cNvSpPr>
            <a:spLocks noGrp="1"/>
          </p:cNvSpPr>
          <p:nvPr>
            <p:ph type="sldNum" sz="quarter" idx="12"/>
          </p:nvPr>
        </p:nvSpPr>
        <p:spPr/>
        <p:txBody>
          <a:bodyPr/>
          <a:lstStyle/>
          <a:p>
            <a:fld id="{2683E018-39C6-4725-A718-E21BC41313B1}" type="slidenum">
              <a:rPr lang="zh-CN" altLang="en-US" smtClean="0"/>
              <a:t>23</a:t>
            </a:fld>
            <a:endParaRPr lang="zh-CN" altLang="en-US"/>
          </a:p>
        </p:txBody>
      </p:sp>
      <p:sp>
        <p:nvSpPr>
          <p:cNvPr id="19" name="Text Box 13">
            <a:extLst>
              <a:ext uri="{FF2B5EF4-FFF2-40B4-BE49-F238E27FC236}">
                <a16:creationId xmlns:a16="http://schemas.microsoft.com/office/drawing/2014/main" id="{701BA947-DDBD-48C0-9511-7CE7D9497993}"/>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C1802FC2-918E-4CC3-93BE-E07420453A9E}"/>
              </a:ext>
            </a:extLst>
          </p:cNvPr>
          <p:cNvSpPr>
            <a:spLocks noChangeArrowheads="1"/>
          </p:cNvSpPr>
          <p:nvPr/>
        </p:nvSpPr>
        <p:spPr bwMode="auto">
          <a:xfrm>
            <a:off x="273843" y="1159314"/>
            <a:ext cx="4102032" cy="541451"/>
          </a:xfrm>
          <a:prstGeom prst="rect">
            <a:avLst/>
          </a:prstGeom>
          <a:noFill/>
          <a:ln w="38100">
            <a:solidFill>
              <a:schemeClr val="accent2"/>
            </a:solid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600" dirty="0">
                <a:latin typeface="楷体_GB2312" pitchFamily="49" charset="-122"/>
                <a:ea typeface="楷体_GB2312" pitchFamily="49" charset="-122"/>
              </a:rPr>
              <a:t>理想溶液的混合熵</a:t>
            </a:r>
          </a:p>
        </p:txBody>
      </p:sp>
      <p:sp>
        <p:nvSpPr>
          <p:cNvPr id="22" name="Text Box 5">
            <a:extLst>
              <a:ext uri="{FF2B5EF4-FFF2-40B4-BE49-F238E27FC236}">
                <a16:creationId xmlns:a16="http://schemas.microsoft.com/office/drawing/2014/main" id="{D678120D-E91C-4369-B1C0-998A1624451B}"/>
              </a:ext>
            </a:extLst>
          </p:cNvPr>
          <p:cNvSpPr txBox="1">
            <a:spLocks noChangeArrowheads="1"/>
          </p:cNvSpPr>
          <p:nvPr/>
        </p:nvSpPr>
        <p:spPr bwMode="auto">
          <a:xfrm>
            <a:off x="457308" y="3634404"/>
            <a:ext cx="722471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i="1" dirty="0">
                <a:latin typeface="Times New Roman" panose="02020603050405020304" pitchFamily="18" charset="0"/>
                <a:ea typeface="楷体" panose="02010609060101010101" pitchFamily="49" charset="-122"/>
                <a:cs typeface="Times New Roman" panose="02020603050405020304" pitchFamily="18" charset="0"/>
              </a:rPr>
              <a:t>N</a:t>
            </a:r>
            <a:r>
              <a:rPr lang="zh-CN" altLang="zh-CN" sz="2400" b="1" i="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400" b="1"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i="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分别为溶剂、溶质的分子数</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50000"/>
              </a:spcBef>
            </a:pP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n</a:t>
            </a:r>
            <a:r>
              <a:rPr lang="zh-CN" altLang="zh-CN" sz="2400" b="1" i="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400" b="1"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sz="2400" b="1" i="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分别为溶剂、溶质的物质的量</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50000"/>
              </a:spcBef>
            </a:pP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x</a:t>
            </a:r>
            <a:r>
              <a:rPr lang="zh-CN" altLang="zh-CN" sz="2400" b="1" i="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400" b="1"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b="1" i="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分别为溶剂、溶质的分子分数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或摩尔分数</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spcBef>
                <a:spcPct val="50000"/>
              </a:spcBef>
            </a:pP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Boltzmann</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常数</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50000"/>
              </a:spcBef>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为气体常数</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57AA40E8-13C1-45FB-BC5F-B513AF877F43}"/>
              </a:ext>
            </a:extLst>
          </p:cNvPr>
          <p:cNvGraphicFramePr>
            <a:graphicFrameLocks noChangeAspect="1"/>
          </p:cNvGraphicFramePr>
          <p:nvPr>
            <p:extLst>
              <p:ext uri="{D42A27DB-BD31-4B8C-83A1-F6EECF244321}">
                <p14:modId xmlns:p14="http://schemas.microsoft.com/office/powerpoint/2010/main" val="3770742348"/>
              </p:ext>
            </p:extLst>
          </p:nvPr>
        </p:nvGraphicFramePr>
        <p:xfrm>
          <a:off x="1842254" y="1965477"/>
          <a:ext cx="5197656" cy="668270"/>
        </p:xfrm>
        <a:graphic>
          <a:graphicData uri="http://schemas.openxmlformats.org/presentationml/2006/ole">
            <mc:AlternateContent xmlns:mc="http://schemas.openxmlformats.org/markup-compatibility/2006">
              <mc:Choice xmlns:v="urn:schemas-microsoft-com:vml" Requires="v">
                <p:oleObj spid="_x0000_s24293" name="Equation" r:id="rId3" imgW="1777680" imgH="228600" progId="Equation.DSMT4">
                  <p:embed/>
                </p:oleObj>
              </mc:Choice>
              <mc:Fallback>
                <p:oleObj name="Equation" r:id="rId3" imgW="1777680" imgH="228600" progId="Equation.DSMT4">
                  <p:embed/>
                  <p:pic>
                    <p:nvPicPr>
                      <p:cNvPr id="0" name=""/>
                      <p:cNvPicPr/>
                      <p:nvPr/>
                    </p:nvPicPr>
                    <p:blipFill>
                      <a:blip r:embed="rId4"/>
                      <a:stretch>
                        <a:fillRect/>
                      </a:stretch>
                    </p:blipFill>
                    <p:spPr>
                      <a:xfrm>
                        <a:off x="1842254" y="1965477"/>
                        <a:ext cx="5197656" cy="668270"/>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5C3A5D3D-254C-41B7-94ED-1F97782CADD7}"/>
              </a:ext>
            </a:extLst>
          </p:cNvPr>
          <p:cNvGraphicFramePr>
            <a:graphicFrameLocks noChangeAspect="1"/>
          </p:cNvGraphicFramePr>
          <p:nvPr>
            <p:extLst>
              <p:ext uri="{D42A27DB-BD31-4B8C-83A1-F6EECF244321}">
                <p14:modId xmlns:p14="http://schemas.microsoft.com/office/powerpoint/2010/main" val="428956208"/>
              </p:ext>
            </p:extLst>
          </p:nvPr>
        </p:nvGraphicFramePr>
        <p:xfrm>
          <a:off x="2667050" y="2626103"/>
          <a:ext cx="4157663" cy="668338"/>
        </p:xfrm>
        <a:graphic>
          <a:graphicData uri="http://schemas.openxmlformats.org/presentationml/2006/ole">
            <mc:AlternateContent xmlns:mc="http://schemas.openxmlformats.org/markup-compatibility/2006">
              <mc:Choice xmlns:v="urn:schemas-microsoft-com:vml" Requires="v">
                <p:oleObj spid="_x0000_s24294" name="Equation" r:id="rId5" imgW="1422360" imgH="228600" progId="Equation.DSMT4">
                  <p:embed/>
                </p:oleObj>
              </mc:Choice>
              <mc:Fallback>
                <p:oleObj name="Equation" r:id="rId5" imgW="1422360" imgH="228600" progId="Equation.DSMT4">
                  <p:embed/>
                  <p:pic>
                    <p:nvPicPr>
                      <p:cNvPr id="10" name="对象 9">
                        <a:extLst>
                          <a:ext uri="{FF2B5EF4-FFF2-40B4-BE49-F238E27FC236}">
                            <a16:creationId xmlns:a16="http://schemas.microsoft.com/office/drawing/2014/main" id="{57AA40E8-13C1-45FB-BC5F-B513AF877F43}"/>
                          </a:ext>
                        </a:extLst>
                      </p:cNvPr>
                      <p:cNvPicPr/>
                      <p:nvPr/>
                    </p:nvPicPr>
                    <p:blipFill>
                      <a:blip r:embed="rId6"/>
                      <a:stretch>
                        <a:fillRect/>
                      </a:stretch>
                    </p:blipFill>
                    <p:spPr>
                      <a:xfrm>
                        <a:off x="2667050" y="2626103"/>
                        <a:ext cx="4157663" cy="66833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8AE1ABE-53D5-4B23-949B-CA1BC42A3527}"/>
              </a:ext>
            </a:extLst>
          </p:cNvPr>
          <p:cNvGraphicFramePr>
            <a:graphicFrameLocks noChangeAspect="1"/>
          </p:cNvGraphicFramePr>
          <p:nvPr>
            <p:extLst>
              <p:ext uri="{D42A27DB-BD31-4B8C-83A1-F6EECF244321}">
                <p14:modId xmlns:p14="http://schemas.microsoft.com/office/powerpoint/2010/main" val="2657769226"/>
              </p:ext>
            </p:extLst>
          </p:nvPr>
        </p:nvGraphicFramePr>
        <p:xfrm>
          <a:off x="7238930" y="3418901"/>
          <a:ext cx="1617133" cy="859102"/>
        </p:xfrm>
        <a:graphic>
          <a:graphicData uri="http://schemas.openxmlformats.org/presentationml/2006/ole">
            <mc:AlternateContent xmlns:mc="http://schemas.openxmlformats.org/markup-compatibility/2006">
              <mc:Choice xmlns:v="urn:schemas-microsoft-com:vml" Requires="v">
                <p:oleObj spid="_x0000_s24295" name="Equation" r:id="rId7" imgW="812520" imgH="431640" progId="Equation.DSMT4">
                  <p:embed/>
                </p:oleObj>
              </mc:Choice>
              <mc:Fallback>
                <p:oleObj name="Equation" r:id="rId7" imgW="812520" imgH="431640" progId="Equation.DSMT4">
                  <p:embed/>
                  <p:pic>
                    <p:nvPicPr>
                      <p:cNvPr id="0" name=""/>
                      <p:cNvPicPr/>
                      <p:nvPr/>
                    </p:nvPicPr>
                    <p:blipFill>
                      <a:blip r:embed="rId8"/>
                      <a:stretch>
                        <a:fillRect/>
                      </a:stretch>
                    </p:blipFill>
                    <p:spPr>
                      <a:xfrm>
                        <a:off x="7238930" y="3418901"/>
                        <a:ext cx="1617133" cy="859102"/>
                      </a:xfrm>
                      <a:prstGeom prst="rect">
                        <a:avLst/>
                      </a:prstGeom>
                      <a:solidFill>
                        <a:schemeClr val="accent6">
                          <a:lumMod val="60000"/>
                          <a:lumOff val="40000"/>
                        </a:schemeClr>
                      </a:solidFill>
                    </p:spPr>
                  </p:pic>
                </p:oleObj>
              </mc:Fallback>
            </mc:AlternateContent>
          </a:graphicData>
        </a:graphic>
      </p:graphicFrame>
      <p:graphicFrame>
        <p:nvGraphicFramePr>
          <p:cNvPr id="40" name="对象 39">
            <a:extLst>
              <a:ext uri="{FF2B5EF4-FFF2-40B4-BE49-F238E27FC236}">
                <a16:creationId xmlns:a16="http://schemas.microsoft.com/office/drawing/2014/main" id="{14227FAE-4F02-4E0C-BD8E-0B9305496C25}"/>
              </a:ext>
            </a:extLst>
          </p:cNvPr>
          <p:cNvGraphicFramePr>
            <a:graphicFrameLocks noChangeAspect="1"/>
          </p:cNvGraphicFramePr>
          <p:nvPr>
            <p:extLst>
              <p:ext uri="{D42A27DB-BD31-4B8C-83A1-F6EECF244321}">
                <p14:modId xmlns:p14="http://schemas.microsoft.com/office/powerpoint/2010/main" val="2500342383"/>
              </p:ext>
            </p:extLst>
          </p:nvPr>
        </p:nvGraphicFramePr>
        <p:xfrm>
          <a:off x="7227822" y="4635741"/>
          <a:ext cx="1638052" cy="844514"/>
        </p:xfrm>
        <a:graphic>
          <a:graphicData uri="http://schemas.openxmlformats.org/presentationml/2006/ole">
            <mc:AlternateContent xmlns:mc="http://schemas.openxmlformats.org/markup-compatibility/2006">
              <mc:Choice xmlns:v="urn:schemas-microsoft-com:vml" Requires="v">
                <p:oleObj spid="_x0000_s24296" name="Equation" r:id="rId9" imgW="838080" imgH="431640" progId="Equation.DSMT4">
                  <p:embed/>
                </p:oleObj>
              </mc:Choice>
              <mc:Fallback>
                <p:oleObj name="Equation" r:id="rId9" imgW="838080" imgH="431640" progId="Equation.DSMT4">
                  <p:embed/>
                  <p:pic>
                    <p:nvPicPr>
                      <p:cNvPr id="13" name="对象 12">
                        <a:extLst>
                          <a:ext uri="{FF2B5EF4-FFF2-40B4-BE49-F238E27FC236}">
                            <a16:creationId xmlns:a16="http://schemas.microsoft.com/office/drawing/2014/main" id="{68AE1ABE-53D5-4B23-949B-CA1BC42A3527}"/>
                          </a:ext>
                        </a:extLst>
                      </p:cNvPr>
                      <p:cNvPicPr/>
                      <p:nvPr/>
                    </p:nvPicPr>
                    <p:blipFill>
                      <a:blip r:embed="rId10"/>
                      <a:stretch>
                        <a:fillRect/>
                      </a:stretch>
                    </p:blipFill>
                    <p:spPr>
                      <a:xfrm>
                        <a:off x="7227822" y="4635741"/>
                        <a:ext cx="1638052" cy="844514"/>
                      </a:xfrm>
                      <a:prstGeom prst="rect">
                        <a:avLst/>
                      </a:prstGeom>
                      <a:solidFill>
                        <a:schemeClr val="accent6">
                          <a:lumMod val="60000"/>
                          <a:lumOff val="40000"/>
                        </a:schemeClr>
                      </a:solidFill>
                    </p:spPr>
                  </p:pic>
                </p:oleObj>
              </mc:Fallback>
            </mc:AlternateContent>
          </a:graphicData>
        </a:graphic>
      </p:graphicFrame>
      <p:graphicFrame>
        <p:nvGraphicFramePr>
          <p:cNvPr id="14" name="对象 13">
            <a:extLst>
              <a:ext uri="{FF2B5EF4-FFF2-40B4-BE49-F238E27FC236}">
                <a16:creationId xmlns:a16="http://schemas.microsoft.com/office/drawing/2014/main" id="{2B8A1F76-A2E0-499D-BBE9-C26D012E8813}"/>
              </a:ext>
            </a:extLst>
          </p:cNvPr>
          <p:cNvGraphicFramePr>
            <a:graphicFrameLocks noChangeAspect="1"/>
          </p:cNvGraphicFramePr>
          <p:nvPr>
            <p:extLst>
              <p:ext uri="{D42A27DB-BD31-4B8C-83A1-F6EECF244321}">
                <p14:modId xmlns:p14="http://schemas.microsoft.com/office/powerpoint/2010/main" val="524333108"/>
              </p:ext>
            </p:extLst>
          </p:nvPr>
        </p:nvGraphicFramePr>
        <p:xfrm>
          <a:off x="7250866" y="5772251"/>
          <a:ext cx="1559448" cy="539809"/>
        </p:xfrm>
        <a:graphic>
          <a:graphicData uri="http://schemas.openxmlformats.org/presentationml/2006/ole">
            <mc:AlternateContent xmlns:mc="http://schemas.openxmlformats.org/markup-compatibility/2006">
              <mc:Choice xmlns:v="urn:schemas-microsoft-com:vml" Requires="v">
                <p:oleObj spid="_x0000_s24297" name="Equation" r:id="rId11" imgW="660240" imgH="228600" progId="Equation.DSMT4">
                  <p:embed/>
                </p:oleObj>
              </mc:Choice>
              <mc:Fallback>
                <p:oleObj name="Equation" r:id="rId11" imgW="660240" imgH="228600" progId="Equation.DSMT4">
                  <p:embed/>
                  <p:pic>
                    <p:nvPicPr>
                      <p:cNvPr id="0" name=""/>
                      <p:cNvPicPr/>
                      <p:nvPr/>
                    </p:nvPicPr>
                    <p:blipFill>
                      <a:blip r:embed="rId12"/>
                      <a:stretch>
                        <a:fillRect/>
                      </a:stretch>
                    </p:blipFill>
                    <p:spPr>
                      <a:xfrm>
                        <a:off x="7250866" y="5772251"/>
                        <a:ext cx="1559448" cy="539809"/>
                      </a:xfrm>
                      <a:prstGeom prst="rect">
                        <a:avLst/>
                      </a:prstGeom>
                      <a:solidFill>
                        <a:schemeClr val="accent6">
                          <a:lumMod val="60000"/>
                          <a:lumOff val="40000"/>
                        </a:schemeClr>
                      </a:solidFill>
                    </p:spPr>
                  </p:pic>
                </p:oleObj>
              </mc:Fallback>
            </mc:AlternateContent>
          </a:graphicData>
        </a:graphic>
      </p:graphicFrame>
      <p:sp>
        <p:nvSpPr>
          <p:cNvPr id="15" name="灯片编号占位符 14">
            <a:extLst>
              <a:ext uri="{FF2B5EF4-FFF2-40B4-BE49-F238E27FC236}">
                <a16:creationId xmlns:a16="http://schemas.microsoft.com/office/drawing/2014/main" id="{FF37B2DE-4405-4928-B317-CC12A5AC7D1A}"/>
              </a:ext>
            </a:extLst>
          </p:cNvPr>
          <p:cNvSpPr>
            <a:spLocks noGrp="1"/>
          </p:cNvSpPr>
          <p:nvPr>
            <p:ph type="sldNum" sz="quarter" idx="12"/>
          </p:nvPr>
        </p:nvSpPr>
        <p:spPr/>
        <p:txBody>
          <a:bodyPr/>
          <a:lstStyle/>
          <a:p>
            <a:fld id="{2683E018-39C6-4725-A718-E21BC41313B1}" type="slidenum">
              <a:rPr lang="zh-CN" altLang="en-US" smtClean="0"/>
              <a:t>24</a:t>
            </a:fld>
            <a:endParaRPr lang="zh-CN" altLang="en-US"/>
          </a:p>
        </p:txBody>
      </p:sp>
      <p:sp>
        <p:nvSpPr>
          <p:cNvPr id="43" name="Text Box 13">
            <a:extLst>
              <a:ext uri="{FF2B5EF4-FFF2-40B4-BE49-F238E27FC236}">
                <a16:creationId xmlns:a16="http://schemas.microsoft.com/office/drawing/2014/main" id="{1B9BA390-EC3E-4FE7-B700-C3F639431D7E}"/>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579" name="Object 3">
                <a:extLst>
                  <a:ext uri="{FF2B5EF4-FFF2-40B4-BE49-F238E27FC236}">
                    <a16:creationId xmlns:a16="http://schemas.microsoft.com/office/drawing/2014/main" id="{11D8E2C6-A9A7-4F7B-85EF-C4E7ACDFA760}"/>
                  </a:ext>
                </a:extLst>
              </p:cNvPr>
              <p:cNvSpPr txBox="1"/>
              <p:nvPr/>
            </p:nvSpPr>
            <p:spPr bwMode="auto">
              <a:xfrm>
                <a:off x="533400" y="3048000"/>
                <a:ext cx="4865688" cy="866775"/>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3200" i="1">
                          <a:solidFill>
                            <a:srgbClr val="000000"/>
                          </a:solidFill>
                          <a:latin typeface="Cambria Math" panose="02040503050406030204" pitchFamily="18" charset="0"/>
                        </a:rPr>
                        <m:t>Δ</m:t>
                      </m:r>
                      <m:sSubSup>
                        <m:sSubSupPr>
                          <m:ctrlPr>
                            <a:rPr lang="zh-CN" altLang="en-US" sz="3200" i="1">
                              <a:solidFill>
                                <a:srgbClr val="000000"/>
                              </a:solidFill>
                              <a:latin typeface="Cambria Math" panose="02040503050406030204" pitchFamily="18" charset="0"/>
                            </a:rPr>
                          </m:ctrlPr>
                        </m:sSubSupPr>
                        <m:e>
                          <m:r>
                            <a:rPr lang="zh-CN" altLang="en-US" sz="3200" i="1">
                              <a:solidFill>
                                <a:srgbClr val="000000"/>
                              </a:solidFill>
                              <a:latin typeface="Cambria Math" panose="02040503050406030204" pitchFamily="18" charset="0"/>
                            </a:rPr>
                            <m:t>𝐹</m:t>
                          </m:r>
                        </m:e>
                        <m:sub>
                          <m:r>
                            <a:rPr lang="zh-CN" altLang="en-US" sz="3200" i="1">
                              <a:solidFill>
                                <a:srgbClr val="000000"/>
                              </a:solidFill>
                              <a:latin typeface="Cambria Math" panose="02040503050406030204" pitchFamily="18" charset="0"/>
                            </a:rPr>
                            <m:t>𝑀</m:t>
                          </m:r>
                        </m:sub>
                        <m:sup>
                          <m:r>
                            <a:rPr lang="zh-CN" altLang="en-US" sz="3200" i="1">
                              <a:solidFill>
                                <a:srgbClr val="000000"/>
                              </a:solidFill>
                              <a:latin typeface="Cambria Math" panose="02040503050406030204" pitchFamily="18" charset="0"/>
                            </a:rPr>
                            <m:t>𝑖</m:t>
                          </m:r>
                        </m:sup>
                      </m:sSubSup>
                      <m:r>
                        <a:rPr lang="zh-CN" altLang="en-US" sz="3200" i="1">
                          <a:solidFill>
                            <a:srgbClr val="000000"/>
                          </a:solidFill>
                          <a:latin typeface="Cambria Math" panose="02040503050406030204" pitchFamily="18" charset="0"/>
                        </a:rPr>
                        <m:t>=</m:t>
                      </m:r>
                      <m:r>
                        <m:rPr>
                          <m:sty m:val="p"/>
                        </m:rPr>
                        <a:rPr lang="zh-CN" altLang="en-US" sz="3200" i="1">
                          <a:solidFill>
                            <a:srgbClr val="000000"/>
                          </a:solidFill>
                          <a:latin typeface="Cambria Math" panose="02040503050406030204" pitchFamily="18" charset="0"/>
                        </a:rPr>
                        <m:t>Δ</m:t>
                      </m:r>
                      <m:sSubSup>
                        <m:sSubSupPr>
                          <m:ctrlPr>
                            <a:rPr lang="zh-CN" altLang="en-US" sz="3200" i="1">
                              <a:solidFill>
                                <a:srgbClr val="000000"/>
                              </a:solidFill>
                              <a:latin typeface="Cambria Math" panose="02040503050406030204" pitchFamily="18" charset="0"/>
                            </a:rPr>
                          </m:ctrlPr>
                        </m:sSubSupPr>
                        <m:e>
                          <m:r>
                            <a:rPr lang="zh-CN" altLang="en-US" sz="3200" i="1">
                              <a:solidFill>
                                <a:srgbClr val="000000"/>
                              </a:solidFill>
                              <a:latin typeface="Cambria Math" panose="02040503050406030204" pitchFamily="18" charset="0"/>
                            </a:rPr>
                            <m:t>𝐻</m:t>
                          </m:r>
                        </m:e>
                        <m:sub>
                          <m:r>
                            <a:rPr lang="zh-CN" altLang="en-US" sz="3200" i="1">
                              <a:solidFill>
                                <a:srgbClr val="000000"/>
                              </a:solidFill>
                              <a:latin typeface="Cambria Math" panose="02040503050406030204" pitchFamily="18" charset="0"/>
                            </a:rPr>
                            <m:t>𝑀</m:t>
                          </m:r>
                        </m:sub>
                        <m:sup>
                          <m:r>
                            <a:rPr lang="zh-CN" altLang="en-US" sz="3200" i="1">
                              <a:solidFill>
                                <a:srgbClr val="000000"/>
                              </a:solidFill>
                              <a:latin typeface="Cambria Math" panose="02040503050406030204" pitchFamily="18" charset="0"/>
                            </a:rPr>
                            <m:t>𝑖</m:t>
                          </m:r>
                        </m:sup>
                      </m:sSubSup>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𝑇</m:t>
                      </m:r>
                      <m:r>
                        <m:rPr>
                          <m:sty m:val="p"/>
                        </m:rPr>
                        <a:rPr lang="zh-CN" altLang="en-US" sz="3200" i="1">
                          <a:solidFill>
                            <a:srgbClr val="000000"/>
                          </a:solidFill>
                          <a:latin typeface="Cambria Math" panose="02040503050406030204" pitchFamily="18" charset="0"/>
                        </a:rPr>
                        <m:t>Δ</m:t>
                      </m:r>
                      <m:sSubSup>
                        <m:sSubSupPr>
                          <m:ctrlPr>
                            <a:rPr lang="zh-CN" altLang="en-US" sz="3200" i="1">
                              <a:solidFill>
                                <a:srgbClr val="000000"/>
                              </a:solidFill>
                              <a:latin typeface="Cambria Math" panose="02040503050406030204" pitchFamily="18" charset="0"/>
                            </a:rPr>
                          </m:ctrlPr>
                        </m:sSubSupPr>
                        <m:e>
                          <m:r>
                            <a:rPr lang="zh-CN" altLang="en-US" sz="3200" i="1">
                              <a:solidFill>
                                <a:srgbClr val="000000"/>
                              </a:solidFill>
                              <a:latin typeface="Cambria Math" panose="02040503050406030204" pitchFamily="18" charset="0"/>
                            </a:rPr>
                            <m:t>𝑆</m:t>
                          </m:r>
                        </m:e>
                        <m:sub>
                          <m:r>
                            <a:rPr lang="zh-CN" altLang="en-US" sz="3200" i="1">
                              <a:solidFill>
                                <a:srgbClr val="000000"/>
                              </a:solidFill>
                              <a:latin typeface="Cambria Math" panose="02040503050406030204" pitchFamily="18" charset="0"/>
                            </a:rPr>
                            <m:t>𝑀</m:t>
                          </m:r>
                        </m:sub>
                        <m:sup>
                          <m:r>
                            <a:rPr lang="zh-CN" altLang="en-US" sz="3200" i="1">
                              <a:solidFill>
                                <a:srgbClr val="000000"/>
                              </a:solidFill>
                              <a:latin typeface="Cambria Math" panose="02040503050406030204" pitchFamily="18" charset="0"/>
                            </a:rPr>
                            <m:t>𝑖</m:t>
                          </m:r>
                        </m:sup>
                      </m:sSubSup>
                    </m:oMath>
                  </m:oMathPara>
                </a14:m>
                <a:endParaRPr lang="zh-CN" altLang="en-US" sz="3200"/>
              </a:p>
            </p:txBody>
          </p:sp>
        </mc:Choice>
        <mc:Fallback xmlns="">
          <p:sp>
            <p:nvSpPr>
              <p:cNvPr id="24579" name="Object 3">
                <a:extLst>
                  <a:ext uri="{FF2B5EF4-FFF2-40B4-BE49-F238E27FC236}">
                    <a16:creationId xmlns:a16="http://schemas.microsoft.com/office/drawing/2014/main" id="{11D8E2C6-A9A7-4F7B-85EF-C4E7ACDFA760}"/>
                  </a:ext>
                </a:extLst>
              </p:cNvPr>
              <p:cNvSpPr txBox="1">
                <a:spLocks noRot="1" noChangeAspect="1" noMove="1" noResize="1" noEditPoints="1" noAdjustHandles="1" noChangeArrowheads="1" noChangeShapeType="1" noTextEdit="1"/>
              </p:cNvSpPr>
              <p:nvPr/>
            </p:nvSpPr>
            <p:spPr bwMode="auto">
              <a:xfrm>
                <a:off x="533400" y="3048000"/>
                <a:ext cx="4865688" cy="86677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580" name="Object 4" descr="蓝色砂纸">
                <a:extLst>
                  <a:ext uri="{FF2B5EF4-FFF2-40B4-BE49-F238E27FC236}">
                    <a16:creationId xmlns:a16="http://schemas.microsoft.com/office/drawing/2014/main" id="{E458F8D4-EB1A-4086-9B9B-1A336DB5A850}"/>
                  </a:ext>
                </a:extLst>
              </p:cNvPr>
              <p:cNvSpPr txBox="1"/>
              <p:nvPr/>
            </p:nvSpPr>
            <p:spPr bwMode="auto">
              <a:xfrm>
                <a:off x="301625" y="5467350"/>
                <a:ext cx="8709025" cy="609600"/>
              </a:xfrm>
              <a:prstGeom prst="rect">
                <a:avLst/>
              </a:prstGeom>
              <a:blipFill dpi="0" rotWithShape="0">
                <a:blip r:embed="rId3"/>
                <a:srcRect/>
                <a:tile tx="0" ty="0" sx="100000" sy="100000" flip="none" algn="tl"/>
              </a:blip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rPr>
                        <m:t>Δ</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𝐹</m:t>
                          </m:r>
                        </m:e>
                        <m:sub>
                          <m:r>
                            <a:rPr lang="zh-CN" altLang="en-US" sz="2400" i="1">
                              <a:solidFill>
                                <a:srgbClr val="000000"/>
                              </a:solidFill>
                              <a:latin typeface="Cambria Math" panose="02040503050406030204" pitchFamily="18" charset="0"/>
                            </a:rPr>
                            <m:t>𝑀</m:t>
                          </m:r>
                        </m:sub>
                        <m:sup>
                          <m:r>
                            <a:rPr lang="zh-CN" altLang="en-US" sz="2400" i="1">
                              <a:solidFill>
                                <a:srgbClr val="000000"/>
                              </a:solidFill>
                              <a:latin typeface="Cambria Math" panose="02040503050406030204" pitchFamily="18" charset="0"/>
                            </a:rPr>
                            <m:t>𝑖</m:t>
                          </m:r>
                        </m:sup>
                      </m:sSubSup>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Δ</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𝐻</m:t>
                          </m:r>
                        </m:e>
                        <m:sub>
                          <m:r>
                            <a:rPr lang="zh-CN" altLang="en-US" sz="2400" i="1">
                              <a:solidFill>
                                <a:srgbClr val="000000"/>
                              </a:solidFill>
                              <a:latin typeface="Cambria Math" panose="02040503050406030204" pitchFamily="18" charset="0"/>
                            </a:rPr>
                            <m:t>𝑀</m:t>
                          </m:r>
                        </m:sub>
                        <m:sup>
                          <m:r>
                            <a:rPr lang="zh-CN" altLang="en-US" sz="2400" i="1">
                              <a:solidFill>
                                <a:srgbClr val="000000"/>
                              </a:solidFill>
                              <a:latin typeface="Cambria Math" panose="02040503050406030204" pitchFamily="18" charset="0"/>
                            </a:rPr>
                            <m:t>𝑖</m:t>
                          </m:r>
                        </m:sup>
                      </m:sSub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m:rPr>
                          <m:sty m:val="p"/>
                        </m:rPr>
                        <a:rPr lang="zh-CN" altLang="en-US" sz="2400" i="1">
                          <a:solidFill>
                            <a:srgbClr val="000000"/>
                          </a:solidFill>
                          <a:latin typeface="Cambria Math" panose="02040503050406030204" pitchFamily="18" charset="0"/>
                        </a:rPr>
                        <m:t>Δ</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𝑆</m:t>
                          </m:r>
                        </m:e>
                        <m:sub>
                          <m:r>
                            <a:rPr lang="zh-CN" altLang="en-US" sz="2400" i="1">
                              <a:solidFill>
                                <a:srgbClr val="000000"/>
                              </a:solidFill>
                              <a:latin typeface="Cambria Math" panose="02040503050406030204" pitchFamily="18" charset="0"/>
                            </a:rPr>
                            <m:t>𝑀</m:t>
                          </m:r>
                        </m:sub>
                        <m:sup>
                          <m:r>
                            <a:rPr lang="zh-CN" altLang="en-US" sz="2400" i="1">
                              <a:solidFill>
                                <a:srgbClr val="000000"/>
                              </a:solidFill>
                              <a:latin typeface="Cambria Math" panose="02040503050406030204" pitchFamily="18" charset="0"/>
                            </a:rPr>
                            <m:t>𝑖</m:t>
                          </m:r>
                        </m:sup>
                      </m:sSub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𝑇</m:t>
                      </m:r>
                      <m:r>
                        <m:rPr>
                          <m:sty m:val="p"/>
                        </m:rPr>
                        <a:rPr lang="zh-CN" altLang="en-US" sz="2400" i="1">
                          <a:solidFill>
                            <a:srgbClr val="000000"/>
                          </a:solidFill>
                          <a:latin typeface="Cambria Math" panose="02040503050406030204" pitchFamily="18" charset="0"/>
                        </a:rPr>
                        <m:t>Δ</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𝑆</m:t>
                          </m:r>
                        </m:e>
                        <m:sub>
                          <m:r>
                            <a:rPr lang="zh-CN" altLang="en-US" sz="2400" i="1">
                              <a:solidFill>
                                <a:srgbClr val="000000"/>
                              </a:solidFill>
                              <a:latin typeface="Cambria Math" panose="02040503050406030204" pitchFamily="18" charset="0"/>
                            </a:rPr>
                            <m:t>𝑀</m:t>
                          </m:r>
                        </m:sub>
                        <m:sup>
                          <m:r>
                            <a:rPr lang="zh-CN" altLang="en-US" sz="2400" i="1">
                              <a:solidFill>
                                <a:srgbClr val="000000"/>
                              </a:solidFill>
                              <a:latin typeface="Cambria Math" panose="02040503050406030204" pitchFamily="18" charset="0"/>
                            </a:rPr>
                            <m:t>𝑖</m:t>
                          </m:r>
                        </m:sup>
                      </m:sSub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𝑅𝑇</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𝑛</m:t>
                          </m:r>
                        </m:e>
                        <m:sub>
                          <m:r>
                            <a:rPr lang="zh-CN" altLang="en-US" sz="2400" i="1">
                              <a:solidFill>
                                <a:srgbClr val="000000"/>
                              </a:solidFill>
                              <a:latin typeface="Cambria Math" panose="02040503050406030204" pitchFamily="18" charset="0"/>
                            </a:rPr>
                            <m:t>1</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1</m:t>
                              </m:r>
                            </m:sub>
                          </m:sSub>
                        </m:e>
                      </m:fun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𝑛</m:t>
                          </m:r>
                        </m:e>
                        <m:sub>
                          <m:r>
                            <a:rPr lang="zh-CN" altLang="en-US" sz="2400" i="1">
                              <a:solidFill>
                                <a:srgbClr val="000000"/>
                              </a:solidFill>
                              <a:latin typeface="Cambria Math" panose="02040503050406030204" pitchFamily="18" charset="0"/>
                            </a:rPr>
                            <m:t>2</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zh-CN" altLang="en-US" sz="2400" i="1">
                                  <a:solidFill>
                                    <a:srgbClr val="000000"/>
                                  </a:solidFill>
                                  <a:latin typeface="Cambria Math" panose="02040503050406030204" pitchFamily="18" charset="0"/>
                                </a:rPr>
                                <m:t>2</m:t>
                              </m:r>
                            </m:sub>
                          </m:sSub>
                        </m:e>
                      </m:func>
                      <m:r>
                        <a:rPr lang="zh-CN" altLang="en-US" sz="2400" i="1">
                          <a:solidFill>
                            <a:srgbClr val="000000"/>
                          </a:solidFill>
                          <a:latin typeface="Cambria Math" panose="02040503050406030204" pitchFamily="18" charset="0"/>
                        </a:rPr>
                        <m:t>]</m:t>
                      </m:r>
                    </m:oMath>
                  </m:oMathPara>
                </a14:m>
                <a:endParaRPr lang="zh-CN" altLang="en-US" sz="2400"/>
              </a:p>
            </p:txBody>
          </p:sp>
        </mc:Choice>
        <mc:Fallback xmlns="">
          <p:sp>
            <p:nvSpPr>
              <p:cNvPr id="24580" name="Object 4" descr="蓝色砂纸">
                <a:extLst>
                  <a:ext uri="{FF2B5EF4-FFF2-40B4-BE49-F238E27FC236}">
                    <a16:creationId xmlns:a16="http://schemas.microsoft.com/office/drawing/2014/main" id="{E458F8D4-EB1A-4086-9B9B-1A336DB5A850}"/>
                  </a:ext>
                </a:extLst>
              </p:cNvPr>
              <p:cNvSpPr txBox="1">
                <a:spLocks noRot="1" noChangeAspect="1" noMove="1" noResize="1" noEditPoints="1" noAdjustHandles="1" noChangeArrowheads="1" noChangeShapeType="1" noTextEdit="1"/>
              </p:cNvSpPr>
              <p:nvPr/>
            </p:nvSpPr>
            <p:spPr bwMode="auto">
              <a:xfrm>
                <a:off x="301625" y="5467350"/>
                <a:ext cx="8709025" cy="609600"/>
              </a:xfrm>
              <a:prstGeom prst="rect">
                <a:avLst/>
              </a:prstGeom>
              <a:blipFill>
                <a:blip r:embed="rId4"/>
                <a:stretch>
                  <a:fillRect l="-14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581" name="Object 5">
                <a:extLst>
                  <a:ext uri="{FF2B5EF4-FFF2-40B4-BE49-F238E27FC236}">
                    <a16:creationId xmlns:a16="http://schemas.microsoft.com/office/drawing/2014/main" id="{16B9F9D0-DDE6-4379-AA6B-7326149AA28C}"/>
                  </a:ext>
                </a:extLst>
              </p:cNvPr>
              <p:cNvSpPr txBox="1"/>
              <p:nvPr/>
            </p:nvSpPr>
            <p:spPr bwMode="auto">
              <a:xfrm>
                <a:off x="2966244" y="4530725"/>
                <a:ext cx="1904950" cy="590550"/>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3200" i="1">
                          <a:solidFill>
                            <a:srgbClr val="000000"/>
                          </a:solidFill>
                          <a:latin typeface="Cambria Math" panose="02040503050406030204" pitchFamily="18" charset="0"/>
                        </a:rPr>
                        <m:t>Δ</m:t>
                      </m:r>
                      <m:sSubSup>
                        <m:sSubSupPr>
                          <m:ctrlPr>
                            <a:rPr lang="zh-CN" altLang="en-US" sz="3200" i="1">
                              <a:solidFill>
                                <a:srgbClr val="000000"/>
                              </a:solidFill>
                              <a:latin typeface="Cambria Math" panose="02040503050406030204" pitchFamily="18" charset="0"/>
                            </a:rPr>
                          </m:ctrlPr>
                        </m:sSubSupPr>
                        <m:e>
                          <m:r>
                            <a:rPr lang="zh-CN" altLang="en-US" sz="3200" i="1">
                              <a:solidFill>
                                <a:srgbClr val="000000"/>
                              </a:solidFill>
                              <a:latin typeface="Cambria Math" panose="02040503050406030204" pitchFamily="18" charset="0"/>
                            </a:rPr>
                            <m:t>𝐻</m:t>
                          </m:r>
                        </m:e>
                        <m:sub>
                          <m:r>
                            <a:rPr lang="zh-CN" altLang="en-US" sz="3200" i="1">
                              <a:solidFill>
                                <a:srgbClr val="000000"/>
                              </a:solidFill>
                              <a:latin typeface="Cambria Math" panose="02040503050406030204" pitchFamily="18" charset="0"/>
                            </a:rPr>
                            <m:t>𝑀</m:t>
                          </m:r>
                        </m:sub>
                        <m:sup>
                          <m:r>
                            <a:rPr lang="zh-CN" altLang="en-US" sz="3200" i="1">
                              <a:solidFill>
                                <a:srgbClr val="000000"/>
                              </a:solidFill>
                              <a:latin typeface="Cambria Math" panose="02040503050406030204" pitchFamily="18" charset="0"/>
                            </a:rPr>
                            <m:t>𝑖</m:t>
                          </m:r>
                        </m:sup>
                      </m:sSubSup>
                      <m:r>
                        <a:rPr lang="zh-CN" altLang="en-US" sz="3200" i="1">
                          <a:solidFill>
                            <a:srgbClr val="000000"/>
                          </a:solidFill>
                          <a:latin typeface="Cambria Math" panose="02040503050406030204" pitchFamily="18" charset="0"/>
                        </a:rPr>
                        <m:t>=0</m:t>
                      </m:r>
                    </m:oMath>
                  </m:oMathPara>
                </a14:m>
                <a:endParaRPr lang="zh-CN" altLang="en-US" sz="3200" dirty="0"/>
              </a:p>
            </p:txBody>
          </p:sp>
        </mc:Choice>
        <mc:Fallback xmlns="">
          <p:sp>
            <p:nvSpPr>
              <p:cNvPr id="24581" name="Object 5">
                <a:extLst>
                  <a:ext uri="{FF2B5EF4-FFF2-40B4-BE49-F238E27FC236}">
                    <a16:creationId xmlns:a16="http://schemas.microsoft.com/office/drawing/2014/main" id="{16B9F9D0-DDE6-4379-AA6B-7326149AA28C}"/>
                  </a:ext>
                </a:extLst>
              </p:cNvPr>
              <p:cNvSpPr txBox="1">
                <a:spLocks noRot="1" noChangeAspect="1" noMove="1" noResize="1" noEditPoints="1" noAdjustHandles="1" noChangeArrowheads="1" noChangeShapeType="1" noTextEdit="1"/>
              </p:cNvSpPr>
              <p:nvPr/>
            </p:nvSpPr>
            <p:spPr bwMode="auto">
              <a:xfrm>
                <a:off x="2966244" y="4530725"/>
                <a:ext cx="1904950" cy="590550"/>
              </a:xfrm>
              <a:prstGeom prst="rect">
                <a:avLst/>
              </a:prstGeom>
              <a:blipFill>
                <a:blip r:embed="rId5"/>
                <a:stretch>
                  <a:fillRect/>
                </a:stretch>
              </a:blipFill>
              <a:ln>
                <a:noFill/>
              </a:ln>
            </p:spPr>
            <p:txBody>
              <a:bodyPr/>
              <a:lstStyle/>
              <a:p>
                <a:r>
                  <a:rPr lang="zh-CN" altLang="en-US">
                    <a:noFill/>
                  </a:rPr>
                  <a:t> </a:t>
                </a:r>
              </a:p>
            </p:txBody>
          </p:sp>
        </mc:Fallback>
      </mc:AlternateContent>
      <p:sp>
        <p:nvSpPr>
          <p:cNvPr id="24582" name="Text Box 6">
            <a:extLst>
              <a:ext uri="{FF2B5EF4-FFF2-40B4-BE49-F238E27FC236}">
                <a16:creationId xmlns:a16="http://schemas.microsoft.com/office/drawing/2014/main" id="{A25F6660-6DB7-4AA0-9F6F-971DAD151478}"/>
              </a:ext>
            </a:extLst>
          </p:cNvPr>
          <p:cNvSpPr txBox="1">
            <a:spLocks noChangeArrowheads="1"/>
          </p:cNvSpPr>
          <p:nvPr/>
        </p:nvSpPr>
        <p:spPr bwMode="auto">
          <a:xfrm>
            <a:off x="228600" y="403860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latin typeface="Times New Roman" panose="02020603050405020304" pitchFamily="18" charset="0"/>
              </a:rPr>
              <a:t>对理想溶液，其热焓变化为零</a:t>
            </a:r>
          </a:p>
        </p:txBody>
      </p:sp>
      <p:pic>
        <p:nvPicPr>
          <p:cNvPr id="24583" name="Picture 7">
            <a:extLst>
              <a:ext uri="{FF2B5EF4-FFF2-40B4-BE49-F238E27FC236}">
                <a16:creationId xmlns:a16="http://schemas.microsoft.com/office/drawing/2014/main" id="{3B0CF3FA-0D5D-455B-9A75-6A82AE9D78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3525" y="1390650"/>
            <a:ext cx="20447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4" name="Text Box 8">
            <a:extLst>
              <a:ext uri="{FF2B5EF4-FFF2-40B4-BE49-F238E27FC236}">
                <a16:creationId xmlns:a16="http://schemas.microsoft.com/office/drawing/2014/main" id="{52CBD393-F552-432F-B943-85F390686519}"/>
              </a:ext>
            </a:extLst>
          </p:cNvPr>
          <p:cNvSpPr txBox="1">
            <a:spLocks noChangeArrowheads="1"/>
          </p:cNvSpPr>
          <p:nvPr/>
        </p:nvSpPr>
        <p:spPr bwMode="auto">
          <a:xfrm>
            <a:off x="5780088" y="4175125"/>
            <a:ext cx="3429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800" b="1" i="1">
                <a:solidFill>
                  <a:schemeClr val="folHlink"/>
                </a:solidFill>
                <a:latin typeface="Times New Roman" panose="02020603050405020304" pitchFamily="18" charset="0"/>
              </a:rPr>
              <a:t>Josiah Willard Gibbs</a:t>
            </a:r>
            <a:r>
              <a:rPr lang="zh-CN" altLang="zh-CN" sz="2800" b="1">
                <a:solidFill>
                  <a:schemeClr val="folHlink"/>
                </a:solidFill>
                <a:latin typeface="Times New Roman" panose="02020603050405020304" pitchFamily="18" charset="0"/>
              </a:rPr>
              <a:t> (1839-1903)</a:t>
            </a:r>
          </a:p>
        </p:txBody>
      </p:sp>
      <p:sp>
        <p:nvSpPr>
          <p:cNvPr id="24585" name="Text Box 9">
            <a:extLst>
              <a:ext uri="{FF2B5EF4-FFF2-40B4-BE49-F238E27FC236}">
                <a16:creationId xmlns:a16="http://schemas.microsoft.com/office/drawing/2014/main" id="{DF281D29-4689-4F03-BA8A-1C0C13F3B01D}"/>
              </a:ext>
            </a:extLst>
          </p:cNvPr>
          <p:cNvSpPr txBox="1">
            <a:spLocks noChangeArrowheads="1"/>
          </p:cNvSpPr>
          <p:nvPr/>
        </p:nvSpPr>
        <p:spPr bwMode="auto">
          <a:xfrm>
            <a:off x="228600" y="1752600"/>
            <a:ext cx="4013200" cy="125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600" b="1">
                <a:latin typeface="Times New Roman" panose="02020603050405020304" pitchFamily="18" charset="0"/>
              </a:rPr>
              <a:t>Gibbs function </a:t>
            </a:r>
            <a:r>
              <a:rPr lang="zh-CN" altLang="zh-CN" sz="4000" b="1" i="1">
                <a:solidFill>
                  <a:schemeClr val="folHlink"/>
                </a:solidFill>
                <a:latin typeface="Times New Roman" panose="02020603050405020304" pitchFamily="18" charset="0"/>
              </a:rPr>
              <a:t>G=H-TS</a:t>
            </a:r>
          </a:p>
        </p:txBody>
      </p:sp>
      <p:sp>
        <p:nvSpPr>
          <p:cNvPr id="24586" name="WordArt 10" descr="窄竖线">
            <a:extLst>
              <a:ext uri="{FF2B5EF4-FFF2-40B4-BE49-F238E27FC236}">
                <a16:creationId xmlns:a16="http://schemas.microsoft.com/office/drawing/2014/main" id="{2188FBE0-7A45-414D-8CAF-C0BAB5ADFDF9}"/>
              </a:ext>
            </a:extLst>
          </p:cNvPr>
          <p:cNvSpPr>
            <a:spLocks noChangeArrowheads="1" noChangeShapeType="1"/>
          </p:cNvSpPr>
          <p:nvPr/>
        </p:nvSpPr>
        <p:spPr bwMode="auto">
          <a:xfrm>
            <a:off x="3962400" y="2057400"/>
            <a:ext cx="2286000" cy="685800"/>
          </a:xfrm>
          <a:prstGeom prst="rect">
            <a:avLst/>
          </a:prstGeom>
        </p:spPr>
        <p:txBody>
          <a:bodyPr wrap="none" fromWordArt="1">
            <a:prstTxWarp prst="textCurveUp">
              <a:avLst>
                <a:gd name="adj" fmla="val 40356"/>
              </a:avLst>
            </a:prstTxWarp>
          </a:bodyPr>
          <a:lstStyle/>
          <a:p>
            <a:pPr algn="ctr"/>
            <a:r>
              <a:rPr lang="en-US" altLang="zh-CN" sz="3600" kern="10">
                <a:ln w="12700">
                  <a:solidFill>
                    <a:srgbClr val="CCFFFF"/>
                  </a:solidFill>
                  <a:round/>
                  <a:headEnd/>
                  <a:tailEnd/>
                </a:ln>
                <a:blipFill dpi="0" rotWithShape="0">
                  <a:blip r:embed="rId7"/>
                  <a:srcRect/>
                  <a:tile tx="0" ty="0" sx="100000" sy="100000" flip="none" algn="tl"/>
                </a:blipFill>
                <a:effectLst>
                  <a:outerShdw dist="45791" dir="2021404" algn="ctr" rotWithShape="0">
                    <a:srgbClr val="808080"/>
                  </a:outerShdw>
                </a:effectLst>
                <a:latin typeface="宋体" panose="02010600030101010101" pitchFamily="2" charset="-122"/>
              </a:rPr>
              <a:t>1873~1878</a:t>
            </a:r>
            <a:endParaRPr lang="zh-CN" altLang="en-US" sz="3600" kern="10">
              <a:ln w="12700">
                <a:solidFill>
                  <a:srgbClr val="CCFFFF"/>
                </a:solidFill>
                <a:round/>
                <a:headEnd/>
                <a:tailEnd/>
              </a:ln>
              <a:blipFill dpi="0" rotWithShape="0">
                <a:blip r:embed="rId7"/>
                <a:srcRect/>
                <a:tile tx="0" ty="0" sx="100000" sy="100000" flip="none" algn="tl"/>
              </a:blipFill>
              <a:effectLst>
                <a:outerShdw dist="45791" dir="2021404" algn="ctr" rotWithShape="0">
                  <a:srgbClr val="808080"/>
                </a:outerShdw>
              </a:effectLst>
              <a:latin typeface="宋体" panose="02010600030101010101" pitchFamily="2" charset="-122"/>
            </a:endParaRPr>
          </a:p>
        </p:txBody>
      </p:sp>
      <p:sp>
        <p:nvSpPr>
          <p:cNvPr id="24587" name="Text Box 11">
            <a:extLst>
              <a:ext uri="{FF2B5EF4-FFF2-40B4-BE49-F238E27FC236}">
                <a16:creationId xmlns:a16="http://schemas.microsoft.com/office/drawing/2014/main" id="{150CF11E-728A-43FE-80ED-E8A06C247EC0}"/>
              </a:ext>
            </a:extLst>
          </p:cNvPr>
          <p:cNvSpPr txBox="1">
            <a:spLocks noChangeArrowheads="1"/>
          </p:cNvSpPr>
          <p:nvPr/>
        </p:nvSpPr>
        <p:spPr bwMode="auto">
          <a:xfrm>
            <a:off x="3048000" y="6172200"/>
            <a:ext cx="5511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600" b="1" i="1">
                <a:latin typeface="Times New Roman" panose="02020603050405020304" pitchFamily="18" charset="0"/>
              </a:rPr>
              <a:t>X</a:t>
            </a:r>
            <a:r>
              <a:rPr lang="zh-CN" altLang="zh-CN" sz="2600" b="1" i="1" baseline="-25000">
                <a:latin typeface="Times New Roman" panose="02020603050405020304" pitchFamily="18" charset="0"/>
              </a:rPr>
              <a:t>1</a:t>
            </a:r>
            <a:r>
              <a:rPr lang="zh-CN" altLang="zh-CN" sz="2600" b="1" i="1">
                <a:latin typeface="Times New Roman" panose="02020603050405020304" pitchFamily="18" charset="0"/>
              </a:rPr>
              <a:t>, X</a:t>
            </a:r>
            <a:r>
              <a:rPr lang="zh-CN" altLang="zh-CN" sz="2600" b="1" i="1" baseline="-25000">
                <a:latin typeface="Times New Roman" panose="02020603050405020304" pitchFamily="18" charset="0"/>
              </a:rPr>
              <a:t>2</a:t>
            </a:r>
            <a:r>
              <a:rPr lang="zh-CN" altLang="zh-CN" sz="2600" b="1">
                <a:latin typeface="Times New Roman" panose="02020603050405020304" pitchFamily="18" charset="0"/>
              </a:rPr>
              <a:t> 分别是溶剂和溶质的摩尔分数</a:t>
            </a:r>
          </a:p>
        </p:txBody>
      </p:sp>
      <p:sp>
        <p:nvSpPr>
          <p:cNvPr id="24588" name="AutoShape 12">
            <a:extLst>
              <a:ext uri="{FF2B5EF4-FFF2-40B4-BE49-F238E27FC236}">
                <a16:creationId xmlns:a16="http://schemas.microsoft.com/office/drawing/2014/main" id="{21625D81-C2A3-498F-9AFA-398E11E4C6E7}"/>
              </a:ext>
            </a:extLst>
          </p:cNvPr>
          <p:cNvSpPr>
            <a:spLocks noChangeArrowheads="1"/>
          </p:cNvSpPr>
          <p:nvPr/>
        </p:nvSpPr>
        <p:spPr bwMode="auto">
          <a:xfrm>
            <a:off x="3124200" y="2438400"/>
            <a:ext cx="609600" cy="228600"/>
          </a:xfrm>
          <a:prstGeom prst="leftArrow">
            <a:avLst>
              <a:gd name="adj1" fmla="val 50000"/>
              <a:gd name="adj2" fmla="val 66667"/>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36" name="Text Box 16">
            <a:hlinkClick r:id="rId8" action="ppaction://hlinksldjump"/>
            <a:extLst>
              <a:ext uri="{FF2B5EF4-FFF2-40B4-BE49-F238E27FC236}">
                <a16:creationId xmlns:a16="http://schemas.microsoft.com/office/drawing/2014/main" id="{95259CB0-4DE2-48D5-9C9B-4E9EA5BC32D7}"/>
              </a:ext>
            </a:extLst>
          </p:cNvPr>
          <p:cNvSpPr txBox="1">
            <a:spLocks noChangeArrowheads="1"/>
          </p:cNvSpPr>
          <p:nvPr/>
        </p:nvSpPr>
        <p:spPr bwMode="auto">
          <a:xfrm>
            <a:off x="228600" y="6248400"/>
            <a:ext cx="2743200" cy="457200"/>
          </a:xfrm>
          <a:prstGeom prst="rect">
            <a:avLst/>
          </a:prstGeom>
          <a:gradFill rotWithShape="0">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400" b="1">
                <a:latin typeface="Times New Roman" pitchFamily="18" charset="0"/>
              </a:rPr>
              <a:t>高分子溶液自由能</a:t>
            </a:r>
          </a:p>
        </p:txBody>
      </p:sp>
      <p:sp>
        <p:nvSpPr>
          <p:cNvPr id="8" name="灯片编号占位符 7">
            <a:extLst>
              <a:ext uri="{FF2B5EF4-FFF2-40B4-BE49-F238E27FC236}">
                <a16:creationId xmlns:a16="http://schemas.microsoft.com/office/drawing/2014/main" id="{304579C8-8D7C-4906-8388-6360C2515814}"/>
              </a:ext>
            </a:extLst>
          </p:cNvPr>
          <p:cNvSpPr>
            <a:spLocks noGrp="1"/>
          </p:cNvSpPr>
          <p:nvPr>
            <p:ph type="sldNum" sz="quarter" idx="12"/>
          </p:nvPr>
        </p:nvSpPr>
        <p:spPr/>
        <p:txBody>
          <a:bodyPr/>
          <a:lstStyle/>
          <a:p>
            <a:fld id="{2683E018-39C6-4725-A718-E21BC41313B1}" type="slidenum">
              <a:rPr lang="zh-CN" altLang="en-US" smtClean="0"/>
              <a:t>25</a:t>
            </a:fld>
            <a:endParaRPr lang="zh-CN" altLang="en-US"/>
          </a:p>
        </p:txBody>
      </p:sp>
      <p:sp>
        <p:nvSpPr>
          <p:cNvPr id="25" name="Text Box 13">
            <a:extLst>
              <a:ext uri="{FF2B5EF4-FFF2-40B4-BE49-F238E27FC236}">
                <a16:creationId xmlns:a16="http://schemas.microsoft.com/office/drawing/2014/main" id="{581A27C2-8915-47EA-A253-BD7CDCCE5908}"/>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a:extLst>
              <a:ext uri="{FF2B5EF4-FFF2-40B4-BE49-F238E27FC236}">
                <a16:creationId xmlns:a16="http://schemas.microsoft.com/office/drawing/2014/main" id="{F22BF26F-656D-48E9-9B25-96C7DEBA36F3}"/>
              </a:ext>
            </a:extLst>
          </p:cNvPr>
          <p:cNvSpPr txBox="1">
            <a:spLocks noChangeArrowheads="1"/>
          </p:cNvSpPr>
          <p:nvPr/>
        </p:nvSpPr>
        <p:spPr bwMode="auto">
          <a:xfrm>
            <a:off x="304800" y="1676400"/>
            <a:ext cx="85344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latin typeface="微软雅黑" panose="020B0503020204020204" pitchFamily="34" charset="-122"/>
                <a:ea typeface="微软雅黑" panose="020B0503020204020204" pitchFamily="34" charset="-122"/>
              </a:rPr>
              <a:t>高分子重复单元之间以及溶剂与重复单元之间的相互作用能不相等，所以体系的混合热</a:t>
            </a:r>
            <a:r>
              <a:rPr lang="zh-CN" altLang="zh-CN" sz="2800" b="1"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800" b="1" i="1"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H</a:t>
            </a:r>
            <a:r>
              <a:rPr lang="zh-CN" altLang="zh-CN" sz="2800" b="1" i="1" baseline="-25000"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M</a:t>
            </a:r>
            <a:r>
              <a:rPr lang="zh-CN" altLang="zh-CN" sz="2800" b="1" dirty="0">
                <a:latin typeface="微软雅黑" panose="020B0503020204020204" pitchFamily="34" charset="-122"/>
                <a:ea typeface="微软雅黑" panose="020B0503020204020204" pitchFamily="34" charset="-122"/>
              </a:rPr>
              <a:t>不为0。</a:t>
            </a:r>
          </a:p>
          <a:p>
            <a:pPr eaLnBrk="1" hangingPunct="1">
              <a:spcBef>
                <a:spcPct val="50000"/>
              </a:spcBef>
            </a:pPr>
            <a:r>
              <a:rPr lang="zh-CN" altLang="zh-CN" sz="2800" b="1" dirty="0">
                <a:latin typeface="微软雅黑" panose="020B0503020204020204" pitchFamily="34" charset="-122"/>
                <a:ea typeface="微软雅黑" panose="020B0503020204020204" pitchFamily="34" charset="-122"/>
              </a:rPr>
              <a:t>高分子溶液的混合熵比理想溶液的混合熵要大，i.e. </a:t>
            </a:r>
            <a:r>
              <a:rPr lang="zh-CN" altLang="zh-CN" sz="2800" b="1"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800" b="1" i="1"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S</a:t>
            </a:r>
            <a:r>
              <a:rPr lang="zh-CN" altLang="zh-CN" sz="2800" b="1" i="1" baseline="-25000"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M</a:t>
            </a:r>
            <a:r>
              <a:rPr lang="zh-CN" altLang="zh-CN" sz="2800" b="1" i="1"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&gt;</a:t>
            </a:r>
            <a:r>
              <a:rPr lang="zh-CN" altLang="zh-CN" sz="2800" b="1"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800" b="1" i="1"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S</a:t>
            </a:r>
            <a:r>
              <a:rPr lang="zh-CN" altLang="zh-CN" sz="2800" b="1" i="1" baseline="-25000" dirty="0">
                <a:solidFill>
                  <a:srgbClr val="FF0066"/>
                </a:solidFill>
                <a:latin typeface="微软雅黑" panose="020B0503020204020204" pitchFamily="34" charset="-122"/>
                <a:ea typeface="微软雅黑" panose="020B0503020204020204" pitchFamily="34" charset="-122"/>
                <a:sym typeface="Symbol" panose="05050102010706020507" pitchFamily="18" charset="2"/>
              </a:rPr>
              <a:t>i</a:t>
            </a:r>
          </a:p>
          <a:p>
            <a:pPr eaLnBrk="1" hangingPunct="1">
              <a:spcBef>
                <a:spcPct val="50000"/>
              </a:spcBef>
            </a:pPr>
            <a:r>
              <a:rPr lang="zh-CN" altLang="zh-CN" sz="2400" b="1" dirty="0">
                <a:latin typeface="微软雅黑" panose="020B0503020204020204" pitchFamily="34" charset="-122"/>
                <a:ea typeface="微软雅黑" panose="020B0503020204020204" pitchFamily="34" charset="-122"/>
                <a:sym typeface="Symbol" panose="05050102010706020507" pitchFamily="18" charset="2"/>
              </a:rPr>
              <a:t>高分子是由许多重复单元组成的具有柔性的分子，具有许多独立运动的单元，所以一个高分子在溶液中可起到若干个小分子的作用，又不停的改变构象，因此在溶液中的排列方式比同数量的小分子排列</a:t>
            </a:r>
            <a:r>
              <a:rPr lang="zh-CN" altLang="zh-CN" sz="2400"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要多得多</a:t>
            </a:r>
            <a:r>
              <a:rPr lang="zh-CN" altLang="zh-CN" sz="2400" b="1" dirty="0">
                <a:latin typeface="微软雅黑" panose="020B0503020204020204" pitchFamily="34" charset="-122"/>
                <a:ea typeface="微软雅黑" panose="020B0503020204020204" pitchFamily="34" charset="-122"/>
                <a:sym typeface="Symbol" panose="05050102010706020507" pitchFamily="18" charset="2"/>
              </a:rPr>
              <a:t>。因而</a:t>
            </a:r>
            <a:r>
              <a:rPr lang="zh-CN" altLang="zh-CN" sz="2400"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混合熵比理想溶液大</a:t>
            </a:r>
            <a:r>
              <a:rPr lang="zh-CN" altLang="zh-CN" sz="2400" b="1" dirty="0">
                <a:latin typeface="微软雅黑" panose="020B0503020204020204" pitchFamily="34" charset="-122"/>
                <a:ea typeface="微软雅黑" panose="020B0503020204020204" pitchFamily="34" charset="-122"/>
                <a:sym typeface="Symbol" panose="05050102010706020507" pitchFamily="18" charset="2"/>
              </a:rPr>
              <a:t>，而蒸汽压比同数量的小分子溶液小得多。理想溶液不足以正确描述高分子的溶液性质，必须建立真正体现高分子链状分子性质的</a:t>
            </a:r>
            <a:r>
              <a:rPr lang="zh-CN" altLang="zh-CN" sz="2400"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溶液理论。</a:t>
            </a:r>
          </a:p>
        </p:txBody>
      </p:sp>
      <p:sp>
        <p:nvSpPr>
          <p:cNvPr id="2" name="灯片编号占位符 1">
            <a:extLst>
              <a:ext uri="{FF2B5EF4-FFF2-40B4-BE49-F238E27FC236}">
                <a16:creationId xmlns:a16="http://schemas.microsoft.com/office/drawing/2014/main" id="{32D437AB-5021-4990-9FCE-A9805C6B7095}"/>
              </a:ext>
            </a:extLst>
          </p:cNvPr>
          <p:cNvSpPr>
            <a:spLocks noGrp="1"/>
          </p:cNvSpPr>
          <p:nvPr>
            <p:ph type="sldNum" sz="quarter" idx="12"/>
          </p:nvPr>
        </p:nvSpPr>
        <p:spPr/>
        <p:txBody>
          <a:bodyPr/>
          <a:lstStyle/>
          <a:p>
            <a:fld id="{2683E018-39C6-4725-A718-E21BC41313B1}" type="slidenum">
              <a:rPr lang="zh-CN" altLang="en-US" smtClean="0"/>
              <a:t>26</a:t>
            </a:fld>
            <a:endParaRPr lang="zh-CN" altLang="en-US"/>
          </a:p>
        </p:txBody>
      </p:sp>
      <p:sp>
        <p:nvSpPr>
          <p:cNvPr id="6" name="Text Box 13">
            <a:extLst>
              <a:ext uri="{FF2B5EF4-FFF2-40B4-BE49-F238E27FC236}">
                <a16:creationId xmlns:a16="http://schemas.microsoft.com/office/drawing/2014/main" id="{3A4940A0-DC3F-4DB1-BFF3-BB5873F1C83E}"/>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a:extLst>
              <a:ext uri="{FF2B5EF4-FFF2-40B4-BE49-F238E27FC236}">
                <a16:creationId xmlns:a16="http://schemas.microsoft.com/office/drawing/2014/main" id="{2E3FDA67-697E-4E23-BAF7-5A16B5F06590}"/>
              </a:ext>
            </a:extLst>
          </p:cNvPr>
          <p:cNvSpPr txBox="1">
            <a:spLocks noChangeArrowheads="1"/>
          </p:cNvSpPr>
          <p:nvPr/>
        </p:nvSpPr>
        <p:spPr bwMode="auto">
          <a:xfrm>
            <a:off x="539750" y="2565400"/>
            <a:ext cx="60483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latin typeface="微软雅黑" panose="020B0503020204020204" pitchFamily="34" charset="-122"/>
                <a:ea typeface="微软雅黑" panose="020B0503020204020204" pitchFamily="34" charset="-122"/>
              </a:rPr>
              <a:t>借助晶格模型，运用统计热力学方法，推导出高分子溶液的混合熵 </a:t>
            </a:r>
            <a:r>
              <a:rPr lang="zh-CN" altLang="zh-CN" sz="2800" b="1" dirty="0">
                <a:solidFill>
                  <a:srgbClr val="008000"/>
                </a:solidFill>
                <a:latin typeface="微软雅黑" panose="020B0503020204020204" pitchFamily="34" charset="-122"/>
                <a:ea typeface="微软雅黑" panose="020B0503020204020204" pitchFamily="34" charset="-122"/>
                <a:sym typeface="Symbol" panose="05050102010706020507" pitchFamily="18" charset="2"/>
              </a:rPr>
              <a:t>S</a:t>
            </a:r>
            <a:r>
              <a:rPr lang="zh-CN" altLang="zh-CN" sz="2800" b="1" baseline="-25000" dirty="0">
                <a:solidFill>
                  <a:srgbClr val="008000"/>
                </a:solidFill>
                <a:latin typeface="微软雅黑" panose="020B0503020204020204" pitchFamily="34" charset="-122"/>
                <a:ea typeface="微软雅黑" panose="020B0503020204020204" pitchFamily="34" charset="-122"/>
                <a:sym typeface="Symbol" panose="05050102010706020507" pitchFamily="18" charset="2"/>
              </a:rPr>
              <a:t>M</a:t>
            </a:r>
            <a:r>
              <a:rPr lang="zh-CN" altLang="zh-CN" sz="2800" b="1" dirty="0">
                <a:latin typeface="微软雅黑" panose="020B0503020204020204" pitchFamily="34" charset="-122"/>
                <a:ea typeface="微软雅黑" panose="020B0503020204020204" pitchFamily="34" charset="-122"/>
              </a:rPr>
              <a:t>、混合热 </a:t>
            </a:r>
            <a:r>
              <a:rPr lang="zh-CN" altLang="zh-CN" sz="2800" b="1" dirty="0">
                <a:solidFill>
                  <a:srgbClr val="008000"/>
                </a:solidFill>
                <a:latin typeface="微软雅黑" panose="020B0503020204020204" pitchFamily="34" charset="-122"/>
                <a:ea typeface="微软雅黑" panose="020B0503020204020204" pitchFamily="34" charset="-122"/>
                <a:sym typeface="Symbol" panose="05050102010706020507" pitchFamily="18" charset="2"/>
              </a:rPr>
              <a:t>H</a:t>
            </a:r>
            <a:r>
              <a:rPr lang="zh-CN" altLang="zh-CN" sz="2800" b="1" baseline="-25000" dirty="0">
                <a:solidFill>
                  <a:srgbClr val="008000"/>
                </a:solidFill>
                <a:latin typeface="微软雅黑" panose="020B0503020204020204" pitchFamily="34" charset="-122"/>
                <a:ea typeface="微软雅黑" panose="020B0503020204020204" pitchFamily="34" charset="-122"/>
                <a:sym typeface="Symbol" panose="05050102010706020507" pitchFamily="18" charset="2"/>
              </a:rPr>
              <a:t>M</a:t>
            </a:r>
            <a:r>
              <a:rPr lang="zh-CN" altLang="zh-CN" sz="2800" b="1" dirty="0">
                <a:latin typeface="微软雅黑" panose="020B0503020204020204" pitchFamily="34" charset="-122"/>
                <a:ea typeface="微软雅黑" panose="020B0503020204020204" pitchFamily="34" charset="-122"/>
              </a:rPr>
              <a:t> 、混合自由能</a:t>
            </a:r>
            <a:r>
              <a:rPr lang="zh-CN" altLang="zh-CN" sz="2800" b="1" dirty="0">
                <a:solidFill>
                  <a:srgbClr val="008000"/>
                </a:solidFill>
                <a:latin typeface="微软雅黑" panose="020B0503020204020204" pitchFamily="34" charset="-122"/>
                <a:ea typeface="微软雅黑" panose="020B0503020204020204" pitchFamily="34" charset="-122"/>
                <a:sym typeface="Symbol" panose="05050102010706020507" pitchFamily="18" charset="2"/>
              </a:rPr>
              <a:t>G</a:t>
            </a:r>
            <a:r>
              <a:rPr lang="zh-CN" altLang="zh-CN" sz="2800" b="1" baseline="-25000" dirty="0">
                <a:solidFill>
                  <a:srgbClr val="008000"/>
                </a:solidFill>
                <a:latin typeface="微软雅黑" panose="020B0503020204020204" pitchFamily="34" charset="-122"/>
                <a:ea typeface="微软雅黑" panose="020B0503020204020204" pitchFamily="34" charset="-122"/>
                <a:sym typeface="Symbol" panose="05050102010706020507" pitchFamily="18" charset="2"/>
              </a:rPr>
              <a:t>M</a:t>
            </a:r>
            <a:r>
              <a:rPr lang="zh-CN" altLang="zh-CN" sz="2800" b="1" dirty="0">
                <a:latin typeface="微软雅黑" panose="020B0503020204020204" pitchFamily="34" charset="-122"/>
                <a:ea typeface="微软雅黑" panose="020B0503020204020204" pitchFamily="34" charset="-122"/>
              </a:rPr>
              <a:t>等热力学性质的表达式。</a:t>
            </a:r>
          </a:p>
        </p:txBody>
      </p:sp>
      <p:pic>
        <p:nvPicPr>
          <p:cNvPr id="26628" name="Picture 4" descr="Paul J">
            <a:extLst>
              <a:ext uri="{FF2B5EF4-FFF2-40B4-BE49-F238E27FC236}">
                <a16:creationId xmlns:a16="http://schemas.microsoft.com/office/drawing/2014/main" id="{67B9FF26-3E43-4D94-96D2-28EDF7B08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50" y="2492375"/>
            <a:ext cx="13509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D877718D-D318-4560-A3C8-FF3462522F30}"/>
              </a:ext>
            </a:extLst>
          </p:cNvPr>
          <p:cNvSpPr>
            <a:spLocks noGrp="1"/>
          </p:cNvSpPr>
          <p:nvPr>
            <p:ph type="sldNum" sz="quarter" idx="12"/>
          </p:nvPr>
        </p:nvSpPr>
        <p:spPr/>
        <p:txBody>
          <a:bodyPr/>
          <a:lstStyle/>
          <a:p>
            <a:fld id="{2683E018-39C6-4725-A718-E21BC41313B1}" type="slidenum">
              <a:rPr lang="zh-CN" altLang="en-US" smtClean="0"/>
              <a:t>27</a:t>
            </a:fld>
            <a:endParaRPr lang="zh-CN" altLang="en-US"/>
          </a:p>
        </p:txBody>
      </p:sp>
      <p:sp>
        <p:nvSpPr>
          <p:cNvPr id="7" name="Text Box 13">
            <a:extLst>
              <a:ext uri="{FF2B5EF4-FFF2-40B4-BE49-F238E27FC236}">
                <a16:creationId xmlns:a16="http://schemas.microsoft.com/office/drawing/2014/main" id="{E7E9111C-4C59-4C60-AED0-3950E0F08BF3}"/>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4A388251-0D9C-42BF-94D8-58470A6D7BB9}"/>
              </a:ext>
            </a:extLst>
          </p:cNvPr>
          <p:cNvSpPr>
            <a:spLocks noChangeArrowheads="1"/>
          </p:cNvSpPr>
          <p:nvPr/>
        </p:nvSpPr>
        <p:spPr bwMode="auto">
          <a:xfrm>
            <a:off x="838200" y="1524000"/>
            <a:ext cx="7010400" cy="34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zh-CN" sz="3200" dirty="0">
                <a:solidFill>
                  <a:schemeClr val="tx2"/>
                </a:solidFill>
                <a:effectLst>
                  <a:outerShdw blurRad="38100" dist="38100" dir="2700000" algn="tl">
                    <a:srgbClr val="C0C0C0"/>
                  </a:outerShdw>
                </a:effectLst>
                <a:latin typeface="隶书" pitchFamily="49" charset="-122"/>
                <a:ea typeface="隶书" pitchFamily="49" charset="-122"/>
              </a:rPr>
              <a:t>点阵模型</a:t>
            </a:r>
            <a:r>
              <a:rPr lang="zh-CN" altLang="zh-CN" sz="3200" dirty="0">
                <a:solidFill>
                  <a:schemeClr val="tx2"/>
                </a:solidFill>
                <a:effectLst>
                  <a:outerShdw blurRad="38100" dist="38100" dir="2700000" algn="tl">
                    <a:srgbClr val="C0C0C0"/>
                  </a:outerShdw>
                </a:effectLst>
                <a:latin typeface="隶书" pitchFamily="49" charset="-122"/>
                <a:ea typeface="隶书" pitchFamily="49" charset="-122"/>
              </a:rPr>
              <a:t>, </a:t>
            </a:r>
            <a:r>
              <a:rPr lang="zh-CN" sz="3200" dirty="0">
                <a:solidFill>
                  <a:schemeClr val="tx2"/>
                </a:solidFill>
                <a:effectLst>
                  <a:outerShdw blurRad="38100" dist="38100" dir="2700000" algn="tl">
                    <a:srgbClr val="C0C0C0"/>
                  </a:outerShdw>
                </a:effectLst>
                <a:latin typeface="隶书" pitchFamily="49" charset="-122"/>
                <a:ea typeface="隶书" pitchFamily="49" charset="-122"/>
              </a:rPr>
              <a:t>忽略相互作用</a:t>
            </a:r>
          </a:p>
        </p:txBody>
      </p:sp>
      <p:sp>
        <p:nvSpPr>
          <p:cNvPr id="27652" name="Text Box 4">
            <a:extLst>
              <a:ext uri="{FF2B5EF4-FFF2-40B4-BE49-F238E27FC236}">
                <a16:creationId xmlns:a16="http://schemas.microsoft.com/office/drawing/2014/main" id="{BBAD3A95-7C46-4A23-92E1-D472F0DDF0DA}"/>
              </a:ext>
            </a:extLst>
          </p:cNvPr>
          <p:cNvSpPr txBox="1">
            <a:spLocks noChangeArrowheads="1"/>
          </p:cNvSpPr>
          <p:nvPr/>
        </p:nvSpPr>
        <p:spPr bwMode="auto">
          <a:xfrm>
            <a:off x="781050" y="5700713"/>
            <a:ext cx="34671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400" b="1">
                <a:latin typeface="Times New Roman" panose="02020603050405020304" pitchFamily="18" charset="0"/>
              </a:rPr>
              <a:t>Small molecular </a:t>
            </a:r>
          </a:p>
          <a:p>
            <a:pPr algn="ctr" eaLnBrk="1" hangingPunct="1">
              <a:spcBef>
                <a:spcPct val="50000"/>
              </a:spcBef>
            </a:pPr>
            <a:r>
              <a:rPr lang="zh-CN" altLang="zh-CN" sz="2400" b="1">
                <a:latin typeface="Times New Roman" panose="02020603050405020304" pitchFamily="18" charset="0"/>
              </a:rPr>
              <a:t>小分子溶液</a:t>
            </a:r>
          </a:p>
        </p:txBody>
      </p:sp>
      <p:sp>
        <p:nvSpPr>
          <p:cNvPr id="27653" name="Text Box 5">
            <a:extLst>
              <a:ext uri="{FF2B5EF4-FFF2-40B4-BE49-F238E27FC236}">
                <a16:creationId xmlns:a16="http://schemas.microsoft.com/office/drawing/2014/main" id="{7AE8E182-4BEA-4B8A-B929-6125438A45B9}"/>
              </a:ext>
            </a:extLst>
          </p:cNvPr>
          <p:cNvSpPr txBox="1">
            <a:spLocks noChangeArrowheads="1"/>
          </p:cNvSpPr>
          <p:nvPr/>
        </p:nvSpPr>
        <p:spPr bwMode="auto">
          <a:xfrm>
            <a:off x="5006975" y="5694363"/>
            <a:ext cx="3706813"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400" b="1">
                <a:latin typeface="Times New Roman" panose="02020603050405020304" pitchFamily="18" charset="0"/>
              </a:rPr>
              <a:t>Polymer solution</a:t>
            </a:r>
          </a:p>
          <a:p>
            <a:pPr algn="ctr" eaLnBrk="1" hangingPunct="1">
              <a:spcBef>
                <a:spcPct val="50000"/>
              </a:spcBef>
            </a:pPr>
            <a:r>
              <a:rPr lang="zh-CN" altLang="zh-CN" sz="2400" b="1">
                <a:latin typeface="Times New Roman" panose="02020603050405020304" pitchFamily="18" charset="0"/>
              </a:rPr>
              <a:t>高分子溶液</a:t>
            </a:r>
          </a:p>
        </p:txBody>
      </p:sp>
      <p:pic>
        <p:nvPicPr>
          <p:cNvPr id="27654" name="Picture 6">
            <a:extLst>
              <a:ext uri="{FF2B5EF4-FFF2-40B4-BE49-F238E27FC236}">
                <a16:creationId xmlns:a16="http://schemas.microsoft.com/office/drawing/2014/main" id="{6484BDFC-3F8A-40D8-9BFC-CA5AF3044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2106613"/>
            <a:ext cx="8042275"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49BDAD14-139D-40BB-9C08-5AF2EEF8298B}"/>
              </a:ext>
            </a:extLst>
          </p:cNvPr>
          <p:cNvSpPr>
            <a:spLocks noGrp="1"/>
          </p:cNvSpPr>
          <p:nvPr>
            <p:ph type="sldNum" sz="quarter" idx="12"/>
          </p:nvPr>
        </p:nvSpPr>
        <p:spPr/>
        <p:txBody>
          <a:bodyPr/>
          <a:lstStyle/>
          <a:p>
            <a:fld id="{2683E018-39C6-4725-A718-E21BC41313B1}" type="slidenum">
              <a:rPr lang="zh-CN" altLang="en-US" smtClean="0"/>
              <a:t>28</a:t>
            </a:fld>
            <a:endParaRPr lang="zh-CN" altLang="en-US"/>
          </a:p>
        </p:txBody>
      </p:sp>
      <p:sp>
        <p:nvSpPr>
          <p:cNvPr id="9" name="Text Box 13">
            <a:extLst>
              <a:ext uri="{FF2B5EF4-FFF2-40B4-BE49-F238E27FC236}">
                <a16:creationId xmlns:a16="http://schemas.microsoft.com/office/drawing/2014/main" id="{9C51370A-A475-456F-B2ED-8843F1ED5F88}"/>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F1BCEE83-A36B-47C7-AA29-273EED571DCE}"/>
              </a:ext>
            </a:extLst>
          </p:cNvPr>
          <p:cNvSpPr>
            <a:spLocks noChangeArrowheads="1"/>
          </p:cNvSpPr>
          <p:nvPr/>
        </p:nvSpPr>
        <p:spPr bwMode="auto">
          <a:xfrm>
            <a:off x="1676400" y="1752600"/>
            <a:ext cx="5410200" cy="614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Three Hypotheses 三点假设</a:t>
            </a:r>
          </a:p>
        </p:txBody>
      </p:sp>
      <p:sp>
        <p:nvSpPr>
          <p:cNvPr id="28676" name="Text Box 4">
            <a:extLst>
              <a:ext uri="{FF2B5EF4-FFF2-40B4-BE49-F238E27FC236}">
                <a16:creationId xmlns:a16="http://schemas.microsoft.com/office/drawing/2014/main" id="{A382E315-5A82-4F10-98ED-7B28B36ABEAC}"/>
              </a:ext>
            </a:extLst>
          </p:cNvPr>
          <p:cNvSpPr txBox="1">
            <a:spLocks noChangeArrowheads="1"/>
          </p:cNvSpPr>
          <p:nvPr/>
        </p:nvSpPr>
        <p:spPr bwMode="auto">
          <a:xfrm>
            <a:off x="533400" y="2590800"/>
            <a:ext cx="815329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AutoNum type="arabicPeriod"/>
            </a:pPr>
            <a:r>
              <a:rPr lang="zh-CN" altLang="zh-CN" sz="2400" b="1" dirty="0">
                <a:latin typeface="微软雅黑" panose="020B0503020204020204" pitchFamily="34" charset="-122"/>
                <a:ea typeface="微软雅黑" panose="020B0503020204020204" pitchFamily="34" charset="-122"/>
              </a:rPr>
              <a:t>假设溶液中分子的排列像晶体一样，也是一种晶格的排列，每个溶剂分子占有一个格子，每个高分子占有</a:t>
            </a:r>
            <a:r>
              <a:rPr lang="zh-CN" altLang="zh-CN" sz="2400" b="1" i="1" dirty="0">
                <a:latin typeface="微软雅黑" panose="020B0503020204020204" pitchFamily="34" charset="-122"/>
                <a:ea typeface="微软雅黑" panose="020B0503020204020204" pitchFamily="34" charset="-122"/>
              </a:rPr>
              <a:t>x</a:t>
            </a:r>
            <a:r>
              <a:rPr lang="zh-CN" altLang="zh-CN" sz="2400" b="1" dirty="0">
                <a:latin typeface="微软雅黑" panose="020B0503020204020204" pitchFamily="34" charset="-122"/>
                <a:ea typeface="微软雅黑" panose="020B0503020204020204" pitchFamily="34" charset="-122"/>
              </a:rPr>
              <a:t>个相连的格子。 </a:t>
            </a:r>
            <a:r>
              <a:rPr lang="zh-CN" altLang="zh-CN" sz="2400" b="1" i="1" dirty="0">
                <a:latin typeface="微软雅黑" panose="020B0503020204020204" pitchFamily="34" charset="-122"/>
                <a:ea typeface="微软雅黑" panose="020B0503020204020204" pitchFamily="34" charset="-122"/>
              </a:rPr>
              <a:t>x</a:t>
            </a:r>
            <a:r>
              <a:rPr lang="zh-CN" altLang="zh-CN" sz="2400" b="1" dirty="0">
                <a:latin typeface="微软雅黑" panose="020B0503020204020204" pitchFamily="34" charset="-122"/>
                <a:ea typeface="微软雅黑" panose="020B0503020204020204" pitchFamily="34" charset="-122"/>
              </a:rPr>
              <a:t>为高分子与溶剂分子的体积比，也就是说，可以把高分子链作为由x个链段组成的，每个链段的体积与溶剂分子的体积相同。</a:t>
            </a:r>
          </a:p>
          <a:p>
            <a:pPr eaLnBrk="1" hangingPunct="1">
              <a:spcBef>
                <a:spcPct val="50000"/>
              </a:spcBef>
              <a:buFontTx/>
              <a:buAutoNum type="arabicPeriod"/>
            </a:pPr>
            <a:r>
              <a:rPr lang="zh-CN" altLang="zh-CN" sz="2400" b="1" dirty="0">
                <a:latin typeface="微软雅黑" panose="020B0503020204020204" pitchFamily="34" charset="-122"/>
                <a:ea typeface="微软雅黑" panose="020B0503020204020204" pitchFamily="34" charset="-122"/>
              </a:rPr>
              <a:t>高分子链是柔性的，所有构象具有相同的能量。</a:t>
            </a:r>
          </a:p>
          <a:p>
            <a:pPr eaLnBrk="1" hangingPunct="1">
              <a:spcBef>
                <a:spcPct val="50000"/>
              </a:spcBef>
              <a:buFontTx/>
              <a:buAutoNum type="arabicPeriod"/>
            </a:pPr>
            <a:r>
              <a:rPr lang="zh-CN" altLang="zh-CN" sz="2400" b="1" dirty="0">
                <a:latin typeface="微软雅黑" panose="020B0503020204020204" pitchFamily="34" charset="-122"/>
                <a:ea typeface="微软雅黑" panose="020B0503020204020204" pitchFamily="34" charset="-122"/>
              </a:rPr>
              <a:t>溶液中高分子链段是均匀分布的，即每一链段占有任一格子的几率相等。</a:t>
            </a:r>
          </a:p>
        </p:txBody>
      </p:sp>
      <p:sp>
        <p:nvSpPr>
          <p:cNvPr id="2" name="灯片编号占位符 1">
            <a:extLst>
              <a:ext uri="{FF2B5EF4-FFF2-40B4-BE49-F238E27FC236}">
                <a16:creationId xmlns:a16="http://schemas.microsoft.com/office/drawing/2014/main" id="{1D7F8BF2-A5A9-41C8-91CD-E7D7A7301891}"/>
              </a:ext>
            </a:extLst>
          </p:cNvPr>
          <p:cNvSpPr>
            <a:spLocks noGrp="1"/>
          </p:cNvSpPr>
          <p:nvPr>
            <p:ph type="sldNum" sz="quarter" idx="12"/>
          </p:nvPr>
        </p:nvSpPr>
        <p:spPr/>
        <p:txBody>
          <a:bodyPr/>
          <a:lstStyle/>
          <a:p>
            <a:fld id="{2683E018-39C6-4725-A718-E21BC41313B1}" type="slidenum">
              <a:rPr lang="zh-CN" altLang="en-US" smtClean="0"/>
              <a:t>29</a:t>
            </a:fld>
            <a:endParaRPr lang="zh-CN" altLang="en-US"/>
          </a:p>
        </p:txBody>
      </p:sp>
      <p:sp>
        <p:nvSpPr>
          <p:cNvPr id="7" name="Text Box 13">
            <a:extLst>
              <a:ext uri="{FF2B5EF4-FFF2-40B4-BE49-F238E27FC236}">
                <a16:creationId xmlns:a16="http://schemas.microsoft.com/office/drawing/2014/main" id="{42B2B327-1C61-4DBA-9389-2E2467EE348F}"/>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6C4D5B-C879-4440-873A-29F92192775B}"/>
              </a:ext>
            </a:extLst>
          </p:cNvPr>
          <p:cNvSpPr>
            <a:spLocks noGrp="1"/>
          </p:cNvSpPr>
          <p:nvPr>
            <p:ph type="sldNum" sz="quarter" idx="12"/>
          </p:nvPr>
        </p:nvSpPr>
        <p:spPr/>
        <p:txBody>
          <a:bodyPr/>
          <a:lstStyle/>
          <a:p>
            <a:fld id="{2683E018-39C6-4725-A718-E21BC41313B1}" type="slidenum">
              <a:rPr lang="zh-CN" altLang="en-US" smtClean="0"/>
              <a:t>3</a:t>
            </a:fld>
            <a:endParaRPr lang="zh-CN" altLang="en-US"/>
          </a:p>
        </p:txBody>
      </p:sp>
      <p:sp>
        <p:nvSpPr>
          <p:cNvPr id="4" name="矩形 3">
            <a:extLst>
              <a:ext uri="{FF2B5EF4-FFF2-40B4-BE49-F238E27FC236}">
                <a16:creationId xmlns:a16="http://schemas.microsoft.com/office/drawing/2014/main" id="{48108E02-6634-4C4E-A3AF-268D3E16A0EB}"/>
              </a:ext>
            </a:extLst>
          </p:cNvPr>
          <p:cNvSpPr/>
          <p:nvPr/>
        </p:nvSpPr>
        <p:spPr>
          <a:xfrm>
            <a:off x="6337" y="969244"/>
            <a:ext cx="9067682" cy="5632311"/>
          </a:xfrm>
          <a:prstGeom prst="rect">
            <a:avLst/>
          </a:prstGeom>
        </p:spPr>
        <p:txBody>
          <a:bodyPr wrap="square">
            <a:spAutoFit/>
          </a:bodyPr>
          <a:lstStyle/>
          <a:p>
            <a:r>
              <a:rPr lang="en-US" altLang="zh-CN" b="1" dirty="0"/>
              <a:t>LINE-X</a:t>
            </a:r>
            <a:r>
              <a:rPr lang="zh-CN" altLang="en-US" b="1" dirty="0"/>
              <a:t>防护涂料是世界上最强大的涂料</a:t>
            </a:r>
          </a:p>
          <a:p>
            <a:r>
              <a:rPr lang="en-US" altLang="zh-CN" dirty="0"/>
              <a:t>Line-x</a:t>
            </a:r>
            <a:r>
              <a:rPr lang="zh-CN" altLang="en-US" dirty="0"/>
              <a:t>专业喷涂聚氨酯和聚脲弹性体，在各种行业经过多年的实际现场测试，并与专用设备相结合，正确的材料和产品知识生产</a:t>
            </a:r>
            <a:r>
              <a:rPr lang="en-US" altLang="zh-CN" dirty="0"/>
              <a:t>sprayable</a:t>
            </a:r>
            <a:r>
              <a:rPr lang="zh-CN" altLang="en-US" dirty="0"/>
              <a:t>弹性涂料。</a:t>
            </a:r>
            <a:endParaRPr lang="en-US" altLang="zh-CN" dirty="0"/>
          </a:p>
          <a:p>
            <a:r>
              <a:rPr lang="zh-CN" altLang="en-US" dirty="0"/>
              <a:t>所有系统利用两部分：所要喷雾的材质，</a:t>
            </a:r>
            <a:r>
              <a:rPr lang="en-US" altLang="zh-CN" dirty="0"/>
              <a:t>100 %</a:t>
            </a:r>
            <a:r>
              <a:rPr lang="zh-CN" altLang="en-US" dirty="0"/>
              <a:t>固体（没有污染）、热塑性聚氨酯和聚脲。</a:t>
            </a:r>
          </a:p>
          <a:p>
            <a:r>
              <a:rPr lang="zh-CN" altLang="en-US" dirty="0"/>
              <a:t>把两个单独的原材料加热到度的温度，加热管通过高压，并混合聚氨酯（混合比例为</a:t>
            </a:r>
            <a:r>
              <a:rPr lang="en-US" altLang="zh-CN" dirty="0"/>
              <a:t>1:1</a:t>
            </a:r>
            <a:r>
              <a:rPr lang="zh-CN" altLang="en-US" dirty="0"/>
              <a:t>）喷涂机进行喷涂。</a:t>
            </a:r>
          </a:p>
          <a:p>
            <a:r>
              <a:rPr lang="en-US" altLang="zh-CN" dirty="0"/>
              <a:t>Line-x</a:t>
            </a:r>
            <a:r>
              <a:rPr lang="zh-CN" altLang="en-US" dirty="0"/>
              <a:t>是一种快速变干，多用途系列涂料。他们表现出极好的粘附表面，利用其快速固化时间可垂直喷涂，不会向下流动。没有剩余溶剂，这意味着没有空气污染物或有害环境的污染。</a:t>
            </a:r>
            <a:br>
              <a:rPr lang="zh-CN" altLang="en-US" dirty="0"/>
            </a:br>
            <a:r>
              <a:rPr lang="en-US" altLang="zh-CN" dirty="0"/>
              <a:t>Line-x</a:t>
            </a:r>
            <a:r>
              <a:rPr lang="zh-CN" altLang="en-US" dirty="0"/>
              <a:t>保护涂料的能耐大多数溶剂和酸，从而使它们适合用于工业和商业应用的腐蚀很普遍。用</a:t>
            </a:r>
            <a:r>
              <a:rPr lang="en-US" altLang="zh-CN" dirty="0"/>
              <a:t>Line-x</a:t>
            </a:r>
            <a:r>
              <a:rPr lang="zh-CN" altLang="en-US" dirty="0"/>
              <a:t>大大扩展了设备和车辆的预期寿命。它提供优良的耐冲击性和卓越的拉伸强度（高达 </a:t>
            </a:r>
            <a:r>
              <a:rPr lang="en-US" altLang="zh-CN" dirty="0"/>
              <a:t>6600 </a:t>
            </a:r>
            <a:r>
              <a:rPr lang="zh-CN" altLang="en-US" dirty="0"/>
              <a:t>磅），导致优秀的抗磨损性。</a:t>
            </a:r>
          </a:p>
          <a:p>
            <a:r>
              <a:rPr lang="zh-CN" altLang="en-US" dirty="0"/>
              <a:t>只要涂上一款名为「</a:t>
            </a:r>
            <a:r>
              <a:rPr lang="en-US" altLang="zh-CN" dirty="0"/>
              <a:t>Line-X</a:t>
            </a:r>
            <a:r>
              <a:rPr lang="zh-CN" altLang="en-US" dirty="0"/>
              <a:t>」的涂料就具有超凡的能力可以刀枪不入，坚不可催</a:t>
            </a:r>
            <a:r>
              <a:rPr lang="en-US" altLang="zh-CN" dirty="0"/>
              <a:t>.</a:t>
            </a:r>
          </a:p>
          <a:p>
            <a:r>
              <a:rPr lang="zh-CN" altLang="en-US" dirty="0"/>
              <a:t>先拿易碎的鸡蛋做实验在没涂上</a:t>
            </a:r>
            <a:r>
              <a:rPr lang="en-US" altLang="zh-CN" dirty="0"/>
              <a:t>Line-X</a:t>
            </a:r>
            <a:r>
              <a:rPr lang="zh-CN" altLang="en-US" dirty="0"/>
              <a:t>时，触地就碎，涂上</a:t>
            </a:r>
            <a:r>
              <a:rPr lang="en-US" altLang="zh-CN" dirty="0"/>
              <a:t>Line-X</a:t>
            </a:r>
            <a:r>
              <a:rPr lang="zh-CN" altLang="en-US" dirty="0"/>
              <a:t>奇迹发生了</a:t>
            </a:r>
          </a:p>
          <a:p>
            <a:r>
              <a:rPr lang="zh-CN" altLang="en-US" dirty="0"/>
              <a:t>变成一个小弹球了，毫发无伤；</a:t>
            </a:r>
            <a:endParaRPr lang="en-US" altLang="zh-CN" dirty="0"/>
          </a:p>
          <a:p>
            <a:r>
              <a:rPr lang="zh-CN" altLang="en-US" dirty="0"/>
              <a:t>再看看普通塑料杯，毫无悬念一踩就扁，涂上</a:t>
            </a:r>
            <a:r>
              <a:rPr lang="en-US" altLang="zh-CN" dirty="0"/>
              <a:t>Line-X</a:t>
            </a:r>
            <a:r>
              <a:rPr lang="zh-CN" altLang="en-US" dirty="0"/>
              <a:t>，使劲踩都踩不扁了</a:t>
            </a:r>
          </a:p>
          <a:p>
            <a:r>
              <a:rPr lang="en-US" altLang="zh-CN" dirty="0"/>
              <a:t>Line-X</a:t>
            </a:r>
            <a:r>
              <a:rPr lang="zh-CN" altLang="en-US" dirty="0"/>
              <a:t>的黑科技涂料，任何东西涂上它都刀枪不入！</a:t>
            </a:r>
          </a:p>
          <a:p>
            <a:r>
              <a:rPr lang="zh-CN" altLang="en-US" dirty="0"/>
              <a:t>还有普通的陶瓷，也是很脆的物质，掉地上就碎</a:t>
            </a:r>
            <a:endParaRPr lang="en-US" altLang="zh-CN" dirty="0"/>
          </a:p>
          <a:p>
            <a:r>
              <a:rPr lang="zh-CN" altLang="en-US" dirty="0"/>
              <a:t>涂上</a:t>
            </a:r>
            <a:r>
              <a:rPr lang="en-US" altLang="zh-CN" dirty="0"/>
              <a:t>Line-X</a:t>
            </a:r>
            <a:r>
              <a:rPr lang="zh-CN" altLang="en-US" dirty="0"/>
              <a:t>，怎么都摔不会破，拿个大一点的哈密瓜丢地上，同样也碎了，涂上</a:t>
            </a:r>
            <a:r>
              <a:rPr lang="en-US" altLang="zh-CN" dirty="0"/>
              <a:t>Line-X</a:t>
            </a:r>
          </a:p>
          <a:p>
            <a:r>
              <a:rPr lang="zh-CN" altLang="en-US" dirty="0"/>
              <a:t>都可以当球玩了，涂在电灯泡上，甚至连汽车都压不碎</a:t>
            </a:r>
          </a:p>
        </p:txBody>
      </p:sp>
      <p:sp>
        <p:nvSpPr>
          <p:cNvPr id="5" name="文本框 4">
            <a:extLst>
              <a:ext uri="{FF2B5EF4-FFF2-40B4-BE49-F238E27FC236}">
                <a16:creationId xmlns:a16="http://schemas.microsoft.com/office/drawing/2014/main" id="{692E0162-2CF7-4C49-98DD-740BA9FEB6D0}"/>
              </a:ext>
            </a:extLst>
          </p:cNvPr>
          <p:cNvSpPr txBox="1"/>
          <p:nvPr/>
        </p:nvSpPr>
        <p:spPr>
          <a:xfrm>
            <a:off x="304912" y="261231"/>
            <a:ext cx="1752554" cy="646331"/>
          </a:xfrm>
          <a:prstGeom prst="rect">
            <a:avLst/>
          </a:prstGeom>
          <a:solidFill>
            <a:schemeClr val="accent1"/>
          </a:solidFill>
        </p:spPr>
        <p:txBody>
          <a:bodyPr wrap="square" rtlCol="0">
            <a:spAutoFit/>
          </a:bodyPr>
          <a:lstStyle/>
          <a:p>
            <a:r>
              <a:rPr lang="zh-CN" altLang="en-US" sz="3600" b="1" dirty="0"/>
              <a:t>黑科技</a:t>
            </a:r>
          </a:p>
        </p:txBody>
      </p:sp>
      <p:sp>
        <p:nvSpPr>
          <p:cNvPr id="6" name="矩形 5">
            <a:extLst>
              <a:ext uri="{FF2B5EF4-FFF2-40B4-BE49-F238E27FC236}">
                <a16:creationId xmlns:a16="http://schemas.microsoft.com/office/drawing/2014/main" id="{023BB376-8760-45B0-B99A-10D7882F2EAC}"/>
              </a:ext>
            </a:extLst>
          </p:cNvPr>
          <p:cNvSpPr/>
          <p:nvPr/>
        </p:nvSpPr>
        <p:spPr>
          <a:xfrm>
            <a:off x="3581426" y="202992"/>
            <a:ext cx="4572000" cy="646331"/>
          </a:xfrm>
          <a:prstGeom prst="rect">
            <a:avLst/>
          </a:prstGeom>
        </p:spPr>
        <p:txBody>
          <a:bodyPr>
            <a:spAutoFit/>
          </a:bodyPr>
          <a:lstStyle/>
          <a:p>
            <a:r>
              <a:rPr lang="en-GB" altLang="zh-CN" dirty="0"/>
              <a:t>https://v.youku.com/v_show/id_XNDE5MTk1NjU4NA==.html</a:t>
            </a:r>
            <a:endParaRPr lang="zh-CN" altLang="en-US" dirty="0"/>
          </a:p>
        </p:txBody>
      </p:sp>
    </p:spTree>
    <p:extLst>
      <p:ext uri="{BB962C8B-B14F-4D97-AF65-F5344CB8AC3E}">
        <p14:creationId xmlns:p14="http://schemas.microsoft.com/office/powerpoint/2010/main" val="2978955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a:extLst>
              <a:ext uri="{FF2B5EF4-FFF2-40B4-BE49-F238E27FC236}">
                <a16:creationId xmlns:a16="http://schemas.microsoft.com/office/drawing/2014/main" id="{F28671F7-153A-4B29-AB9F-D1FD6D646C91}"/>
              </a:ext>
            </a:extLst>
          </p:cNvPr>
          <p:cNvSpPr txBox="1">
            <a:spLocks noChangeArrowheads="1"/>
          </p:cNvSpPr>
          <p:nvPr/>
        </p:nvSpPr>
        <p:spPr bwMode="auto">
          <a:xfrm>
            <a:off x="508350" y="3075750"/>
            <a:ext cx="502917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zh-CN" sz="2600" b="1" i="1" dirty="0">
                <a:latin typeface="微软雅黑" panose="020B0503020204020204" pitchFamily="34" charset="-122"/>
                <a:ea typeface="微软雅黑" panose="020B0503020204020204" pitchFamily="34" charset="-122"/>
              </a:rPr>
              <a:t>x </a:t>
            </a:r>
            <a:r>
              <a:rPr lang="zh-CN" altLang="zh-CN" sz="2600" b="1" dirty="0">
                <a:latin typeface="微软雅黑" panose="020B0503020204020204" pitchFamily="34" charset="-122"/>
                <a:ea typeface="微软雅黑" panose="020B0503020204020204" pitchFamily="34" charset="-122"/>
              </a:rPr>
              <a:t>- </a:t>
            </a:r>
            <a:r>
              <a:rPr lang="zh-CN" sz="2600" b="1" dirty="0">
                <a:latin typeface="微软雅黑" panose="020B0503020204020204" pitchFamily="34" charset="-122"/>
                <a:ea typeface="微软雅黑" panose="020B0503020204020204" pitchFamily="34" charset="-122"/>
              </a:rPr>
              <a:t>每条链上的平均链段数目</a:t>
            </a:r>
          </a:p>
        </p:txBody>
      </p:sp>
      <p:sp>
        <p:nvSpPr>
          <p:cNvPr id="35844" name="Text Box 4">
            <a:extLst>
              <a:ext uri="{FF2B5EF4-FFF2-40B4-BE49-F238E27FC236}">
                <a16:creationId xmlns:a16="http://schemas.microsoft.com/office/drawing/2014/main" id="{0BD1AA1D-7E9E-4962-BDEC-2F2D4F2C1CA1}"/>
              </a:ext>
            </a:extLst>
          </p:cNvPr>
          <p:cNvSpPr txBox="1">
            <a:spLocks noChangeArrowheads="1"/>
          </p:cNvSpPr>
          <p:nvPr/>
        </p:nvSpPr>
        <p:spPr bwMode="auto">
          <a:xfrm>
            <a:off x="508350" y="2542350"/>
            <a:ext cx="5257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600" b="1" i="1">
                <a:latin typeface="微软雅黑" panose="020B0503020204020204" pitchFamily="34" charset="-122"/>
                <a:ea typeface="微软雅黑" panose="020B0503020204020204" pitchFamily="34" charset="-122"/>
              </a:rPr>
              <a:t>N</a:t>
            </a:r>
            <a:r>
              <a:rPr lang="zh-CN" altLang="zh-CN" sz="2600" b="1" i="1" baseline="-25000">
                <a:latin typeface="微软雅黑" panose="020B0503020204020204" pitchFamily="34" charset="-122"/>
                <a:ea typeface="微软雅黑" panose="020B0503020204020204" pitchFamily="34" charset="-122"/>
              </a:rPr>
              <a:t>1</a:t>
            </a:r>
            <a:r>
              <a:rPr lang="zh-CN" altLang="zh-CN" sz="2600" b="1">
                <a:latin typeface="微软雅黑" panose="020B0503020204020204" pitchFamily="34" charset="-122"/>
                <a:ea typeface="微软雅黑" panose="020B0503020204020204" pitchFamily="34" charset="-122"/>
              </a:rPr>
              <a:t> –</a:t>
            </a:r>
            <a:r>
              <a:rPr lang="zh-CN" sz="2600" b="1">
                <a:latin typeface="微软雅黑" panose="020B0503020204020204" pitchFamily="34" charset="-122"/>
                <a:ea typeface="微软雅黑" panose="020B0503020204020204" pitchFamily="34" charset="-122"/>
              </a:rPr>
              <a:t>溶剂的分子数目</a:t>
            </a:r>
            <a:endParaRPr lang="zh-CN" sz="2600" b="1" i="1">
              <a:latin typeface="微软雅黑" panose="020B0503020204020204" pitchFamily="34" charset="-122"/>
              <a:ea typeface="微软雅黑" panose="020B0503020204020204" pitchFamily="34" charset="-122"/>
            </a:endParaRPr>
          </a:p>
        </p:txBody>
      </p:sp>
      <p:sp>
        <p:nvSpPr>
          <p:cNvPr id="35845" name="Text Box 5">
            <a:extLst>
              <a:ext uri="{FF2B5EF4-FFF2-40B4-BE49-F238E27FC236}">
                <a16:creationId xmlns:a16="http://schemas.microsoft.com/office/drawing/2014/main" id="{77C7EFCA-B12F-4D1D-8831-29A6AC1FDDF7}"/>
              </a:ext>
            </a:extLst>
          </p:cNvPr>
          <p:cNvSpPr txBox="1">
            <a:spLocks noChangeArrowheads="1"/>
          </p:cNvSpPr>
          <p:nvPr/>
        </p:nvSpPr>
        <p:spPr bwMode="auto">
          <a:xfrm>
            <a:off x="432150" y="3685350"/>
            <a:ext cx="5486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600" b="1" i="1">
                <a:latin typeface="微软雅黑" panose="020B0503020204020204" pitchFamily="34" charset="-122"/>
                <a:ea typeface="微软雅黑" panose="020B0503020204020204" pitchFamily="34" charset="-122"/>
              </a:rPr>
              <a:t>N</a:t>
            </a:r>
            <a:r>
              <a:rPr lang="zh-CN" altLang="zh-CN" sz="2600" b="1" i="1" baseline="-25000">
                <a:latin typeface="微软雅黑" panose="020B0503020204020204" pitchFamily="34" charset="-122"/>
                <a:ea typeface="微软雅黑" panose="020B0503020204020204" pitchFamily="34" charset="-122"/>
              </a:rPr>
              <a:t>2</a:t>
            </a:r>
            <a:r>
              <a:rPr lang="zh-CN" altLang="zh-CN" sz="2600" b="1">
                <a:latin typeface="微软雅黑" panose="020B0503020204020204" pitchFamily="34" charset="-122"/>
                <a:ea typeface="微软雅黑" panose="020B0503020204020204" pitchFamily="34" charset="-122"/>
              </a:rPr>
              <a:t> –</a:t>
            </a:r>
            <a:r>
              <a:rPr lang="zh-CN" sz="2600" b="1">
                <a:latin typeface="微软雅黑" panose="020B0503020204020204" pitchFamily="34" charset="-122"/>
                <a:ea typeface="微软雅黑" panose="020B0503020204020204" pitchFamily="34" charset="-122"/>
              </a:rPr>
              <a:t>高分子的分子链数目</a:t>
            </a:r>
            <a:endParaRPr lang="zh-CN" sz="2600" b="1" i="1">
              <a:latin typeface="微软雅黑" panose="020B0503020204020204" pitchFamily="34" charset="-122"/>
              <a:ea typeface="微软雅黑" panose="020B0503020204020204" pitchFamily="34" charset="-122"/>
            </a:endParaRPr>
          </a:p>
        </p:txBody>
      </p:sp>
      <p:sp>
        <p:nvSpPr>
          <p:cNvPr id="35846" name="Text Box 6">
            <a:extLst>
              <a:ext uri="{FF2B5EF4-FFF2-40B4-BE49-F238E27FC236}">
                <a16:creationId xmlns:a16="http://schemas.microsoft.com/office/drawing/2014/main" id="{516880CE-91C5-4AF9-A321-BFFFB18EF329}"/>
              </a:ext>
            </a:extLst>
          </p:cNvPr>
          <p:cNvSpPr txBox="1">
            <a:spLocks noChangeArrowheads="1"/>
          </p:cNvSpPr>
          <p:nvPr/>
        </p:nvSpPr>
        <p:spPr bwMode="auto">
          <a:xfrm>
            <a:off x="127377" y="4399724"/>
            <a:ext cx="6095946"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zh-CN" sz="2800" b="1" i="1" dirty="0">
                <a:latin typeface="微软雅黑" panose="020B0503020204020204" pitchFamily="34" charset="-122"/>
                <a:ea typeface="微软雅黑" panose="020B0503020204020204" pitchFamily="34" charset="-122"/>
              </a:rPr>
              <a:t>xN</a:t>
            </a:r>
            <a:r>
              <a:rPr lang="zh-CN" altLang="zh-CN" sz="2800" b="1" i="1" baseline="-25000" dirty="0">
                <a:latin typeface="微软雅黑" panose="020B0503020204020204" pitchFamily="34" charset="-122"/>
                <a:ea typeface="微软雅黑" panose="020B0503020204020204" pitchFamily="34" charset="-122"/>
              </a:rPr>
              <a:t>2</a:t>
            </a:r>
            <a:r>
              <a:rPr lang="zh-CN" altLang="zh-CN" sz="2800" b="1" dirty="0">
                <a:latin typeface="微软雅黑" panose="020B0503020204020204" pitchFamily="34" charset="-122"/>
                <a:ea typeface="微软雅黑" panose="020B0503020204020204" pitchFamily="34" charset="-122"/>
              </a:rPr>
              <a:t> –</a:t>
            </a:r>
            <a:r>
              <a:rPr lang="zh-CN" sz="2800" b="1" dirty="0">
                <a:latin typeface="微软雅黑" panose="020B0503020204020204" pitchFamily="34" charset="-122"/>
                <a:ea typeface="微软雅黑" panose="020B0503020204020204" pitchFamily="34" charset="-122"/>
              </a:rPr>
              <a:t>整个体系中的高分子链段数目</a:t>
            </a:r>
            <a:endParaRPr lang="zh-CN" sz="2800" b="1" i="1" dirty="0">
              <a:latin typeface="微软雅黑" panose="020B0503020204020204" pitchFamily="34" charset="-122"/>
              <a:ea typeface="微软雅黑" panose="020B0503020204020204" pitchFamily="34" charset="-122"/>
            </a:endParaRPr>
          </a:p>
        </p:txBody>
      </p:sp>
      <p:sp>
        <p:nvSpPr>
          <p:cNvPr id="35847" name="Text Box 7">
            <a:extLst>
              <a:ext uri="{FF2B5EF4-FFF2-40B4-BE49-F238E27FC236}">
                <a16:creationId xmlns:a16="http://schemas.microsoft.com/office/drawing/2014/main" id="{B76B12BD-479E-4F07-85AA-1BBC66E7A96E}"/>
              </a:ext>
            </a:extLst>
          </p:cNvPr>
          <p:cNvSpPr txBox="1">
            <a:spLocks noChangeArrowheads="1"/>
          </p:cNvSpPr>
          <p:nvPr/>
        </p:nvSpPr>
        <p:spPr bwMode="auto">
          <a:xfrm>
            <a:off x="228600" y="5493614"/>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800" b="1">
                <a:latin typeface="微软雅黑" panose="020B0503020204020204" pitchFamily="34" charset="-122"/>
                <a:ea typeface="微软雅黑" panose="020B0503020204020204" pitchFamily="34" charset="-122"/>
              </a:rPr>
              <a:t>整个格子数目</a:t>
            </a:r>
            <a:r>
              <a:rPr lang="zh-CN" altLang="zh-CN" sz="2800" b="1" i="1">
                <a:latin typeface="微软雅黑" panose="020B0503020204020204" pitchFamily="34" charset="-122"/>
                <a:ea typeface="微软雅黑" panose="020B0503020204020204" pitchFamily="34" charset="-122"/>
              </a:rPr>
              <a:t>N</a:t>
            </a:r>
            <a:endParaRPr lang="zh-CN" altLang="zh-CN" sz="2800" b="1">
              <a:latin typeface="微软雅黑" panose="020B0503020204020204" pitchFamily="34" charset="-122"/>
              <a:ea typeface="微软雅黑" panose="020B0503020204020204" pitchFamily="34" charset="-122"/>
            </a:endParaRPr>
          </a:p>
        </p:txBody>
      </p:sp>
      <p:graphicFrame>
        <p:nvGraphicFramePr>
          <p:cNvPr id="29704" name="Object 8">
            <a:extLst>
              <a:ext uri="{FF2B5EF4-FFF2-40B4-BE49-F238E27FC236}">
                <a16:creationId xmlns:a16="http://schemas.microsoft.com/office/drawing/2014/main" id="{BA0DBA1A-4EDB-4993-B290-F69A7C5C2311}"/>
              </a:ext>
            </a:extLst>
          </p:cNvPr>
          <p:cNvGraphicFramePr>
            <a:graphicFrameLocks noChangeAspect="1"/>
          </p:cNvGraphicFramePr>
          <p:nvPr/>
        </p:nvGraphicFramePr>
        <p:xfrm>
          <a:off x="5791200" y="1828800"/>
          <a:ext cx="3124200" cy="3114675"/>
        </p:xfrm>
        <a:graphic>
          <a:graphicData uri="http://schemas.openxmlformats.org/presentationml/2006/ole">
            <mc:AlternateContent xmlns:mc="http://schemas.openxmlformats.org/markup-compatibility/2006">
              <mc:Choice xmlns:v="urn:schemas-microsoft-com:vml" Requires="v">
                <p:oleObj spid="_x0000_s29853" r:id="rId4" imgW="3067478" imgH="3057143" progId="Paint.Picture">
                  <p:embed/>
                </p:oleObj>
              </mc:Choice>
              <mc:Fallback>
                <p:oleObj r:id="rId4" imgW="3067478" imgH="3057143" progId="Paint.Picture">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1828800"/>
                        <a:ext cx="31242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9" name="Text Box 9">
            <a:extLst>
              <a:ext uri="{FF2B5EF4-FFF2-40B4-BE49-F238E27FC236}">
                <a16:creationId xmlns:a16="http://schemas.microsoft.com/office/drawing/2014/main" id="{5926F204-E61A-4117-B6F0-67161ACBF653}"/>
              </a:ext>
            </a:extLst>
          </p:cNvPr>
          <p:cNvSpPr txBox="1">
            <a:spLocks noChangeArrowheads="1"/>
          </p:cNvSpPr>
          <p:nvPr/>
        </p:nvSpPr>
        <p:spPr bwMode="auto">
          <a:xfrm>
            <a:off x="2895600" y="6019800"/>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3600" b="1">
                <a:latin typeface="Times New Roman" pitchFamily="18" charset="0"/>
              </a:rPr>
              <a:t>N=</a:t>
            </a:r>
            <a:r>
              <a:rPr lang="zh-CN" altLang="zh-CN" sz="3600" b="1" i="1">
                <a:latin typeface="Times New Roman" pitchFamily="18" charset="0"/>
              </a:rPr>
              <a:t>N</a:t>
            </a:r>
            <a:r>
              <a:rPr lang="zh-CN" altLang="zh-CN" sz="3600" b="1" i="1" baseline="-25000">
                <a:latin typeface="Times New Roman" pitchFamily="18" charset="0"/>
              </a:rPr>
              <a:t>1</a:t>
            </a:r>
            <a:r>
              <a:rPr lang="zh-CN" altLang="zh-CN" sz="3600" b="1" i="1">
                <a:latin typeface="Times New Roman" pitchFamily="18" charset="0"/>
              </a:rPr>
              <a:t>+xN</a:t>
            </a:r>
            <a:r>
              <a:rPr lang="zh-CN" altLang="zh-CN" sz="3600" b="1" i="1" baseline="-25000">
                <a:latin typeface="Times New Roman" pitchFamily="18" charset="0"/>
              </a:rPr>
              <a:t>2</a:t>
            </a:r>
            <a:endParaRPr lang="zh-CN" altLang="zh-CN" sz="3600" b="1">
              <a:latin typeface="Times New Roman" pitchFamily="18" charset="0"/>
            </a:endParaRPr>
          </a:p>
        </p:txBody>
      </p:sp>
      <p:sp>
        <p:nvSpPr>
          <p:cNvPr id="35850" name="Text Box 10">
            <a:hlinkClick r:id="rId6" action="ppaction://hlinksldjump"/>
            <a:extLst>
              <a:ext uri="{FF2B5EF4-FFF2-40B4-BE49-F238E27FC236}">
                <a16:creationId xmlns:a16="http://schemas.microsoft.com/office/drawing/2014/main" id="{B6C93D97-B156-4A70-8192-738A7C4DF847}"/>
              </a:ext>
            </a:extLst>
          </p:cNvPr>
          <p:cNvSpPr txBox="1">
            <a:spLocks noChangeArrowheads="1"/>
          </p:cNvSpPr>
          <p:nvPr/>
        </p:nvSpPr>
        <p:spPr bwMode="auto">
          <a:xfrm>
            <a:off x="7467600" y="6172200"/>
            <a:ext cx="1295400" cy="457200"/>
          </a:xfrm>
          <a:prstGeom prst="rect">
            <a:avLst/>
          </a:prstGeom>
          <a:solidFill>
            <a:schemeClr val="accent2"/>
          </a:solidFill>
          <a:ln>
            <a:noFill/>
          </a:ln>
          <a:effectLst/>
        </p:spPr>
        <p:txBody>
          <a:bodyPr>
            <a:spAutoFit/>
          </a:bodyPr>
          <a:lstStyle/>
          <a:p>
            <a:pPr>
              <a:spcBef>
                <a:spcPct val="50000"/>
              </a:spcBef>
              <a:defRPr/>
            </a:pPr>
            <a:r>
              <a:rPr lang="zh-CN" sz="2400" b="1">
                <a:latin typeface="微软雅黑" panose="020B0503020204020204" pitchFamily="34" charset="-122"/>
                <a:ea typeface="微软雅黑" panose="020B0503020204020204" pitchFamily="34" charset="-122"/>
              </a:rPr>
              <a:t>混合熵</a:t>
            </a:r>
          </a:p>
        </p:txBody>
      </p:sp>
      <p:sp>
        <p:nvSpPr>
          <p:cNvPr id="12" name="Text Box 13">
            <a:extLst>
              <a:ext uri="{FF2B5EF4-FFF2-40B4-BE49-F238E27FC236}">
                <a16:creationId xmlns:a16="http://schemas.microsoft.com/office/drawing/2014/main" id="{96DEE6AE-10A8-4212-A903-BDB759CB0D3C}"/>
              </a:ext>
            </a:extLst>
          </p:cNvPr>
          <p:cNvSpPr txBox="1">
            <a:spLocks noChangeArrowheads="1"/>
          </p:cNvSpPr>
          <p:nvPr/>
        </p:nvSpPr>
        <p:spPr bwMode="auto">
          <a:xfrm>
            <a:off x="228600" y="473478"/>
            <a:ext cx="7924706"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
        <p:nvSpPr>
          <p:cNvPr id="3" name="文本框 2">
            <a:extLst>
              <a:ext uri="{FF2B5EF4-FFF2-40B4-BE49-F238E27FC236}">
                <a16:creationId xmlns:a16="http://schemas.microsoft.com/office/drawing/2014/main" id="{93406CBB-CCF4-4B5A-A00E-59CE34697755}"/>
              </a:ext>
            </a:extLst>
          </p:cNvPr>
          <p:cNvSpPr txBox="1"/>
          <p:nvPr/>
        </p:nvSpPr>
        <p:spPr>
          <a:xfrm>
            <a:off x="508350" y="1657210"/>
            <a:ext cx="2743128" cy="646331"/>
          </a:xfrm>
          <a:prstGeom prst="rect">
            <a:avLst/>
          </a:prstGeom>
          <a:noFill/>
        </p:spPr>
        <p:txBody>
          <a:bodyPr wrap="square" rtlCol="0">
            <a:spAutoFit/>
          </a:bodyPr>
          <a:lstStyle/>
          <a:p>
            <a:r>
              <a:rPr lang="en-US" altLang="zh-CN" sz="3600" b="1" dirty="0">
                <a:solidFill>
                  <a:schemeClr val="accent2"/>
                </a:solidFill>
                <a:latin typeface="微软雅黑" panose="020B0503020204020204" pitchFamily="34" charset="-122"/>
                <a:ea typeface="微软雅黑" panose="020B0503020204020204" pitchFamily="34" charset="-122"/>
              </a:rPr>
              <a:t>(1)</a:t>
            </a:r>
            <a:r>
              <a:rPr lang="zh-CN" altLang="en-US" sz="3600" b="1" dirty="0">
                <a:solidFill>
                  <a:schemeClr val="accent2"/>
                </a:solidFill>
                <a:latin typeface="微软雅黑" panose="020B0503020204020204" pitchFamily="34" charset="-122"/>
                <a:ea typeface="微软雅黑" panose="020B0503020204020204" pitchFamily="34" charset="-122"/>
              </a:rPr>
              <a:t>混合熵</a:t>
            </a:r>
          </a:p>
        </p:txBody>
      </p:sp>
      <p:sp>
        <p:nvSpPr>
          <p:cNvPr id="5" name="灯片编号占位符 4">
            <a:extLst>
              <a:ext uri="{FF2B5EF4-FFF2-40B4-BE49-F238E27FC236}">
                <a16:creationId xmlns:a16="http://schemas.microsoft.com/office/drawing/2014/main" id="{122FC8CF-5C83-4468-A96B-0B1C7A48025C}"/>
              </a:ext>
            </a:extLst>
          </p:cNvPr>
          <p:cNvSpPr>
            <a:spLocks noGrp="1"/>
          </p:cNvSpPr>
          <p:nvPr>
            <p:ph type="sldNum" sz="quarter" idx="12"/>
          </p:nvPr>
        </p:nvSpPr>
        <p:spPr/>
        <p:txBody>
          <a:bodyPr/>
          <a:lstStyle/>
          <a:p>
            <a:fld id="{2683E018-39C6-4725-A718-E21BC41313B1}" type="slidenum">
              <a:rPr lang="zh-CN" altLang="en-US" smtClean="0"/>
              <a:t>30</a:t>
            </a:fld>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0B013DF-77B9-47E2-B624-0C6B4FF81F1F}"/>
              </a:ext>
            </a:extLst>
          </p:cNvPr>
          <p:cNvSpPr>
            <a:spLocks noChangeArrowheads="1"/>
          </p:cNvSpPr>
          <p:nvPr/>
        </p:nvSpPr>
        <p:spPr bwMode="auto">
          <a:xfrm>
            <a:off x="457200" y="1905000"/>
            <a:ext cx="70104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sz="2400" dirty="0">
                <a:latin typeface="楷体_GB2312" pitchFamily="49" charset="-122"/>
                <a:ea typeface="楷体_GB2312" pitchFamily="49" charset="-122"/>
              </a:rPr>
              <a:t>假设已有</a:t>
            </a:r>
            <a:r>
              <a:rPr lang="zh-CN" altLang="zh-CN" sz="2400" i="1" dirty="0">
                <a:solidFill>
                  <a:srgbClr val="FF66FF"/>
                </a:solidFill>
                <a:latin typeface="楷体_GB2312" pitchFamily="49" charset="-122"/>
                <a:ea typeface="楷体_GB2312" pitchFamily="49" charset="-122"/>
              </a:rPr>
              <a:t>j</a:t>
            </a:r>
            <a:r>
              <a:rPr lang="zh-CN" sz="2400" dirty="0">
                <a:solidFill>
                  <a:srgbClr val="FF66FF"/>
                </a:solidFill>
                <a:latin typeface="楷体_GB2312" pitchFamily="49" charset="-122"/>
                <a:ea typeface="楷体_GB2312" pitchFamily="49" charset="-122"/>
              </a:rPr>
              <a:t>个</a:t>
            </a:r>
            <a:r>
              <a:rPr lang="zh-CN" sz="2400" dirty="0">
                <a:latin typeface="楷体_GB2312" pitchFamily="49" charset="-122"/>
                <a:ea typeface="楷体_GB2312" pitchFamily="49" charset="-122"/>
              </a:rPr>
              <a:t>高分子被无规地放在晶格内，因而剩下的空格数为</a:t>
            </a:r>
            <a:r>
              <a:rPr lang="zh-CN" altLang="zh-CN" sz="2400" b="1" i="1" dirty="0">
                <a:solidFill>
                  <a:srgbClr val="66FF66"/>
                </a:solidFill>
                <a:latin typeface="楷体_GB2312" pitchFamily="49" charset="-122"/>
                <a:ea typeface="楷体_GB2312" pitchFamily="49" charset="-122"/>
              </a:rPr>
              <a:t>N-jx</a:t>
            </a:r>
            <a:r>
              <a:rPr lang="zh-CN" sz="2400" dirty="0">
                <a:latin typeface="楷体_GB2312" pitchFamily="49" charset="-122"/>
                <a:ea typeface="楷体_GB2312" pitchFamily="49" charset="-122"/>
              </a:rPr>
              <a:t>个空格。</a:t>
            </a:r>
          </a:p>
        </p:txBody>
      </p:sp>
      <p:sp>
        <p:nvSpPr>
          <p:cNvPr id="37891" name="Text Box 3">
            <a:extLst>
              <a:ext uri="{FF2B5EF4-FFF2-40B4-BE49-F238E27FC236}">
                <a16:creationId xmlns:a16="http://schemas.microsoft.com/office/drawing/2014/main" id="{ABF2DEE7-A27C-45CC-A749-D8931242E960}"/>
              </a:ext>
            </a:extLst>
          </p:cNvPr>
          <p:cNvSpPr txBox="1">
            <a:spLocks noChangeArrowheads="1"/>
          </p:cNvSpPr>
          <p:nvPr/>
        </p:nvSpPr>
        <p:spPr bwMode="auto">
          <a:xfrm>
            <a:off x="533400" y="2819400"/>
            <a:ext cx="487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800" b="1">
                <a:solidFill>
                  <a:srgbClr val="CC0000"/>
                </a:solidFill>
                <a:latin typeface="Times New Roman" pitchFamily="18" charset="0"/>
              </a:rPr>
              <a:t>那么第</a:t>
            </a:r>
            <a:r>
              <a:rPr lang="zh-CN" altLang="zh-CN" sz="2800" b="1" i="1">
                <a:solidFill>
                  <a:srgbClr val="CC0000"/>
                </a:solidFill>
                <a:latin typeface="Times New Roman" pitchFamily="18" charset="0"/>
              </a:rPr>
              <a:t>(j+1)</a:t>
            </a:r>
            <a:r>
              <a:rPr lang="zh-CN" sz="2800" b="1">
                <a:solidFill>
                  <a:srgbClr val="CC0000"/>
                </a:solidFill>
                <a:latin typeface="Times New Roman" pitchFamily="18" charset="0"/>
              </a:rPr>
              <a:t>个高分子放入时的排列方式</a:t>
            </a:r>
            <a:r>
              <a:rPr lang="zh-CN" altLang="zh-CN" sz="2800" b="1" i="1">
                <a:solidFill>
                  <a:srgbClr val="CC0000"/>
                </a:solidFill>
                <a:latin typeface="Times New Roman" pitchFamily="18" charset="0"/>
              </a:rPr>
              <a:t>W</a:t>
            </a:r>
            <a:r>
              <a:rPr lang="zh-CN" altLang="zh-CN" sz="2800" b="1" i="1" baseline="-25000">
                <a:solidFill>
                  <a:srgbClr val="CC0000"/>
                </a:solidFill>
                <a:latin typeface="Times New Roman" pitchFamily="18" charset="0"/>
              </a:rPr>
              <a:t>j+1</a:t>
            </a:r>
            <a:r>
              <a:rPr lang="zh-CN" sz="2800" b="1">
                <a:solidFill>
                  <a:srgbClr val="CC0000"/>
                </a:solidFill>
                <a:latin typeface="Times New Roman" pitchFamily="18" charset="0"/>
              </a:rPr>
              <a:t>为多少？</a:t>
            </a:r>
          </a:p>
        </p:txBody>
      </p:sp>
      <p:sp>
        <p:nvSpPr>
          <p:cNvPr id="37892" name="Rectangle 4">
            <a:extLst>
              <a:ext uri="{FF2B5EF4-FFF2-40B4-BE49-F238E27FC236}">
                <a16:creationId xmlns:a16="http://schemas.microsoft.com/office/drawing/2014/main" id="{C50C5062-C253-4BBF-B60F-DE2526AA556A}"/>
              </a:ext>
            </a:extLst>
          </p:cNvPr>
          <p:cNvSpPr>
            <a:spLocks noChangeArrowheads="1"/>
          </p:cNvSpPr>
          <p:nvPr/>
        </p:nvSpPr>
        <p:spPr bwMode="auto">
          <a:xfrm>
            <a:off x="152400" y="3886200"/>
            <a:ext cx="57150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sz="2800" b="1" dirty="0">
                <a:solidFill>
                  <a:srgbClr val="CC0000"/>
                </a:solidFill>
                <a:latin typeface="Times New Roman" pitchFamily="18" charset="0"/>
              </a:rPr>
              <a:t>第</a:t>
            </a:r>
            <a:r>
              <a:rPr lang="zh-CN" altLang="zh-CN" sz="2800" b="1" i="1" dirty="0">
                <a:solidFill>
                  <a:srgbClr val="CC0000"/>
                </a:solidFill>
                <a:latin typeface="Times New Roman" pitchFamily="18" charset="0"/>
              </a:rPr>
              <a:t>(j+1)</a:t>
            </a:r>
            <a:r>
              <a:rPr lang="zh-CN" sz="2800" b="1" dirty="0">
                <a:solidFill>
                  <a:srgbClr val="CC0000"/>
                </a:solidFill>
                <a:latin typeface="Times New Roman" pitchFamily="18" charset="0"/>
              </a:rPr>
              <a:t>个高分子</a:t>
            </a:r>
            <a:r>
              <a:rPr lang="zh-CN" sz="2800" b="1" dirty="0">
                <a:latin typeface="Times New Roman" pitchFamily="18" charset="0"/>
              </a:rPr>
              <a:t>的</a:t>
            </a:r>
            <a:r>
              <a:rPr lang="zh-CN" sz="2800" b="1" dirty="0">
                <a:solidFill>
                  <a:srgbClr val="FF33CC"/>
                </a:solidFill>
                <a:latin typeface="Times New Roman" pitchFamily="18" charset="0"/>
              </a:rPr>
              <a:t>第一个“链段”</a:t>
            </a:r>
            <a:r>
              <a:rPr lang="zh-CN" sz="2800" b="1" dirty="0">
                <a:latin typeface="Times New Roman" pitchFamily="18" charset="0"/>
              </a:rPr>
              <a:t>可以放在</a:t>
            </a:r>
            <a:r>
              <a:rPr lang="zh-CN" altLang="zh-CN" sz="2800" b="1" i="1" dirty="0">
                <a:solidFill>
                  <a:srgbClr val="66FF66"/>
                </a:solidFill>
                <a:latin typeface="Times New Roman" pitchFamily="18" charset="0"/>
              </a:rPr>
              <a:t>N-jx</a:t>
            </a:r>
            <a:r>
              <a:rPr lang="zh-CN" sz="2800" b="1" dirty="0">
                <a:solidFill>
                  <a:srgbClr val="66FF66"/>
                </a:solidFill>
                <a:latin typeface="Times New Roman" pitchFamily="18" charset="0"/>
              </a:rPr>
              <a:t>个空格</a:t>
            </a:r>
            <a:r>
              <a:rPr lang="zh-CN" sz="2800" b="1" dirty="0">
                <a:latin typeface="Times New Roman" pitchFamily="18" charset="0"/>
              </a:rPr>
              <a:t>中的任意一个格子内，</a:t>
            </a:r>
            <a:r>
              <a:rPr lang="zh-CN" sz="2800" b="1" dirty="0">
                <a:solidFill>
                  <a:srgbClr val="FF33CC"/>
                </a:solidFill>
                <a:latin typeface="Times New Roman" pitchFamily="18" charset="0"/>
              </a:rPr>
              <a:t>其放置方法为：</a:t>
            </a:r>
          </a:p>
        </p:txBody>
      </p:sp>
      <p:graphicFrame>
        <p:nvGraphicFramePr>
          <p:cNvPr id="30725" name="Object 5">
            <a:extLst>
              <a:ext uri="{FF2B5EF4-FFF2-40B4-BE49-F238E27FC236}">
                <a16:creationId xmlns:a16="http://schemas.microsoft.com/office/drawing/2014/main" id="{634A132F-3CF2-4A77-A986-76BECBD02396}"/>
              </a:ext>
            </a:extLst>
          </p:cNvPr>
          <p:cNvGraphicFramePr>
            <a:graphicFrameLocks noChangeAspect="1"/>
          </p:cNvGraphicFramePr>
          <p:nvPr/>
        </p:nvGraphicFramePr>
        <p:xfrm>
          <a:off x="5943600" y="2743200"/>
          <a:ext cx="3048000" cy="3038475"/>
        </p:xfrm>
        <a:graphic>
          <a:graphicData uri="http://schemas.openxmlformats.org/presentationml/2006/ole">
            <mc:AlternateContent xmlns:mc="http://schemas.openxmlformats.org/markup-compatibility/2006">
              <mc:Choice xmlns:v="urn:schemas-microsoft-com:vml" Requires="v">
                <p:oleObj spid="_x0000_s30932" r:id="rId3" imgW="3048426" imgH="3038095" progId="Paint.Picture">
                  <p:embed/>
                </p:oleObj>
              </mc:Choice>
              <mc:Fallback>
                <p:oleObj r:id="rId3" imgW="3048426" imgH="3038095"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743200"/>
                        <a:ext cx="304800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0726" name="Object 6" descr="新闻纸">
                <a:extLst>
                  <a:ext uri="{FF2B5EF4-FFF2-40B4-BE49-F238E27FC236}">
                    <a16:creationId xmlns:a16="http://schemas.microsoft.com/office/drawing/2014/main" id="{BC64329B-36FA-4E28-94BC-4CC295387DEF}"/>
                  </a:ext>
                </a:extLst>
              </p:cNvPr>
              <p:cNvSpPr txBox="1"/>
              <p:nvPr/>
            </p:nvSpPr>
            <p:spPr bwMode="auto">
              <a:xfrm>
                <a:off x="1905000" y="5410200"/>
                <a:ext cx="1905020" cy="685729"/>
              </a:xfrm>
              <a:prstGeom prst="rect">
                <a:avLst/>
              </a:prstGeom>
              <a:noFill/>
              <a:ln w="57150">
                <a:solidFill>
                  <a:srgbClr val="FF0066"/>
                </a:solidFill>
                <a:miter lim="800000"/>
                <a:headEnd/>
                <a:tailEnd/>
              </a:ln>
            </p:spPr>
            <p:txBody>
              <a:bodyPr>
                <a:noAutofit/>
              </a:bodyPr>
              <a:lstStyle/>
              <a:p>
                <a:pPr/>
                <a14:m>
                  <m:oMathPara xmlns:m="http://schemas.openxmlformats.org/officeDocument/2006/math">
                    <m:oMathParaPr>
                      <m:jc m:val="left"/>
                    </m:oMathParaPr>
                    <m:oMath xmlns:m="http://schemas.openxmlformats.org/officeDocument/2006/math">
                      <m:r>
                        <a:rPr lang="zh-CN" altLang="en-US" sz="3200" i="1" smtClean="0">
                          <a:solidFill>
                            <a:srgbClr val="000000"/>
                          </a:solidFill>
                          <a:effectLst/>
                          <a:latin typeface="Cambria Math" panose="02040503050406030204" pitchFamily="18" charset="0"/>
                        </a:rPr>
                        <m:t>𝑁</m:t>
                      </m:r>
                      <m:r>
                        <a:rPr lang="zh-CN" altLang="en-US" sz="3200" i="1" smtClean="0">
                          <a:solidFill>
                            <a:srgbClr val="000000"/>
                          </a:solidFill>
                          <a:effectLst/>
                          <a:latin typeface="Cambria Math" panose="02040503050406030204" pitchFamily="18" charset="0"/>
                        </a:rPr>
                        <m:t>−</m:t>
                      </m:r>
                      <m:r>
                        <a:rPr lang="zh-CN" altLang="en-US" sz="3200" i="1" smtClean="0">
                          <a:solidFill>
                            <a:srgbClr val="000000"/>
                          </a:solidFill>
                          <a:effectLst/>
                          <a:latin typeface="Cambria Math" panose="02040503050406030204" pitchFamily="18" charset="0"/>
                        </a:rPr>
                        <m:t>𝑗𝑥</m:t>
                      </m:r>
                    </m:oMath>
                  </m:oMathPara>
                </a14:m>
                <a:endParaRPr lang="zh-CN" altLang="en-US" sz="3200">
                  <a:effectLst/>
                </a:endParaRPr>
              </a:p>
            </p:txBody>
          </p:sp>
        </mc:Choice>
        <mc:Fallback xmlns="">
          <p:sp>
            <p:nvSpPr>
              <p:cNvPr id="30726" name="Object 6" descr="新闻纸">
                <a:extLst>
                  <a:ext uri="{FF2B5EF4-FFF2-40B4-BE49-F238E27FC236}">
                    <a16:creationId xmlns:a16="http://schemas.microsoft.com/office/drawing/2014/main" id="{BC64329B-36FA-4E28-94BC-4CC295387DEF}"/>
                  </a:ext>
                </a:extLst>
              </p:cNvPr>
              <p:cNvSpPr txBox="1">
                <a:spLocks noRot="1" noChangeAspect="1" noMove="1" noResize="1" noEditPoints="1" noAdjustHandles="1" noChangeArrowheads="1" noChangeShapeType="1" noTextEdit="1"/>
              </p:cNvSpPr>
              <p:nvPr/>
            </p:nvSpPr>
            <p:spPr bwMode="auto">
              <a:xfrm>
                <a:off x="1905000" y="5410200"/>
                <a:ext cx="1905020" cy="685729"/>
              </a:xfrm>
              <a:prstGeom prst="rect">
                <a:avLst/>
              </a:prstGeom>
              <a:blipFill>
                <a:blip r:embed="rId5"/>
                <a:stretch>
                  <a:fillRect/>
                </a:stretch>
              </a:blipFill>
              <a:ln w="57150">
                <a:solidFill>
                  <a:srgbClr val="FF0066"/>
                </a:solidFill>
                <a:miter lim="800000"/>
                <a:headEnd/>
                <a:tailEnd/>
              </a:ln>
            </p:spPr>
            <p:txBody>
              <a:bodyPr/>
              <a:lstStyle/>
              <a:p>
                <a:r>
                  <a:rPr lang="zh-CN" altLang="en-US">
                    <a:noFill/>
                  </a:rPr>
                  <a:t> </a:t>
                </a:r>
              </a:p>
            </p:txBody>
          </p:sp>
        </mc:Fallback>
      </mc:AlternateContent>
      <p:sp>
        <p:nvSpPr>
          <p:cNvPr id="37895" name="Oval 7">
            <a:extLst>
              <a:ext uri="{FF2B5EF4-FFF2-40B4-BE49-F238E27FC236}">
                <a16:creationId xmlns:a16="http://schemas.microsoft.com/office/drawing/2014/main" id="{7FEA9BBC-D1E5-4C70-9165-7AE44D6E3260}"/>
              </a:ext>
            </a:extLst>
          </p:cNvPr>
          <p:cNvSpPr>
            <a:spLocks noChangeArrowheads="1"/>
          </p:cNvSpPr>
          <p:nvPr/>
        </p:nvSpPr>
        <p:spPr bwMode="auto">
          <a:xfrm>
            <a:off x="5943600" y="3048000"/>
            <a:ext cx="381000" cy="3810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6" name="Rectangle 8">
            <a:extLst>
              <a:ext uri="{FF2B5EF4-FFF2-40B4-BE49-F238E27FC236}">
                <a16:creationId xmlns:a16="http://schemas.microsoft.com/office/drawing/2014/main" id="{D08B2BD7-030B-4EAE-9501-378B802E5228}"/>
              </a:ext>
            </a:extLst>
          </p:cNvPr>
          <p:cNvSpPr>
            <a:spLocks noChangeArrowheads="1"/>
          </p:cNvSpPr>
          <p:nvPr/>
        </p:nvSpPr>
        <p:spPr bwMode="auto">
          <a:xfrm>
            <a:off x="381000" y="1219200"/>
            <a:ext cx="25908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zh-CN" sz="2800">
                <a:solidFill>
                  <a:srgbClr val="0000CC"/>
                </a:solidFill>
                <a:latin typeface="隶书" pitchFamily="49" charset="-122"/>
                <a:ea typeface="隶书" pitchFamily="49" charset="-122"/>
              </a:rPr>
              <a:t>(1)</a:t>
            </a:r>
            <a:r>
              <a:rPr lang="zh-CN" altLang="zh-CN" sz="3600">
                <a:solidFill>
                  <a:srgbClr val="0000CC"/>
                </a:solidFill>
                <a:latin typeface="隶书" pitchFamily="49" charset="-122"/>
                <a:ea typeface="隶书" pitchFamily="49" charset="-122"/>
              </a:rPr>
              <a:t> </a:t>
            </a:r>
            <a:r>
              <a:rPr lang="zh-CN" sz="2800">
                <a:solidFill>
                  <a:srgbClr val="0000CC"/>
                </a:solidFill>
                <a:latin typeface="隶书" pitchFamily="49" charset="-122"/>
                <a:ea typeface="隶书" pitchFamily="49" charset="-122"/>
              </a:rPr>
              <a:t>混合熵</a:t>
            </a:r>
          </a:p>
        </p:txBody>
      </p:sp>
      <p:sp>
        <p:nvSpPr>
          <p:cNvPr id="4" name="灯片编号占位符 3">
            <a:extLst>
              <a:ext uri="{FF2B5EF4-FFF2-40B4-BE49-F238E27FC236}">
                <a16:creationId xmlns:a16="http://schemas.microsoft.com/office/drawing/2014/main" id="{247559F9-6019-4E56-AA6A-D8EEDC0A685D}"/>
              </a:ext>
            </a:extLst>
          </p:cNvPr>
          <p:cNvSpPr>
            <a:spLocks noGrp="1"/>
          </p:cNvSpPr>
          <p:nvPr>
            <p:ph type="sldNum" sz="quarter" idx="12"/>
          </p:nvPr>
        </p:nvSpPr>
        <p:spPr/>
        <p:txBody>
          <a:bodyPr/>
          <a:lstStyle/>
          <a:p>
            <a:fld id="{2683E018-39C6-4725-A718-E21BC41313B1}" type="slidenum">
              <a:rPr lang="zh-CN" altLang="en-US" smtClean="0"/>
              <a:t>31</a:t>
            </a:fld>
            <a:endParaRPr lang="zh-CN" altLang="en-US"/>
          </a:p>
        </p:txBody>
      </p:sp>
      <p:sp>
        <p:nvSpPr>
          <p:cNvPr id="14" name="Text Box 13">
            <a:extLst>
              <a:ext uri="{FF2B5EF4-FFF2-40B4-BE49-F238E27FC236}">
                <a16:creationId xmlns:a16="http://schemas.microsoft.com/office/drawing/2014/main" id="{168D4A39-8925-4AA3-A899-68A92F954211}"/>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95"/>
                                        </p:tgtEl>
                                        <p:attrNameLst>
                                          <p:attrName>style.visibility</p:attrName>
                                        </p:attrNameLst>
                                      </p:cBhvr>
                                      <p:to>
                                        <p:strVal val="visible"/>
                                      </p:to>
                                    </p:set>
                                    <p:animEffect transition="in" filter="dissolve">
                                      <p:cBhvr>
                                        <p:cTn id="7" dur="5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8581AF4-77C3-40B8-8E1E-389DC854853D}"/>
              </a:ext>
            </a:extLst>
          </p:cNvPr>
          <p:cNvSpPr>
            <a:spLocks noChangeArrowheads="1"/>
          </p:cNvSpPr>
          <p:nvPr/>
        </p:nvSpPr>
        <p:spPr bwMode="auto">
          <a:xfrm>
            <a:off x="152400" y="5029200"/>
            <a:ext cx="8077200"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defRPr/>
            </a:pPr>
            <a:r>
              <a:rPr lang="zh-CN" sz="2400" b="1" dirty="0">
                <a:solidFill>
                  <a:srgbClr val="3366FF"/>
                </a:solidFill>
                <a:latin typeface="楷体_GB2312" pitchFamily="49" charset="-122"/>
                <a:ea typeface="楷体_GB2312" pitchFamily="49" charset="-122"/>
              </a:rPr>
              <a:t>第三个</a:t>
            </a:r>
            <a:r>
              <a:rPr lang="zh-CN" sz="2400" b="1" dirty="0">
                <a:solidFill>
                  <a:srgbClr val="3366FF"/>
                </a:solidFill>
                <a:latin typeface="Arial"/>
                <a:ea typeface="楷体_GB2312" pitchFamily="49" charset="-122"/>
              </a:rPr>
              <a:t>“</a:t>
            </a:r>
            <a:r>
              <a:rPr lang="zh-CN" sz="2400" b="1" dirty="0">
                <a:solidFill>
                  <a:srgbClr val="3366FF"/>
                </a:solidFill>
                <a:latin typeface="楷体_GB2312" pitchFamily="49" charset="-122"/>
                <a:ea typeface="楷体_GB2312" pitchFamily="49" charset="-122"/>
              </a:rPr>
              <a:t>链段</a:t>
            </a:r>
            <a:r>
              <a:rPr lang="zh-CN" sz="2400" b="1" dirty="0">
                <a:solidFill>
                  <a:srgbClr val="3366FF"/>
                </a:solidFill>
                <a:latin typeface="Arial"/>
                <a:ea typeface="楷体_GB2312" pitchFamily="49" charset="-122"/>
              </a:rPr>
              <a:t>”</a:t>
            </a:r>
            <a:r>
              <a:rPr lang="zh-CN" sz="2000" b="1" dirty="0">
                <a:latin typeface="Times New Roman" pitchFamily="18" charset="0"/>
              </a:rPr>
              <a:t> 必须接着第二格链段的相邻空格放置，但其中的一个格子已经被第二个链段占据，所以其放置方法为：</a:t>
            </a:r>
          </a:p>
        </p:txBody>
      </p:sp>
      <mc:AlternateContent xmlns:mc="http://schemas.openxmlformats.org/markup-compatibility/2006" xmlns:a14="http://schemas.microsoft.com/office/drawing/2010/main">
        <mc:Choice Requires="a14">
          <p:sp>
            <p:nvSpPr>
              <p:cNvPr id="31747" name="Object 3" descr="新闻纸">
                <a:extLst>
                  <a:ext uri="{FF2B5EF4-FFF2-40B4-BE49-F238E27FC236}">
                    <a16:creationId xmlns:a16="http://schemas.microsoft.com/office/drawing/2014/main" id="{C8971CE6-C895-488C-9E05-B5FA1DF6897E}"/>
                  </a:ext>
                </a:extLst>
              </p:cNvPr>
              <p:cNvSpPr txBox="1"/>
              <p:nvPr/>
            </p:nvSpPr>
            <p:spPr bwMode="auto">
              <a:xfrm>
                <a:off x="2971800" y="5788025"/>
                <a:ext cx="3980180" cy="993775"/>
              </a:xfrm>
              <a:prstGeom prst="rect">
                <a:avLst/>
              </a:prstGeom>
              <a:blipFill dpi="0" rotWithShape="0">
                <a:blip r:embed="rId3"/>
                <a:srcRect/>
                <a:tile tx="0" ty="0" sx="100000" sy="100000" flip="none" algn="tl"/>
              </a:blipFill>
              <a:ln w="38100">
                <a:solidFill>
                  <a:srgbClr val="B2B2B2"/>
                </a:solidFill>
                <a:miter lim="800000"/>
                <a:headEnd/>
                <a:tailEnd/>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d>
                        <m:dPr>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𝑗𝑥</m:t>
                              </m:r>
                              <m:r>
                                <a:rPr lang="zh-CN" altLang="en-US" sz="2400" i="1">
                                  <a:solidFill>
                                    <a:srgbClr val="000000"/>
                                  </a:solidFill>
                                  <a:latin typeface="Cambria Math" panose="02040503050406030204" pitchFamily="18" charset="0"/>
                                </a:rPr>
                                <m:t>−2</m:t>
                              </m:r>
                            </m:num>
                            <m:den>
                              <m:r>
                                <a:rPr lang="zh-CN" altLang="en-US" sz="2400" i="1">
                                  <a:solidFill>
                                    <a:srgbClr val="000000"/>
                                  </a:solidFill>
                                  <a:latin typeface="Cambria Math" panose="02040503050406030204" pitchFamily="18" charset="0"/>
                                </a:rPr>
                                <m:t>𝑁</m:t>
                              </m:r>
                            </m:den>
                          </m:f>
                        </m:e>
                      </m:d>
                    </m:oMath>
                  </m:oMathPara>
                </a14:m>
                <a:endParaRPr lang="zh-CN" altLang="en-US" sz="2400"/>
              </a:p>
            </p:txBody>
          </p:sp>
        </mc:Choice>
        <mc:Fallback xmlns="">
          <p:sp>
            <p:nvSpPr>
              <p:cNvPr id="31747" name="Object 3" descr="新闻纸">
                <a:extLst>
                  <a:ext uri="{FF2B5EF4-FFF2-40B4-BE49-F238E27FC236}">
                    <a16:creationId xmlns:a16="http://schemas.microsoft.com/office/drawing/2014/main" id="{C8971CE6-C895-488C-9E05-B5FA1DF6897E}"/>
                  </a:ext>
                </a:extLst>
              </p:cNvPr>
              <p:cNvSpPr txBox="1">
                <a:spLocks noRot="1" noChangeAspect="1" noMove="1" noResize="1" noEditPoints="1" noAdjustHandles="1" noChangeArrowheads="1" noChangeShapeType="1" noTextEdit="1"/>
              </p:cNvSpPr>
              <p:nvPr/>
            </p:nvSpPr>
            <p:spPr bwMode="auto">
              <a:xfrm>
                <a:off x="2971800" y="5788025"/>
                <a:ext cx="3980180" cy="993775"/>
              </a:xfrm>
              <a:prstGeom prst="rect">
                <a:avLst/>
              </a:prstGeom>
              <a:blipFill>
                <a:blip r:embed="rId4"/>
                <a:stretch>
                  <a:fillRect/>
                </a:stretch>
              </a:blipFill>
              <a:ln w="38100">
                <a:solidFill>
                  <a:srgbClr val="B2B2B2"/>
                </a:solidFill>
                <a:miter lim="800000"/>
                <a:headEnd/>
                <a:tailEnd/>
              </a:ln>
              <a:effectLst/>
            </p:spPr>
            <p:txBody>
              <a:bodyPr/>
              <a:lstStyle/>
              <a:p>
                <a:r>
                  <a:rPr lang="zh-CN" altLang="en-US">
                    <a:noFill/>
                  </a:rPr>
                  <a:t> </a:t>
                </a:r>
              </a:p>
            </p:txBody>
          </p:sp>
        </mc:Fallback>
      </mc:AlternateContent>
      <p:sp>
        <p:nvSpPr>
          <p:cNvPr id="38916" name="Rectangle 4">
            <a:extLst>
              <a:ext uri="{FF2B5EF4-FFF2-40B4-BE49-F238E27FC236}">
                <a16:creationId xmlns:a16="http://schemas.microsoft.com/office/drawing/2014/main" id="{E37FFFEE-B133-4931-BDCA-04253375E68A}"/>
              </a:ext>
            </a:extLst>
          </p:cNvPr>
          <p:cNvSpPr>
            <a:spLocks noChangeArrowheads="1"/>
          </p:cNvSpPr>
          <p:nvPr/>
        </p:nvSpPr>
        <p:spPr bwMode="auto">
          <a:xfrm>
            <a:off x="304800" y="1752600"/>
            <a:ext cx="8610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zh-CN" sz="2400" dirty="0">
                <a:latin typeface="楷体_GB2312" pitchFamily="49" charset="-122"/>
                <a:ea typeface="楷体_GB2312" pitchFamily="49" charset="-122"/>
              </a:rPr>
              <a:t>但第</a:t>
            </a:r>
            <a:r>
              <a:rPr lang="zh-CN" altLang="zh-CN" sz="2400" i="1" dirty="0">
                <a:latin typeface="楷体_GB2312" pitchFamily="49" charset="-122"/>
                <a:ea typeface="楷体_GB2312" pitchFamily="49" charset="-122"/>
              </a:rPr>
              <a:t>(j+1)</a:t>
            </a:r>
            <a:r>
              <a:rPr lang="zh-CN" sz="2400" dirty="0">
                <a:latin typeface="楷体_GB2312" pitchFamily="49" charset="-122"/>
                <a:ea typeface="楷体_GB2312" pitchFamily="49" charset="-122"/>
              </a:rPr>
              <a:t>个高分子的</a:t>
            </a:r>
            <a:r>
              <a:rPr lang="zh-CN" sz="2400" b="1" dirty="0">
                <a:solidFill>
                  <a:srgbClr val="3366FF"/>
                </a:solidFill>
                <a:latin typeface="楷体_GB2312" pitchFamily="49" charset="-122"/>
                <a:ea typeface="楷体_GB2312" pitchFamily="49" charset="-122"/>
              </a:rPr>
              <a:t>第二个</a:t>
            </a:r>
            <a:r>
              <a:rPr lang="zh-CN" sz="2400" b="1" dirty="0">
                <a:solidFill>
                  <a:srgbClr val="3366FF"/>
                </a:solidFill>
                <a:latin typeface="Arial"/>
                <a:ea typeface="楷体_GB2312" pitchFamily="49" charset="-122"/>
              </a:rPr>
              <a:t>“</a:t>
            </a:r>
            <a:r>
              <a:rPr lang="zh-CN" sz="2400" b="1" dirty="0">
                <a:solidFill>
                  <a:srgbClr val="3366FF"/>
                </a:solidFill>
                <a:latin typeface="楷体_GB2312" pitchFamily="49" charset="-122"/>
                <a:ea typeface="楷体_GB2312" pitchFamily="49" charset="-122"/>
              </a:rPr>
              <a:t>链段</a:t>
            </a:r>
            <a:r>
              <a:rPr lang="zh-CN" sz="2400" b="1" dirty="0">
                <a:solidFill>
                  <a:srgbClr val="3366FF"/>
                </a:solidFill>
                <a:latin typeface="Arial"/>
                <a:ea typeface="楷体_GB2312" pitchFamily="49" charset="-122"/>
              </a:rPr>
              <a:t>”</a:t>
            </a:r>
            <a:r>
              <a:rPr lang="zh-CN" sz="2400" dirty="0">
                <a:latin typeface="楷体_GB2312" pitchFamily="49" charset="-122"/>
                <a:ea typeface="楷体_GB2312" pitchFamily="49" charset="-122"/>
              </a:rPr>
              <a:t>只能放在</a:t>
            </a:r>
            <a:r>
              <a:rPr lang="zh-CN" sz="2400" b="1" dirty="0">
                <a:solidFill>
                  <a:srgbClr val="FF9999"/>
                </a:solidFill>
                <a:latin typeface="楷体_GB2312" pitchFamily="49" charset="-122"/>
                <a:ea typeface="楷体_GB2312" pitchFamily="49" charset="-122"/>
              </a:rPr>
              <a:t>第一格链段</a:t>
            </a:r>
            <a:r>
              <a:rPr lang="zh-CN" sz="2400" dirty="0">
                <a:latin typeface="楷体_GB2312" pitchFamily="49" charset="-122"/>
                <a:ea typeface="楷体_GB2312" pitchFamily="49" charset="-122"/>
              </a:rPr>
              <a:t>的相邻空格中，其放置方法为：</a:t>
            </a:r>
          </a:p>
        </p:txBody>
      </p:sp>
      <p:grpSp>
        <p:nvGrpSpPr>
          <p:cNvPr id="31749" name="Group 5">
            <a:extLst>
              <a:ext uri="{FF2B5EF4-FFF2-40B4-BE49-F238E27FC236}">
                <a16:creationId xmlns:a16="http://schemas.microsoft.com/office/drawing/2014/main" id="{D0B0ACB9-94C7-4202-B272-E439D499A5ED}"/>
              </a:ext>
            </a:extLst>
          </p:cNvPr>
          <p:cNvGrpSpPr>
            <a:grpSpLocks/>
          </p:cNvGrpSpPr>
          <p:nvPr/>
        </p:nvGrpSpPr>
        <p:grpSpPr bwMode="auto">
          <a:xfrm>
            <a:off x="381000" y="3048000"/>
            <a:ext cx="5181600" cy="1957388"/>
            <a:chOff x="0" y="0"/>
            <a:chExt cx="3024" cy="1699"/>
          </a:xfrm>
        </p:grpSpPr>
        <mc:AlternateContent xmlns:mc="http://schemas.openxmlformats.org/markup-compatibility/2006" xmlns:a14="http://schemas.microsoft.com/office/drawing/2010/main">
          <mc:Choice Requires="a14">
            <p:sp>
              <p:nvSpPr>
                <p:cNvPr id="31757" name="Object 6" descr="新闻纸">
                  <a:extLst>
                    <a:ext uri="{FF2B5EF4-FFF2-40B4-BE49-F238E27FC236}">
                      <a16:creationId xmlns:a16="http://schemas.microsoft.com/office/drawing/2014/main" id="{FE4C69F4-B651-46FE-AD28-938F4CC84322}"/>
                    </a:ext>
                  </a:extLst>
                </p:cNvPr>
                <p:cNvSpPr txBox="1"/>
                <p:nvPr/>
              </p:nvSpPr>
              <p:spPr bwMode="auto">
                <a:xfrm>
                  <a:off x="1104" y="0"/>
                  <a:ext cx="1392" cy="646"/>
                </a:xfrm>
                <a:prstGeom prst="rect">
                  <a:avLst/>
                </a:prstGeom>
                <a:blipFill dpi="0" rotWithShape="0">
                  <a:blip r:embed="rId3"/>
                  <a:srcRect/>
                  <a:tile tx="0" ty="0" sx="100000" sy="100000" flip="none" algn="tl"/>
                </a:blipFill>
                <a:ln w="38100">
                  <a:solidFill>
                    <a:srgbClr val="3399FF"/>
                  </a:solidFill>
                  <a:miter lim="800000"/>
                  <a:headEnd/>
                  <a:tailEnd/>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𝑍</m:t>
                        </m:r>
                        <m:d>
                          <m:dPr>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𝑗𝑥</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𝑁</m:t>
                                </m:r>
                              </m:den>
                            </m:f>
                          </m:e>
                        </m:d>
                      </m:oMath>
                    </m:oMathPara>
                  </a14:m>
                  <a:endParaRPr lang="zh-CN" altLang="en-US" sz="2400"/>
                </a:p>
              </p:txBody>
            </p:sp>
          </mc:Choice>
          <mc:Fallback xmlns="">
            <p:sp>
              <p:nvSpPr>
                <p:cNvPr id="31757" name="Object 6" descr="新闻纸">
                  <a:extLst>
                    <a:ext uri="{FF2B5EF4-FFF2-40B4-BE49-F238E27FC236}">
                      <a16:creationId xmlns:a16="http://schemas.microsoft.com/office/drawing/2014/main" id="{FE4C69F4-B651-46FE-AD28-938F4CC84322}"/>
                    </a:ext>
                  </a:extLst>
                </p:cNvPr>
                <p:cNvSpPr txBox="1">
                  <a:spLocks noRot="1" noChangeAspect="1" noMove="1" noResize="1" noEditPoints="1" noAdjustHandles="1" noChangeArrowheads="1" noChangeShapeType="1" noTextEdit="1"/>
                </p:cNvSpPr>
                <p:nvPr/>
              </p:nvSpPr>
              <p:spPr bwMode="auto">
                <a:xfrm>
                  <a:off x="1104" y="0"/>
                  <a:ext cx="1392" cy="646"/>
                </a:xfrm>
                <a:prstGeom prst="rect">
                  <a:avLst/>
                </a:prstGeom>
                <a:blipFill>
                  <a:blip r:embed="rId5"/>
                  <a:stretch>
                    <a:fillRect b="-13281"/>
                  </a:stretch>
                </a:blipFill>
                <a:ln w="38100">
                  <a:solidFill>
                    <a:srgbClr val="3399FF"/>
                  </a:solidFill>
                  <a:miter lim="800000"/>
                  <a:headEnd/>
                  <a:tailEnd/>
                </a:ln>
                <a:effectLst/>
              </p:spPr>
              <p:txBody>
                <a:bodyPr/>
                <a:lstStyle/>
                <a:p>
                  <a:r>
                    <a:rPr lang="zh-CN" altLang="en-US">
                      <a:noFill/>
                    </a:rPr>
                    <a:t> </a:t>
                  </a:r>
                </a:p>
              </p:txBody>
            </p:sp>
          </mc:Fallback>
        </mc:AlternateContent>
        <p:sp>
          <p:nvSpPr>
            <p:cNvPr id="38919" name="Text Box 7">
              <a:extLst>
                <a:ext uri="{FF2B5EF4-FFF2-40B4-BE49-F238E27FC236}">
                  <a16:creationId xmlns:a16="http://schemas.microsoft.com/office/drawing/2014/main" id="{0AA5895D-CD27-4888-8708-532E44A23E0D}"/>
                </a:ext>
              </a:extLst>
            </p:cNvPr>
            <p:cNvSpPr txBox="1">
              <a:spLocks noChangeArrowheads="1"/>
            </p:cNvSpPr>
            <p:nvPr/>
          </p:nvSpPr>
          <p:spPr bwMode="auto">
            <a:xfrm>
              <a:off x="0" y="1248"/>
              <a:ext cx="2362" cy="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800" b="1" i="1">
                  <a:effectLst>
                    <a:outerShdw blurRad="38100" dist="38100" dir="2700000" algn="tl">
                      <a:srgbClr val="C0C0C0"/>
                    </a:outerShdw>
                  </a:effectLst>
                  <a:latin typeface="Times New Roman" pitchFamily="18" charset="0"/>
                </a:rPr>
                <a:t>Z</a:t>
              </a:r>
              <a:r>
                <a:rPr lang="zh-CN" altLang="zh-CN" sz="2800" b="1">
                  <a:effectLst>
                    <a:outerShdw blurRad="38100" dist="38100" dir="2700000" algn="tl">
                      <a:srgbClr val="C0C0C0"/>
                    </a:outerShdw>
                  </a:effectLst>
                  <a:latin typeface="Times New Roman" pitchFamily="18" charset="0"/>
                </a:rPr>
                <a:t> – </a:t>
              </a:r>
              <a:r>
                <a:rPr lang="zh-CN" sz="2400" b="1">
                  <a:effectLst>
                    <a:outerShdw blurRad="38100" dist="38100" dir="2700000" algn="tl">
                      <a:srgbClr val="C0C0C0"/>
                    </a:outerShdw>
                  </a:effectLst>
                  <a:latin typeface="Times New Roman" pitchFamily="18" charset="0"/>
                </a:rPr>
                <a:t>晶格配位数</a:t>
              </a:r>
              <a:endParaRPr lang="zh-CN" sz="2800" b="1" i="1">
                <a:effectLst>
                  <a:outerShdw blurRad="38100" dist="38100" dir="2700000" algn="tl">
                    <a:srgbClr val="C0C0C0"/>
                  </a:outerShdw>
                </a:effectLst>
                <a:latin typeface="Times New Roman" pitchFamily="18" charset="0"/>
              </a:endParaRPr>
            </a:p>
          </p:txBody>
        </p:sp>
        <p:sp>
          <p:nvSpPr>
            <p:cNvPr id="38920" name="Text Box 8">
              <a:extLst>
                <a:ext uri="{FF2B5EF4-FFF2-40B4-BE49-F238E27FC236}">
                  <a16:creationId xmlns:a16="http://schemas.microsoft.com/office/drawing/2014/main" id="{1396FE08-F853-4035-9C92-B4579FA02117}"/>
                </a:ext>
              </a:extLst>
            </p:cNvPr>
            <p:cNvSpPr txBox="1">
              <a:spLocks noChangeArrowheads="1"/>
            </p:cNvSpPr>
            <p:nvPr/>
          </p:nvSpPr>
          <p:spPr bwMode="auto">
            <a:xfrm>
              <a:off x="960" y="960"/>
              <a:ext cx="2064"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400" b="1">
                  <a:solidFill>
                    <a:srgbClr val="660066"/>
                  </a:solidFill>
                  <a:effectLst>
                    <a:outerShdw blurRad="38100" dist="38100" dir="2700000" algn="tl">
                      <a:srgbClr val="C0C0C0"/>
                    </a:outerShdw>
                  </a:effectLst>
                  <a:latin typeface="Times New Roman" pitchFamily="18" charset="0"/>
                </a:rPr>
                <a:t>空格的几率</a:t>
              </a:r>
              <a:r>
                <a:rPr lang="zh-CN" altLang="zh-CN" sz="2400" b="1" i="1">
                  <a:solidFill>
                    <a:srgbClr val="660066"/>
                  </a:solidFill>
                  <a:effectLst>
                    <a:outerShdw blurRad="38100" dist="38100" dir="2700000" algn="tl">
                      <a:srgbClr val="C0C0C0"/>
                    </a:outerShdw>
                  </a:effectLst>
                  <a:latin typeface="Times New Roman" pitchFamily="18" charset="0"/>
                </a:rPr>
                <a:t>(N-jx-1)/N</a:t>
              </a:r>
            </a:p>
          </p:txBody>
        </p:sp>
        <p:sp>
          <p:nvSpPr>
            <p:cNvPr id="31760" name="Line 9">
              <a:extLst>
                <a:ext uri="{FF2B5EF4-FFF2-40B4-BE49-F238E27FC236}">
                  <a16:creationId xmlns:a16="http://schemas.microsoft.com/office/drawing/2014/main" id="{21328AF7-5C99-43A5-9A27-9BBDD11D0DF0}"/>
                </a:ext>
              </a:extLst>
            </p:cNvPr>
            <p:cNvSpPr>
              <a:spLocks noChangeShapeType="1"/>
            </p:cNvSpPr>
            <p:nvPr/>
          </p:nvSpPr>
          <p:spPr bwMode="auto">
            <a:xfrm flipV="1">
              <a:off x="432" y="384"/>
              <a:ext cx="768" cy="864"/>
            </a:xfrm>
            <a:prstGeom prst="line">
              <a:avLst/>
            </a:prstGeom>
            <a:noFill/>
            <a:ln w="28575">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61" name="Line 10">
              <a:extLst>
                <a:ext uri="{FF2B5EF4-FFF2-40B4-BE49-F238E27FC236}">
                  <a16:creationId xmlns:a16="http://schemas.microsoft.com/office/drawing/2014/main" id="{6589E171-E557-4A7C-8DC1-3FE9F527DA33}"/>
                </a:ext>
              </a:extLst>
            </p:cNvPr>
            <p:cNvSpPr>
              <a:spLocks noChangeShapeType="1"/>
            </p:cNvSpPr>
            <p:nvPr/>
          </p:nvSpPr>
          <p:spPr bwMode="auto">
            <a:xfrm flipH="1" flipV="1">
              <a:off x="1872" y="672"/>
              <a:ext cx="0" cy="288"/>
            </a:xfrm>
            <a:prstGeom prst="line">
              <a:avLst/>
            </a:prstGeom>
            <a:noFill/>
            <a:ln w="7620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1750" name="Group 11">
            <a:extLst>
              <a:ext uri="{FF2B5EF4-FFF2-40B4-BE49-F238E27FC236}">
                <a16:creationId xmlns:a16="http://schemas.microsoft.com/office/drawing/2014/main" id="{B495D750-6A32-4F72-A59E-6CACEDEA3504}"/>
              </a:ext>
            </a:extLst>
          </p:cNvPr>
          <p:cNvGrpSpPr>
            <a:grpSpLocks/>
          </p:cNvGrpSpPr>
          <p:nvPr/>
        </p:nvGrpSpPr>
        <p:grpSpPr bwMode="auto">
          <a:xfrm>
            <a:off x="6172200" y="2514600"/>
            <a:ext cx="2438400" cy="2352675"/>
            <a:chOff x="0" y="0"/>
            <a:chExt cx="1920" cy="1914"/>
          </a:xfrm>
        </p:grpSpPr>
        <p:graphicFrame>
          <p:nvGraphicFramePr>
            <p:cNvPr id="31753" name="Object 12">
              <a:extLst>
                <a:ext uri="{FF2B5EF4-FFF2-40B4-BE49-F238E27FC236}">
                  <a16:creationId xmlns:a16="http://schemas.microsoft.com/office/drawing/2014/main" id="{445DF316-962B-45C3-BCD4-F84134BEA83B}"/>
                </a:ext>
              </a:extLst>
            </p:cNvPr>
            <p:cNvGraphicFramePr>
              <a:graphicFrameLocks noChangeAspect="1"/>
            </p:cNvGraphicFramePr>
            <p:nvPr/>
          </p:nvGraphicFramePr>
          <p:xfrm>
            <a:off x="0" y="0"/>
            <a:ext cx="1920" cy="1914"/>
          </p:xfrm>
          <a:graphic>
            <a:graphicData uri="http://schemas.openxmlformats.org/presentationml/2006/ole">
              <mc:AlternateContent xmlns:mc="http://schemas.openxmlformats.org/markup-compatibility/2006">
                <mc:Choice xmlns:v="urn:schemas-microsoft-com:vml" Requires="v">
                  <p:oleObj spid="_x0000_s32021" r:id="rId6" imgW="3048426" imgH="3038095" progId="Paint.Picture">
                    <p:embed/>
                  </p:oleObj>
                </mc:Choice>
                <mc:Fallback>
                  <p:oleObj r:id="rId6" imgW="3048426" imgH="3038095" progId="Paint.Picture">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20" cy="1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5" name="Oval 13">
              <a:extLst>
                <a:ext uri="{FF2B5EF4-FFF2-40B4-BE49-F238E27FC236}">
                  <a16:creationId xmlns:a16="http://schemas.microsoft.com/office/drawing/2014/main" id="{FBB9154B-C9A1-4890-AA4E-EC65106F9EC4}"/>
                </a:ext>
              </a:extLst>
            </p:cNvPr>
            <p:cNvSpPr>
              <a:spLocks noChangeArrowheads="1"/>
            </p:cNvSpPr>
            <p:nvPr/>
          </p:nvSpPr>
          <p:spPr bwMode="auto">
            <a:xfrm>
              <a:off x="384" y="1121"/>
              <a:ext cx="240" cy="240"/>
            </a:xfrm>
            <a:prstGeom prst="ellipse">
              <a:avLst/>
            </a:prstGeom>
            <a:noFill/>
            <a:ln w="38100" cmpd="sng">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b="1">
                <a:solidFill>
                  <a:srgbClr val="3366FF"/>
                </a:solidFill>
                <a:effectLst>
                  <a:outerShdw blurRad="38100" dist="38100" dir="2700000" algn="tl">
                    <a:srgbClr val="C0C0C0"/>
                  </a:outerShdw>
                </a:effectLst>
                <a:latin typeface="Times New Roman" pitchFamily="18" charset="0"/>
              </a:endParaRPr>
            </a:p>
          </p:txBody>
        </p:sp>
        <p:sp>
          <p:nvSpPr>
            <p:cNvPr id="31755" name="Oval 14">
              <a:extLst>
                <a:ext uri="{FF2B5EF4-FFF2-40B4-BE49-F238E27FC236}">
                  <a16:creationId xmlns:a16="http://schemas.microsoft.com/office/drawing/2014/main" id="{6CDA2F7B-DCFA-4F80-A484-01DBB3AD1CC1}"/>
                </a:ext>
              </a:extLst>
            </p:cNvPr>
            <p:cNvSpPr>
              <a:spLocks noChangeArrowheads="1"/>
            </p:cNvSpPr>
            <p:nvPr/>
          </p:nvSpPr>
          <p:spPr bwMode="auto">
            <a:xfrm>
              <a:off x="165" y="1110"/>
              <a:ext cx="240" cy="24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7" name="Oval 15">
              <a:extLst>
                <a:ext uri="{FF2B5EF4-FFF2-40B4-BE49-F238E27FC236}">
                  <a16:creationId xmlns:a16="http://schemas.microsoft.com/office/drawing/2014/main" id="{9A4D9C88-A4B8-4424-8B71-3523DE4097EE}"/>
                </a:ext>
              </a:extLst>
            </p:cNvPr>
            <p:cNvSpPr>
              <a:spLocks noChangeArrowheads="1"/>
            </p:cNvSpPr>
            <p:nvPr/>
          </p:nvSpPr>
          <p:spPr bwMode="auto">
            <a:xfrm>
              <a:off x="374" y="901"/>
              <a:ext cx="240" cy="257"/>
            </a:xfrm>
            <a:prstGeom prst="ellipse">
              <a:avLst/>
            </a:prstGeom>
            <a:noFill/>
            <a:ln w="38100" cmpd="sng">
              <a:solidFill>
                <a:srgbClr val="B2B2B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400" b="1">
                <a:solidFill>
                  <a:srgbClr val="B2B2B2"/>
                </a:solidFill>
                <a:effectLst>
                  <a:outerShdw blurRad="38100" dist="38100" dir="2700000" algn="tl">
                    <a:srgbClr val="C0C0C0"/>
                  </a:outerShdw>
                </a:effectLst>
                <a:latin typeface="Times New Roman" pitchFamily="18" charset="0"/>
              </a:endParaRPr>
            </a:p>
          </p:txBody>
        </p:sp>
      </p:grpSp>
      <p:sp>
        <p:nvSpPr>
          <p:cNvPr id="38928" name="Rectangle 16">
            <a:extLst>
              <a:ext uri="{FF2B5EF4-FFF2-40B4-BE49-F238E27FC236}">
                <a16:creationId xmlns:a16="http://schemas.microsoft.com/office/drawing/2014/main" id="{B5E81905-BBC8-4A75-9957-1040E6E1D0D5}"/>
              </a:ext>
            </a:extLst>
          </p:cNvPr>
          <p:cNvSpPr>
            <a:spLocks noChangeArrowheads="1"/>
          </p:cNvSpPr>
          <p:nvPr/>
        </p:nvSpPr>
        <p:spPr bwMode="auto">
          <a:xfrm>
            <a:off x="381000" y="1219200"/>
            <a:ext cx="25908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(1)</a:t>
            </a:r>
            <a:r>
              <a:rPr lang="zh-CN" altLang="zh-CN" sz="3600">
                <a:solidFill>
                  <a:srgbClr val="0000CC"/>
                </a:solidFill>
                <a:effectLst>
                  <a:outerShdw blurRad="38100" dist="38100" dir="2700000" algn="tl">
                    <a:srgbClr val="C0C0C0"/>
                  </a:outerShdw>
                </a:effectLst>
                <a:latin typeface="隶书" pitchFamily="49" charset="-122"/>
                <a:ea typeface="隶书" pitchFamily="49" charset="-122"/>
              </a:rPr>
              <a:t> </a:t>
            </a:r>
            <a:r>
              <a:rPr lang="zh-CN" sz="2800">
                <a:solidFill>
                  <a:srgbClr val="0000CC"/>
                </a:solidFill>
                <a:effectLst>
                  <a:outerShdw blurRad="38100" dist="38100" dir="2700000" algn="tl">
                    <a:srgbClr val="C0C0C0"/>
                  </a:outerShdw>
                </a:effectLst>
                <a:latin typeface="隶书" pitchFamily="49" charset="-122"/>
                <a:ea typeface="隶书" pitchFamily="49" charset="-122"/>
              </a:rPr>
              <a:t>混合熵</a:t>
            </a:r>
          </a:p>
        </p:txBody>
      </p:sp>
      <p:sp>
        <p:nvSpPr>
          <p:cNvPr id="6" name="灯片编号占位符 5">
            <a:extLst>
              <a:ext uri="{FF2B5EF4-FFF2-40B4-BE49-F238E27FC236}">
                <a16:creationId xmlns:a16="http://schemas.microsoft.com/office/drawing/2014/main" id="{48159F50-85F8-450E-8BCE-8AE370D94005}"/>
              </a:ext>
            </a:extLst>
          </p:cNvPr>
          <p:cNvSpPr>
            <a:spLocks noGrp="1"/>
          </p:cNvSpPr>
          <p:nvPr>
            <p:ph type="sldNum" sz="quarter" idx="12"/>
          </p:nvPr>
        </p:nvSpPr>
        <p:spPr/>
        <p:txBody>
          <a:bodyPr/>
          <a:lstStyle/>
          <a:p>
            <a:fld id="{2683E018-39C6-4725-A718-E21BC41313B1}" type="slidenum">
              <a:rPr lang="zh-CN" altLang="en-US" smtClean="0"/>
              <a:t>32</a:t>
            </a:fld>
            <a:endParaRPr lang="zh-CN" altLang="en-US"/>
          </a:p>
        </p:txBody>
      </p:sp>
      <p:sp>
        <p:nvSpPr>
          <p:cNvPr id="24" name="Text Box 13">
            <a:extLst>
              <a:ext uri="{FF2B5EF4-FFF2-40B4-BE49-F238E27FC236}">
                <a16:creationId xmlns:a16="http://schemas.microsoft.com/office/drawing/2014/main" id="{0BF93B0B-D5DC-41DF-8603-7C5612BC4A67}"/>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98D5B69-1163-4142-A9CF-0804C5081DA3}"/>
              </a:ext>
            </a:extLst>
          </p:cNvPr>
          <p:cNvSpPr>
            <a:spLocks noChangeArrowheads="1"/>
          </p:cNvSpPr>
          <p:nvPr/>
        </p:nvSpPr>
        <p:spPr bwMode="auto">
          <a:xfrm>
            <a:off x="381000" y="1828799"/>
            <a:ext cx="3505200" cy="47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sz="2000" dirty="0">
                <a:solidFill>
                  <a:schemeClr val="tx2"/>
                </a:solidFill>
                <a:effectLst>
                  <a:outerShdw blurRad="38100" dist="38100" dir="2700000" algn="tl">
                    <a:srgbClr val="C0C0C0"/>
                  </a:outerShdw>
                </a:effectLst>
                <a:latin typeface="楷体_GB2312" pitchFamily="49" charset="-122"/>
                <a:ea typeface="楷体_GB2312" pitchFamily="49" charset="-122"/>
              </a:rPr>
              <a:t>第</a:t>
            </a:r>
            <a:r>
              <a:rPr lang="zh-CN" altLang="zh-CN" sz="2000" i="1" dirty="0">
                <a:solidFill>
                  <a:schemeClr val="tx2"/>
                </a:solidFill>
                <a:effectLst>
                  <a:outerShdw blurRad="38100" dist="38100" dir="2700000" algn="tl">
                    <a:srgbClr val="C0C0C0"/>
                  </a:outerShdw>
                </a:effectLst>
                <a:latin typeface="楷体_GB2312" pitchFamily="49" charset="-122"/>
                <a:ea typeface="楷体_GB2312" pitchFamily="49" charset="-122"/>
              </a:rPr>
              <a:t>x</a:t>
            </a:r>
            <a:r>
              <a:rPr lang="zh-CN" sz="2000" dirty="0">
                <a:solidFill>
                  <a:schemeClr val="tx2"/>
                </a:solidFill>
                <a:effectLst>
                  <a:outerShdw blurRad="38100" dist="38100" dir="2700000" algn="tl">
                    <a:srgbClr val="C0C0C0"/>
                  </a:outerShdw>
                </a:effectLst>
                <a:latin typeface="楷体_GB2312" pitchFamily="49" charset="-122"/>
                <a:ea typeface="楷体_GB2312" pitchFamily="49" charset="-122"/>
              </a:rPr>
              <a:t>个</a:t>
            </a:r>
            <a:r>
              <a:rPr lang="zh-CN" sz="2000" dirty="0">
                <a:solidFill>
                  <a:schemeClr val="tx2"/>
                </a:solidFill>
                <a:effectLst>
                  <a:outerShdw blurRad="38100" dist="38100" dir="2700000" algn="tl">
                    <a:srgbClr val="C0C0C0"/>
                  </a:outerShdw>
                </a:effectLst>
                <a:latin typeface="Arial"/>
                <a:ea typeface="楷体_GB2312" pitchFamily="49" charset="-122"/>
              </a:rPr>
              <a:t>“</a:t>
            </a:r>
            <a:r>
              <a:rPr lang="zh-CN" sz="2000" dirty="0">
                <a:solidFill>
                  <a:schemeClr val="tx2"/>
                </a:solidFill>
                <a:effectLst>
                  <a:outerShdw blurRad="38100" dist="38100" dir="2700000" algn="tl">
                    <a:srgbClr val="C0C0C0"/>
                  </a:outerShdw>
                </a:effectLst>
                <a:latin typeface="楷体_GB2312" pitchFamily="49" charset="-122"/>
                <a:ea typeface="楷体_GB2312" pitchFamily="49" charset="-122"/>
              </a:rPr>
              <a:t>链段</a:t>
            </a:r>
            <a:r>
              <a:rPr lang="zh-CN" sz="2000" dirty="0">
                <a:solidFill>
                  <a:schemeClr val="tx2"/>
                </a:solidFill>
                <a:effectLst>
                  <a:outerShdw blurRad="38100" dist="38100" dir="2700000" algn="tl">
                    <a:srgbClr val="C0C0C0"/>
                  </a:outerShdw>
                </a:effectLst>
                <a:latin typeface="Arial"/>
                <a:ea typeface="楷体_GB2312" pitchFamily="49" charset="-122"/>
              </a:rPr>
              <a:t>”</a:t>
            </a:r>
            <a:r>
              <a:rPr lang="zh-CN" sz="2000" dirty="0">
                <a:solidFill>
                  <a:schemeClr val="tx2"/>
                </a:solidFill>
                <a:effectLst>
                  <a:outerShdw blurRad="38100" dist="38100" dir="2700000" algn="tl">
                    <a:srgbClr val="C0C0C0"/>
                  </a:outerShdw>
                </a:effectLst>
                <a:latin typeface="楷体_GB2312" pitchFamily="49" charset="-122"/>
                <a:ea typeface="楷体_GB2312" pitchFamily="49" charset="-122"/>
              </a:rPr>
              <a:t>的放置方法有：</a:t>
            </a:r>
          </a:p>
        </p:txBody>
      </p:sp>
      <mc:AlternateContent xmlns:mc="http://schemas.openxmlformats.org/markup-compatibility/2006" xmlns:a14="http://schemas.microsoft.com/office/drawing/2010/main">
        <mc:Choice Requires="a14">
          <p:sp>
            <p:nvSpPr>
              <p:cNvPr id="32771" name="Object 3" descr="新闻纸">
                <a:extLst>
                  <a:ext uri="{FF2B5EF4-FFF2-40B4-BE49-F238E27FC236}">
                    <a16:creationId xmlns:a16="http://schemas.microsoft.com/office/drawing/2014/main" id="{C8B292ED-7A88-417B-8E3D-42BA51476848}"/>
                  </a:ext>
                </a:extLst>
              </p:cNvPr>
              <p:cNvSpPr txBox="1"/>
              <p:nvPr/>
            </p:nvSpPr>
            <p:spPr bwMode="auto">
              <a:xfrm>
                <a:off x="3886200" y="1587500"/>
                <a:ext cx="4038600" cy="800100"/>
              </a:xfrm>
              <a:prstGeom prst="rect">
                <a:avLst/>
              </a:prstGeom>
              <a:blipFill dpi="0" rotWithShape="0">
                <a:blip r:embed="rId2"/>
                <a:srcRect/>
                <a:tile tx="0" ty="0" sx="100000" sy="100000" flip="none" algn="tl"/>
              </a:blipFill>
              <a:ln w="38100">
                <a:solidFill>
                  <a:srgbClr val="FFFF66"/>
                </a:solidFill>
                <a:miter lim="800000"/>
                <a:headEnd/>
                <a:tailEnd/>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d>
                        <m:dPr>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𝑗𝑥</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𝑁</m:t>
                              </m:r>
                            </m:den>
                          </m:f>
                        </m:e>
                      </m:d>
                    </m:oMath>
                  </m:oMathPara>
                </a14:m>
                <a:endParaRPr lang="zh-CN" altLang="en-US" sz="2400" dirty="0"/>
              </a:p>
            </p:txBody>
          </p:sp>
        </mc:Choice>
        <mc:Fallback xmlns="">
          <p:sp>
            <p:nvSpPr>
              <p:cNvPr id="32771" name="Object 3" descr="新闻纸">
                <a:extLst>
                  <a:ext uri="{FF2B5EF4-FFF2-40B4-BE49-F238E27FC236}">
                    <a16:creationId xmlns:a16="http://schemas.microsoft.com/office/drawing/2014/main" id="{C8B292ED-7A88-417B-8E3D-42BA51476848}"/>
                  </a:ext>
                </a:extLst>
              </p:cNvPr>
              <p:cNvSpPr txBox="1">
                <a:spLocks noRot="1" noChangeAspect="1" noMove="1" noResize="1" noEditPoints="1" noAdjustHandles="1" noChangeArrowheads="1" noChangeShapeType="1" noTextEdit="1"/>
              </p:cNvSpPr>
              <p:nvPr/>
            </p:nvSpPr>
            <p:spPr bwMode="auto">
              <a:xfrm>
                <a:off x="3886200" y="1587500"/>
                <a:ext cx="4038600" cy="800100"/>
              </a:xfrm>
              <a:prstGeom prst="rect">
                <a:avLst/>
              </a:prstGeom>
              <a:blipFill>
                <a:blip r:embed="rId3"/>
                <a:stretch>
                  <a:fillRect b="-5797"/>
                </a:stretch>
              </a:blipFill>
              <a:ln w="38100">
                <a:solidFill>
                  <a:srgbClr val="FFFF66"/>
                </a:solidFill>
                <a:miter lim="800000"/>
                <a:headEnd/>
                <a:tailEnd/>
              </a:ln>
            </p:spPr>
            <p:txBody>
              <a:bodyPr/>
              <a:lstStyle/>
              <a:p>
                <a:r>
                  <a:rPr lang="zh-CN" altLang="en-US">
                    <a:noFill/>
                  </a:rPr>
                  <a:t> </a:t>
                </a:r>
              </a:p>
            </p:txBody>
          </p:sp>
        </mc:Fallback>
      </mc:AlternateContent>
      <p:sp>
        <p:nvSpPr>
          <p:cNvPr id="39940" name="Text Box 4">
            <a:extLst>
              <a:ext uri="{FF2B5EF4-FFF2-40B4-BE49-F238E27FC236}">
                <a16:creationId xmlns:a16="http://schemas.microsoft.com/office/drawing/2014/main" id="{0741EFF9-0D14-4A31-865E-63EFA2BC8F97}"/>
              </a:ext>
            </a:extLst>
          </p:cNvPr>
          <p:cNvSpPr txBox="1">
            <a:spLocks noChangeArrowheads="1"/>
          </p:cNvSpPr>
          <p:nvPr/>
        </p:nvSpPr>
        <p:spPr bwMode="auto">
          <a:xfrm>
            <a:off x="457200" y="2438400"/>
            <a:ext cx="7772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000" b="1">
                <a:effectLst>
                  <a:outerShdw blurRad="38100" dist="38100" dir="2700000" algn="tl">
                    <a:srgbClr val="C0C0C0"/>
                  </a:outerShdw>
                </a:effectLst>
                <a:latin typeface="宋体" pitchFamily="2" charset="-122"/>
              </a:rPr>
              <a:t>因此第</a:t>
            </a:r>
            <a:r>
              <a:rPr lang="zh-CN" altLang="zh-CN" sz="2000" b="1">
                <a:effectLst>
                  <a:outerShdw blurRad="38100" dist="38100" dir="2700000" algn="tl">
                    <a:srgbClr val="C0C0C0"/>
                  </a:outerShdw>
                </a:effectLst>
                <a:latin typeface="宋体" pitchFamily="2" charset="-122"/>
              </a:rPr>
              <a:t>j</a:t>
            </a:r>
            <a:r>
              <a:rPr lang="zh-CN" sz="2000" b="1">
                <a:effectLst>
                  <a:outerShdw blurRad="38100" dist="38100" dir="2700000" algn="tl">
                    <a:srgbClr val="C0C0C0"/>
                  </a:outerShdw>
                </a:effectLst>
                <a:latin typeface="宋体" pitchFamily="2" charset="-122"/>
              </a:rPr>
              <a:t>个高分子整链在</a:t>
            </a:r>
            <a:r>
              <a:rPr lang="zh-CN" altLang="zh-CN" sz="2000" b="1" i="1">
                <a:effectLst>
                  <a:outerShdw blurRad="38100" dist="38100" dir="2700000" algn="tl">
                    <a:srgbClr val="C0C0C0"/>
                  </a:outerShdw>
                </a:effectLst>
                <a:latin typeface="宋体" pitchFamily="2" charset="-122"/>
              </a:rPr>
              <a:t>N-xj</a:t>
            </a:r>
            <a:r>
              <a:rPr lang="zh-CN" sz="2000" b="1">
                <a:effectLst>
                  <a:outerShdw blurRad="38100" dist="38100" dir="2700000" algn="tl">
                    <a:srgbClr val="C0C0C0"/>
                  </a:outerShdw>
                </a:effectLst>
                <a:latin typeface="宋体" pitchFamily="2" charset="-122"/>
              </a:rPr>
              <a:t>个空格中的放置方法数为以上各链段放置方法的乘积：</a:t>
            </a:r>
          </a:p>
        </p:txBody>
      </p:sp>
      <mc:AlternateContent xmlns:mc="http://schemas.openxmlformats.org/markup-compatibility/2006" xmlns:a14="http://schemas.microsoft.com/office/drawing/2010/main">
        <mc:Choice Requires="a14">
          <p:sp>
            <p:nvSpPr>
              <p:cNvPr id="32773" name="Object 5" descr="新闻纸">
                <a:extLst>
                  <a:ext uri="{FF2B5EF4-FFF2-40B4-BE49-F238E27FC236}">
                    <a16:creationId xmlns:a16="http://schemas.microsoft.com/office/drawing/2014/main" id="{F0C3B199-0C43-48B7-AAFA-5196DE395C4B}"/>
                  </a:ext>
                </a:extLst>
              </p:cNvPr>
              <p:cNvSpPr txBox="1"/>
              <p:nvPr/>
            </p:nvSpPr>
            <p:spPr bwMode="auto">
              <a:xfrm>
                <a:off x="457200" y="3200400"/>
                <a:ext cx="5257770" cy="1082675"/>
              </a:xfrm>
              <a:prstGeom prst="rect">
                <a:avLst/>
              </a:prstGeom>
              <a:blipFill dpi="0" rotWithShape="0">
                <a:blip r:embed="rId2"/>
                <a:srcRect/>
                <a:tile tx="0" ty="0" sx="100000" sy="100000" flip="none" algn="tl"/>
              </a:blip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𝑊</m:t>
                          </m:r>
                        </m:e>
                        <m:sub>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d>
                            <m:dPr>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𝑁</m:t>
                                  </m:r>
                                </m:den>
                              </m:f>
                            </m:e>
                          </m:d>
                        </m:e>
                        <m:sup>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sup>
                      </m:sSup>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𝑥𝑗</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𝑥𝑗</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den>
                      </m:f>
                    </m:oMath>
                  </m:oMathPara>
                </a14:m>
                <a:endParaRPr lang="zh-CN" altLang="en-US" sz="2400"/>
              </a:p>
            </p:txBody>
          </p:sp>
        </mc:Choice>
        <mc:Fallback xmlns="">
          <p:sp>
            <p:nvSpPr>
              <p:cNvPr id="32773" name="Object 5" descr="新闻纸">
                <a:extLst>
                  <a:ext uri="{FF2B5EF4-FFF2-40B4-BE49-F238E27FC236}">
                    <a16:creationId xmlns:a16="http://schemas.microsoft.com/office/drawing/2014/main" id="{F0C3B199-0C43-48B7-AAFA-5196DE395C4B}"/>
                  </a:ext>
                </a:extLst>
              </p:cNvPr>
              <p:cNvSpPr txBox="1">
                <a:spLocks noRot="1" noChangeAspect="1" noMove="1" noResize="1" noEditPoints="1" noAdjustHandles="1" noChangeArrowheads="1" noChangeShapeType="1" noTextEdit="1"/>
              </p:cNvSpPr>
              <p:nvPr/>
            </p:nvSpPr>
            <p:spPr bwMode="auto">
              <a:xfrm>
                <a:off x="457200" y="3200400"/>
                <a:ext cx="5257770" cy="1082675"/>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39942" name="Text Box 6">
            <a:extLst>
              <a:ext uri="{FF2B5EF4-FFF2-40B4-BE49-F238E27FC236}">
                <a16:creationId xmlns:a16="http://schemas.microsoft.com/office/drawing/2014/main" id="{330E9574-05EA-4626-9C9A-738AEA0DE88C}"/>
              </a:ext>
            </a:extLst>
          </p:cNvPr>
          <p:cNvSpPr txBox="1">
            <a:spLocks noChangeArrowheads="1"/>
          </p:cNvSpPr>
          <p:nvPr/>
        </p:nvSpPr>
        <p:spPr bwMode="auto">
          <a:xfrm>
            <a:off x="381000" y="4343400"/>
            <a:ext cx="754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000" b="1">
                <a:effectLst>
                  <a:outerShdw blurRad="38100" dist="38100" dir="2700000" algn="tl">
                    <a:srgbClr val="C0C0C0"/>
                  </a:outerShdw>
                </a:effectLst>
                <a:latin typeface="宋体" pitchFamily="2" charset="-122"/>
              </a:rPr>
              <a:t>而总共</a:t>
            </a:r>
            <a:r>
              <a:rPr lang="zh-CN" altLang="zh-CN" sz="2000" b="1" i="1">
                <a:effectLst>
                  <a:outerShdw blurRad="38100" dist="38100" dir="2700000" algn="tl">
                    <a:srgbClr val="C0C0C0"/>
                  </a:outerShdw>
                </a:effectLst>
                <a:latin typeface="宋体" pitchFamily="2" charset="-122"/>
              </a:rPr>
              <a:t>N</a:t>
            </a:r>
            <a:r>
              <a:rPr lang="zh-CN" altLang="zh-CN" sz="2000" b="1" i="1" baseline="-25000">
                <a:effectLst>
                  <a:outerShdw blurRad="38100" dist="38100" dir="2700000" algn="tl">
                    <a:srgbClr val="C0C0C0"/>
                  </a:outerShdw>
                </a:effectLst>
                <a:latin typeface="宋体" pitchFamily="2" charset="-122"/>
              </a:rPr>
              <a:t>2</a:t>
            </a:r>
            <a:r>
              <a:rPr lang="zh-CN" sz="2000" b="1">
                <a:effectLst>
                  <a:outerShdw blurRad="38100" dist="38100" dir="2700000" algn="tl">
                    <a:srgbClr val="C0C0C0"/>
                  </a:outerShdw>
                </a:effectLst>
                <a:latin typeface="宋体" pitchFamily="2" charset="-122"/>
              </a:rPr>
              <a:t>条高分子链在</a:t>
            </a:r>
            <a:r>
              <a:rPr lang="zh-CN" altLang="zh-CN" sz="2000" b="1" i="1">
                <a:effectLst>
                  <a:outerShdw blurRad="38100" dist="38100" dir="2700000" algn="tl">
                    <a:srgbClr val="C0C0C0"/>
                  </a:outerShdw>
                </a:effectLst>
                <a:latin typeface="宋体" pitchFamily="2" charset="-122"/>
              </a:rPr>
              <a:t>N</a:t>
            </a:r>
            <a:r>
              <a:rPr lang="zh-CN" sz="2000" b="1">
                <a:effectLst>
                  <a:outerShdw blurRad="38100" dist="38100" dir="2700000" algn="tl">
                    <a:srgbClr val="C0C0C0"/>
                  </a:outerShdw>
                </a:effectLst>
                <a:latin typeface="宋体" pitchFamily="2" charset="-122"/>
              </a:rPr>
              <a:t>个空格中的放置方法为所有分子链的放置方式的乘积</a:t>
            </a:r>
          </a:p>
        </p:txBody>
      </p:sp>
      <mc:AlternateContent xmlns:mc="http://schemas.openxmlformats.org/markup-compatibility/2006" xmlns:a14="http://schemas.microsoft.com/office/drawing/2010/main">
        <mc:Choice Requires="a14">
          <p:sp>
            <p:nvSpPr>
              <p:cNvPr id="32775" name="Object 7" descr="新闻纸">
                <a:extLst>
                  <a:ext uri="{FF2B5EF4-FFF2-40B4-BE49-F238E27FC236}">
                    <a16:creationId xmlns:a16="http://schemas.microsoft.com/office/drawing/2014/main" id="{D28EA544-D29F-4B01-8026-F8FC7DCA0334}"/>
                  </a:ext>
                </a:extLst>
              </p:cNvPr>
              <p:cNvSpPr txBox="1"/>
              <p:nvPr/>
            </p:nvSpPr>
            <p:spPr bwMode="auto">
              <a:xfrm>
                <a:off x="4513263" y="4724400"/>
                <a:ext cx="2974975" cy="1033463"/>
              </a:xfrm>
              <a:prstGeom prst="rect">
                <a:avLst/>
              </a:prstGeom>
              <a:blipFill dpi="0" rotWithShape="0">
                <a:blip r:embed="rId2"/>
                <a:srcRect/>
                <a:tile tx="0" ty="0" sx="100000" sy="100000" flip="none" algn="tl"/>
              </a:blip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rPr>
                        <m:t>Ω</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en>
                      </m:f>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=0</m:t>
                          </m:r>
                        </m:sub>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−1</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𝑊</m:t>
                              </m:r>
                            </m:e>
                            <m:sub>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+1</m:t>
                              </m:r>
                            </m:sub>
                          </m:sSub>
                        </m:e>
                      </m:nary>
                    </m:oMath>
                  </m:oMathPara>
                </a14:m>
                <a:endParaRPr lang="zh-CN" altLang="en-US" sz="2400"/>
              </a:p>
            </p:txBody>
          </p:sp>
        </mc:Choice>
        <mc:Fallback xmlns="">
          <p:sp>
            <p:nvSpPr>
              <p:cNvPr id="32775" name="Object 7" descr="新闻纸">
                <a:extLst>
                  <a:ext uri="{FF2B5EF4-FFF2-40B4-BE49-F238E27FC236}">
                    <a16:creationId xmlns:a16="http://schemas.microsoft.com/office/drawing/2014/main" id="{D28EA544-D29F-4B01-8026-F8FC7DCA0334}"/>
                  </a:ext>
                </a:extLst>
              </p:cNvPr>
              <p:cNvSpPr txBox="1">
                <a:spLocks noRot="1" noChangeAspect="1" noMove="1" noResize="1" noEditPoints="1" noAdjustHandles="1" noChangeArrowheads="1" noChangeShapeType="1" noTextEdit="1"/>
              </p:cNvSpPr>
              <p:nvPr/>
            </p:nvSpPr>
            <p:spPr bwMode="auto">
              <a:xfrm>
                <a:off x="4513263" y="4724400"/>
                <a:ext cx="2974975" cy="1033463"/>
              </a:xfrm>
              <a:prstGeom prst="rect">
                <a:avLst/>
              </a:prstGeom>
              <a:blipFill>
                <a:blip r:embed="rId5"/>
                <a:stretch>
                  <a:fillRect b="-7647"/>
                </a:stretch>
              </a:blipFill>
              <a:ln>
                <a:noFill/>
              </a:ln>
              <a:effectLst/>
            </p:spPr>
            <p:txBody>
              <a:bodyPr/>
              <a:lstStyle/>
              <a:p>
                <a:r>
                  <a:rPr lang="zh-CN" altLang="en-US">
                    <a:noFill/>
                  </a:rPr>
                  <a:t> </a:t>
                </a:r>
              </a:p>
            </p:txBody>
          </p:sp>
        </mc:Fallback>
      </mc:AlternateContent>
      <p:sp>
        <p:nvSpPr>
          <p:cNvPr id="39944" name="Text Box 8">
            <a:extLst>
              <a:ext uri="{FF2B5EF4-FFF2-40B4-BE49-F238E27FC236}">
                <a16:creationId xmlns:a16="http://schemas.microsoft.com/office/drawing/2014/main" id="{F9C1D5A4-FC07-4D94-A4D9-D0C76F206872}"/>
              </a:ext>
            </a:extLst>
          </p:cNvPr>
          <p:cNvSpPr txBox="1">
            <a:spLocks noChangeArrowheads="1"/>
          </p:cNvSpPr>
          <p:nvPr/>
        </p:nvSpPr>
        <p:spPr bwMode="auto">
          <a:xfrm>
            <a:off x="1295400" y="61722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000" b="1">
                <a:effectLst>
                  <a:outerShdw blurRad="38100" dist="38100" dir="2700000" algn="tl">
                    <a:srgbClr val="C0C0C0"/>
                  </a:outerShdw>
                </a:effectLst>
                <a:latin typeface="Times New Roman" pitchFamily="18" charset="0"/>
              </a:rPr>
              <a:t>展开</a:t>
            </a:r>
          </a:p>
        </p:txBody>
      </p:sp>
      <mc:AlternateContent xmlns:mc="http://schemas.openxmlformats.org/markup-compatibility/2006" xmlns:a14="http://schemas.microsoft.com/office/drawing/2010/main">
        <mc:Choice Requires="a14">
          <p:sp>
            <p:nvSpPr>
              <p:cNvPr id="32777" name="Object 9" descr="蓝色砂纸">
                <a:extLst>
                  <a:ext uri="{FF2B5EF4-FFF2-40B4-BE49-F238E27FC236}">
                    <a16:creationId xmlns:a16="http://schemas.microsoft.com/office/drawing/2014/main" id="{05934357-F8B1-4CC7-ABB4-F93CC75FEFBA}"/>
                  </a:ext>
                </a:extLst>
              </p:cNvPr>
              <p:cNvSpPr txBox="1"/>
              <p:nvPr/>
            </p:nvSpPr>
            <p:spPr bwMode="auto">
              <a:xfrm>
                <a:off x="2371725" y="5846763"/>
                <a:ext cx="4286250" cy="1011237"/>
              </a:xfrm>
              <a:prstGeom prst="rect">
                <a:avLst/>
              </a:prstGeom>
              <a:blipFill dpi="0" rotWithShape="0">
                <a:blip r:embed="rId6"/>
                <a:srcRect/>
                <a:tile tx="0" ty="0" sx="100000" sy="100000" flip="none" algn="tl"/>
              </a:blip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000" i="1">
                          <a:solidFill>
                            <a:srgbClr val="000000"/>
                          </a:solidFill>
                          <a:latin typeface="Cambria Math" panose="02040503050406030204" pitchFamily="18" charset="0"/>
                        </a:rPr>
                        <m:t>Ω</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𝑁</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den>
                      </m:f>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𝑍</m:t>
                                  </m:r>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𝑁</m:t>
                                  </m:r>
                                </m:den>
                              </m:f>
                            </m:e>
                          </m:d>
                        </m:e>
                        <m:sup>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𝑁</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−1)</m:t>
                          </m:r>
                        </m:sup>
                      </m:sSup>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𝑁</m:t>
                          </m:r>
                          <m:r>
                            <a:rPr lang="zh-CN" altLang="en-US" sz="2000" i="1">
                              <a:solidFill>
                                <a:srgbClr val="000000"/>
                              </a:solidFill>
                              <a:latin typeface="Cambria Math" panose="02040503050406030204" pitchFamily="18" charset="0"/>
                            </a:rPr>
                            <m:t>!</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𝑁</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𝑁</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den>
                      </m:f>
                    </m:oMath>
                  </m:oMathPara>
                </a14:m>
                <a:endParaRPr lang="zh-CN" altLang="en-US" sz="2000" dirty="0"/>
              </a:p>
            </p:txBody>
          </p:sp>
        </mc:Choice>
        <mc:Fallback xmlns="">
          <p:sp>
            <p:nvSpPr>
              <p:cNvPr id="32777" name="Object 9" descr="蓝色砂纸">
                <a:extLst>
                  <a:ext uri="{FF2B5EF4-FFF2-40B4-BE49-F238E27FC236}">
                    <a16:creationId xmlns:a16="http://schemas.microsoft.com/office/drawing/2014/main" id="{05934357-F8B1-4CC7-ABB4-F93CC75FEFBA}"/>
                  </a:ext>
                </a:extLst>
              </p:cNvPr>
              <p:cNvSpPr txBox="1">
                <a:spLocks noRot="1" noChangeAspect="1" noMove="1" noResize="1" noEditPoints="1" noAdjustHandles="1" noChangeArrowheads="1" noChangeShapeType="1" noTextEdit="1"/>
              </p:cNvSpPr>
              <p:nvPr/>
            </p:nvSpPr>
            <p:spPr bwMode="auto">
              <a:xfrm>
                <a:off x="2371725" y="5846763"/>
                <a:ext cx="4286250" cy="1011237"/>
              </a:xfrm>
              <a:prstGeom prst="rect">
                <a:avLst/>
              </a:prstGeom>
              <a:blipFill>
                <a:blip r:embed="rId7"/>
                <a:stretch>
                  <a:fillRect/>
                </a:stretch>
              </a:blipFill>
              <a:ln>
                <a:noFill/>
              </a:ln>
              <a:effectLst/>
            </p:spPr>
            <p:txBody>
              <a:bodyPr/>
              <a:lstStyle/>
              <a:p>
                <a:r>
                  <a:rPr lang="zh-CN" altLang="en-US">
                    <a:noFill/>
                  </a:rPr>
                  <a:t> </a:t>
                </a:r>
              </a:p>
            </p:txBody>
          </p:sp>
        </mc:Fallback>
      </mc:AlternateContent>
      <p:sp>
        <p:nvSpPr>
          <p:cNvPr id="39946" name="Oval 10">
            <a:extLst>
              <a:ext uri="{FF2B5EF4-FFF2-40B4-BE49-F238E27FC236}">
                <a16:creationId xmlns:a16="http://schemas.microsoft.com/office/drawing/2014/main" id="{BE100C42-2EC3-4F12-B7B8-09F484C17896}"/>
              </a:ext>
            </a:extLst>
          </p:cNvPr>
          <p:cNvSpPr>
            <a:spLocks noChangeArrowheads="1"/>
          </p:cNvSpPr>
          <p:nvPr/>
        </p:nvSpPr>
        <p:spPr bwMode="auto">
          <a:xfrm>
            <a:off x="5871255" y="3571874"/>
            <a:ext cx="577850" cy="512763"/>
          </a:xfrm>
          <a:prstGeom prst="ellipse">
            <a:avLst/>
          </a:prstGeom>
          <a:solidFill>
            <a:srgbClr val="FF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zh-CN" sz="2000" b="1">
                <a:effectLst>
                  <a:outerShdw blurRad="38100" dist="38100" dir="2700000" algn="tl">
                    <a:srgbClr val="FFFFFF"/>
                  </a:outerShdw>
                </a:effectLst>
                <a:latin typeface="Times New Roman" pitchFamily="18" charset="0"/>
              </a:rPr>
              <a:t>1</a:t>
            </a:r>
          </a:p>
        </p:txBody>
      </p:sp>
      <p:sp>
        <p:nvSpPr>
          <p:cNvPr id="39947" name="Oval 11">
            <a:extLst>
              <a:ext uri="{FF2B5EF4-FFF2-40B4-BE49-F238E27FC236}">
                <a16:creationId xmlns:a16="http://schemas.microsoft.com/office/drawing/2014/main" id="{1F153AF6-04CA-410D-AB29-479AB5109584}"/>
              </a:ext>
            </a:extLst>
          </p:cNvPr>
          <p:cNvSpPr>
            <a:spLocks noChangeArrowheads="1"/>
          </p:cNvSpPr>
          <p:nvPr/>
        </p:nvSpPr>
        <p:spPr bwMode="auto">
          <a:xfrm>
            <a:off x="7620000" y="5029200"/>
            <a:ext cx="577850" cy="512763"/>
          </a:xfrm>
          <a:prstGeom prst="ellipse">
            <a:avLst/>
          </a:prstGeom>
          <a:solidFill>
            <a:srgbClr val="FF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zh-CN" sz="2000" b="1">
                <a:effectLst>
                  <a:outerShdw blurRad="38100" dist="38100" dir="2700000" algn="tl">
                    <a:srgbClr val="FFFFFF"/>
                  </a:outerShdw>
                </a:effectLst>
                <a:latin typeface="Times New Roman" pitchFamily="18" charset="0"/>
              </a:rPr>
              <a:t>2A</a:t>
            </a:r>
          </a:p>
        </p:txBody>
      </p:sp>
      <p:sp>
        <p:nvSpPr>
          <p:cNvPr id="39948" name="Oval 12">
            <a:extLst>
              <a:ext uri="{FF2B5EF4-FFF2-40B4-BE49-F238E27FC236}">
                <a16:creationId xmlns:a16="http://schemas.microsoft.com/office/drawing/2014/main" id="{CAD03F29-4B44-44D1-871F-292C26DFB9F6}"/>
              </a:ext>
            </a:extLst>
          </p:cNvPr>
          <p:cNvSpPr>
            <a:spLocks noChangeArrowheads="1"/>
          </p:cNvSpPr>
          <p:nvPr/>
        </p:nvSpPr>
        <p:spPr bwMode="auto">
          <a:xfrm>
            <a:off x="6804025" y="6116638"/>
            <a:ext cx="577850" cy="512762"/>
          </a:xfrm>
          <a:prstGeom prst="ellipse">
            <a:avLst/>
          </a:prstGeom>
          <a:solidFill>
            <a:srgbClr val="FF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zh-CN" sz="2000" b="1">
                <a:effectLst>
                  <a:outerShdw blurRad="38100" dist="38100" dir="2700000" algn="tl">
                    <a:srgbClr val="FFFFFF"/>
                  </a:outerShdw>
                </a:effectLst>
                <a:latin typeface="Times New Roman" pitchFamily="18" charset="0"/>
              </a:rPr>
              <a:t>2B</a:t>
            </a:r>
          </a:p>
        </p:txBody>
      </p:sp>
      <p:sp>
        <p:nvSpPr>
          <p:cNvPr id="39949" name="Text Box 13">
            <a:extLst>
              <a:ext uri="{FF2B5EF4-FFF2-40B4-BE49-F238E27FC236}">
                <a16:creationId xmlns:a16="http://schemas.microsoft.com/office/drawing/2014/main" id="{20EE5FEF-B139-4727-8DD5-DAF9765A677B}"/>
              </a:ext>
            </a:extLst>
          </p:cNvPr>
          <p:cNvSpPr txBox="1">
            <a:spLocks noChangeArrowheads="1"/>
          </p:cNvSpPr>
          <p:nvPr/>
        </p:nvSpPr>
        <p:spPr bwMode="auto">
          <a:xfrm>
            <a:off x="290834" y="5029200"/>
            <a:ext cx="424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000" b="1" dirty="0">
                <a:solidFill>
                  <a:srgbClr val="0000CC"/>
                </a:solidFill>
                <a:latin typeface="Times New Roman" pitchFamily="18" charset="0"/>
              </a:rPr>
              <a:t>除以</a:t>
            </a:r>
            <a:r>
              <a:rPr lang="zh-CN" altLang="zh-CN" sz="2000" b="1" dirty="0">
                <a:solidFill>
                  <a:srgbClr val="0000CC"/>
                </a:solidFill>
                <a:latin typeface="Times New Roman" pitchFamily="18" charset="0"/>
              </a:rPr>
              <a:t>N</a:t>
            </a:r>
            <a:r>
              <a:rPr lang="zh-CN" altLang="zh-CN" sz="2000" b="1" baseline="-25000" dirty="0">
                <a:solidFill>
                  <a:srgbClr val="0000CC"/>
                </a:solidFill>
                <a:latin typeface="Times New Roman" pitchFamily="18" charset="0"/>
              </a:rPr>
              <a:t>2</a:t>
            </a:r>
            <a:r>
              <a:rPr lang="zh-CN" sz="2000" b="1" dirty="0">
                <a:solidFill>
                  <a:srgbClr val="0000CC"/>
                </a:solidFill>
                <a:latin typeface="Times New Roman" pitchFamily="18" charset="0"/>
              </a:rPr>
              <a:t>！是因为个高分子链互换位置时不提供新的放置方法。</a:t>
            </a:r>
          </a:p>
        </p:txBody>
      </p:sp>
      <p:sp>
        <p:nvSpPr>
          <p:cNvPr id="39950" name="Rectangle 14">
            <a:extLst>
              <a:ext uri="{FF2B5EF4-FFF2-40B4-BE49-F238E27FC236}">
                <a16:creationId xmlns:a16="http://schemas.microsoft.com/office/drawing/2014/main" id="{BDB90BFF-40C2-4050-A724-50FD47107079}"/>
              </a:ext>
            </a:extLst>
          </p:cNvPr>
          <p:cNvSpPr>
            <a:spLocks noChangeArrowheads="1"/>
          </p:cNvSpPr>
          <p:nvPr/>
        </p:nvSpPr>
        <p:spPr bwMode="auto">
          <a:xfrm>
            <a:off x="381000" y="1219200"/>
            <a:ext cx="25908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(1)</a:t>
            </a:r>
            <a:r>
              <a:rPr lang="zh-CN" altLang="zh-CN" sz="3600">
                <a:solidFill>
                  <a:srgbClr val="0000CC"/>
                </a:solidFill>
                <a:effectLst>
                  <a:outerShdw blurRad="38100" dist="38100" dir="2700000" algn="tl">
                    <a:srgbClr val="C0C0C0"/>
                  </a:outerShdw>
                </a:effectLst>
                <a:latin typeface="隶书" pitchFamily="49" charset="-122"/>
                <a:ea typeface="隶书" pitchFamily="49" charset="-122"/>
              </a:rPr>
              <a:t> </a:t>
            </a:r>
            <a:r>
              <a:rPr lang="zh-CN" sz="2800">
                <a:solidFill>
                  <a:srgbClr val="0000CC"/>
                </a:solidFill>
                <a:effectLst>
                  <a:outerShdw blurRad="38100" dist="38100" dir="2700000" algn="tl">
                    <a:srgbClr val="C0C0C0"/>
                  </a:outerShdw>
                </a:effectLst>
                <a:latin typeface="隶书" pitchFamily="49" charset="-122"/>
                <a:ea typeface="隶书" pitchFamily="49" charset="-122"/>
              </a:rPr>
              <a:t>混合熵</a:t>
            </a:r>
          </a:p>
        </p:txBody>
      </p:sp>
      <p:sp>
        <p:nvSpPr>
          <p:cNvPr id="10" name="灯片编号占位符 9">
            <a:extLst>
              <a:ext uri="{FF2B5EF4-FFF2-40B4-BE49-F238E27FC236}">
                <a16:creationId xmlns:a16="http://schemas.microsoft.com/office/drawing/2014/main" id="{3FC4FE67-11CE-4C6A-94FB-385FBB0C03E4}"/>
              </a:ext>
            </a:extLst>
          </p:cNvPr>
          <p:cNvSpPr>
            <a:spLocks noGrp="1"/>
          </p:cNvSpPr>
          <p:nvPr>
            <p:ph type="sldNum" sz="quarter" idx="12"/>
          </p:nvPr>
        </p:nvSpPr>
        <p:spPr/>
        <p:txBody>
          <a:bodyPr/>
          <a:lstStyle/>
          <a:p>
            <a:fld id="{2683E018-39C6-4725-A718-E21BC41313B1}" type="slidenum">
              <a:rPr lang="zh-CN" altLang="en-US" smtClean="0"/>
              <a:t>33</a:t>
            </a:fld>
            <a:endParaRPr lang="zh-CN" altLang="en-US"/>
          </a:p>
        </p:txBody>
      </p:sp>
      <p:sp>
        <p:nvSpPr>
          <p:cNvPr id="26" name="Text Box 13">
            <a:extLst>
              <a:ext uri="{FF2B5EF4-FFF2-40B4-BE49-F238E27FC236}">
                <a16:creationId xmlns:a16="http://schemas.microsoft.com/office/drawing/2014/main" id="{A077AB2E-F3DE-4810-A3E3-280D8BCAC588}"/>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3522871-3665-4A92-8946-04327EB4707E}"/>
              </a:ext>
            </a:extLst>
          </p:cNvPr>
          <p:cNvSpPr>
            <a:spLocks noChangeArrowheads="1"/>
          </p:cNvSpPr>
          <p:nvPr/>
        </p:nvSpPr>
        <p:spPr bwMode="auto">
          <a:xfrm>
            <a:off x="381000" y="1981200"/>
            <a:ext cx="50958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sz="2400" b="1" dirty="0">
                <a:solidFill>
                  <a:schemeClr val="tx2"/>
                </a:solidFill>
                <a:latin typeface="楷体_GB2312" pitchFamily="49" charset="-122"/>
                <a:ea typeface="楷体_GB2312" pitchFamily="49" charset="-122"/>
              </a:rPr>
              <a:t>根据统计热力学，体系的熵与微观状态数的关系如下：</a:t>
            </a:r>
          </a:p>
        </p:txBody>
      </p:sp>
      <mc:AlternateContent xmlns:mc="http://schemas.openxmlformats.org/markup-compatibility/2006" xmlns:a14="http://schemas.microsoft.com/office/drawing/2010/main">
        <mc:Choice Requires="a14">
          <p:sp>
            <p:nvSpPr>
              <p:cNvPr id="33795" name="Object 3">
                <a:extLst>
                  <a:ext uri="{FF2B5EF4-FFF2-40B4-BE49-F238E27FC236}">
                    <a16:creationId xmlns:a16="http://schemas.microsoft.com/office/drawing/2014/main" id="{389BFCB5-15F8-4755-A8B0-86A8E0657CB3}"/>
                  </a:ext>
                </a:extLst>
              </p:cNvPr>
              <p:cNvSpPr txBox="1"/>
              <p:nvPr/>
            </p:nvSpPr>
            <p:spPr bwMode="auto">
              <a:xfrm>
                <a:off x="2814638" y="2709863"/>
                <a:ext cx="2246312" cy="625475"/>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3600" i="1">
                          <a:solidFill>
                            <a:srgbClr val="000000"/>
                          </a:solidFill>
                          <a:latin typeface="Cambria Math" panose="02040503050406030204" pitchFamily="18" charset="0"/>
                        </a:rPr>
                        <m:t>𝑆</m:t>
                      </m:r>
                      <m:r>
                        <a:rPr lang="zh-CN" altLang="en-US" sz="3600" i="1">
                          <a:solidFill>
                            <a:srgbClr val="000000"/>
                          </a:solidFill>
                          <a:latin typeface="Cambria Math" panose="02040503050406030204" pitchFamily="18" charset="0"/>
                        </a:rPr>
                        <m:t>=</m:t>
                      </m:r>
                      <m:r>
                        <a:rPr lang="zh-CN" altLang="en-US" sz="3600" i="1">
                          <a:solidFill>
                            <a:srgbClr val="000000"/>
                          </a:solidFill>
                          <a:latin typeface="Cambria Math" panose="02040503050406030204" pitchFamily="18" charset="0"/>
                        </a:rPr>
                        <m:t>𝑘</m:t>
                      </m:r>
                      <m:func>
                        <m:funcPr>
                          <m:ctrlPr>
                            <a:rPr lang="zh-CN" altLang="en-US" sz="3600" i="1">
                              <a:solidFill>
                                <a:srgbClr val="000000"/>
                              </a:solidFill>
                              <a:latin typeface="Cambria Math" panose="02040503050406030204" pitchFamily="18" charset="0"/>
                            </a:rPr>
                          </m:ctrlPr>
                        </m:funcPr>
                        <m:fName>
                          <m:r>
                            <m:rPr>
                              <m:sty m:val="p"/>
                            </m:rPr>
                            <a:rPr lang="zh-CN" altLang="en-US" sz="3600" i="0">
                              <a:solidFill>
                                <a:srgbClr val="000000"/>
                              </a:solidFill>
                              <a:latin typeface="Cambria Math" panose="02040503050406030204" pitchFamily="18" charset="0"/>
                            </a:rPr>
                            <m:t>ln</m:t>
                          </m:r>
                        </m:fName>
                        <m:e>
                          <m:r>
                            <m:rPr>
                              <m:sty m:val="p"/>
                            </m:rPr>
                            <a:rPr lang="zh-CN" altLang="en-US" sz="3600" i="1">
                              <a:solidFill>
                                <a:srgbClr val="000000"/>
                              </a:solidFill>
                              <a:latin typeface="Cambria Math" panose="02040503050406030204" pitchFamily="18" charset="0"/>
                            </a:rPr>
                            <m:t>Ω</m:t>
                          </m:r>
                        </m:e>
                      </m:func>
                    </m:oMath>
                  </m:oMathPara>
                </a14:m>
                <a:endParaRPr lang="zh-CN" altLang="en-US" sz="3600"/>
              </a:p>
            </p:txBody>
          </p:sp>
        </mc:Choice>
        <mc:Fallback xmlns="">
          <p:sp>
            <p:nvSpPr>
              <p:cNvPr id="33795" name="Object 3">
                <a:extLst>
                  <a:ext uri="{FF2B5EF4-FFF2-40B4-BE49-F238E27FC236}">
                    <a16:creationId xmlns:a16="http://schemas.microsoft.com/office/drawing/2014/main" id="{389BFCB5-15F8-4755-A8B0-86A8E0657CB3}"/>
                  </a:ext>
                </a:extLst>
              </p:cNvPr>
              <p:cNvSpPr txBox="1">
                <a:spLocks noRot="1" noChangeAspect="1" noMove="1" noResize="1" noEditPoints="1" noAdjustHandles="1" noChangeArrowheads="1" noChangeShapeType="1" noTextEdit="1"/>
              </p:cNvSpPr>
              <p:nvPr/>
            </p:nvSpPr>
            <p:spPr bwMode="auto">
              <a:xfrm>
                <a:off x="2814638" y="2709863"/>
                <a:ext cx="2246312" cy="625475"/>
              </a:xfrm>
              <a:prstGeom prst="rect">
                <a:avLst/>
              </a:prstGeom>
              <a:blipFill>
                <a:blip r:embed="rId2"/>
                <a:stretch>
                  <a:fillRect/>
                </a:stretch>
              </a:blipFill>
              <a:ln>
                <a:noFill/>
              </a:ln>
            </p:spPr>
            <p:txBody>
              <a:bodyPr/>
              <a:lstStyle/>
              <a:p>
                <a:r>
                  <a:rPr lang="zh-CN" altLang="en-US">
                    <a:noFill/>
                  </a:rPr>
                  <a:t> </a:t>
                </a:r>
              </a:p>
            </p:txBody>
          </p:sp>
        </mc:Fallback>
      </mc:AlternateContent>
      <p:sp>
        <p:nvSpPr>
          <p:cNvPr id="40964" name="Text Box 4">
            <a:extLst>
              <a:ext uri="{FF2B5EF4-FFF2-40B4-BE49-F238E27FC236}">
                <a16:creationId xmlns:a16="http://schemas.microsoft.com/office/drawing/2014/main" id="{E0130290-8573-4C3D-8199-1BC11A871D00}"/>
              </a:ext>
            </a:extLst>
          </p:cNvPr>
          <p:cNvSpPr txBox="1">
            <a:spLocks noChangeArrowheads="1"/>
          </p:cNvSpPr>
          <p:nvPr/>
        </p:nvSpPr>
        <p:spPr bwMode="auto">
          <a:xfrm>
            <a:off x="855663" y="3706813"/>
            <a:ext cx="35179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600" b="1" i="1" dirty="0">
                <a:latin typeface="Times New Roman" pitchFamily="18" charset="0"/>
              </a:rPr>
              <a:t>k</a:t>
            </a:r>
            <a:r>
              <a:rPr lang="zh-CN" altLang="zh-CN" sz="2600" b="1" dirty="0">
                <a:latin typeface="Times New Roman" pitchFamily="18" charset="0"/>
              </a:rPr>
              <a:t> – </a:t>
            </a:r>
            <a:r>
              <a:rPr lang="zh-CN" altLang="zh-CN" sz="2600" b="1" i="1" dirty="0">
                <a:latin typeface="Times New Roman" pitchFamily="18" charset="0"/>
              </a:rPr>
              <a:t>Boltzmann</a:t>
            </a:r>
            <a:r>
              <a:rPr lang="zh-CN" altLang="zh-CN" sz="2600" b="1" dirty="0">
                <a:latin typeface="Times New Roman" pitchFamily="18" charset="0"/>
              </a:rPr>
              <a:t> constant</a:t>
            </a:r>
            <a:endParaRPr lang="zh-CN" altLang="zh-CN" sz="2600" b="1" i="1" dirty="0">
              <a:latin typeface="Times New Roman" pitchFamily="18" charset="0"/>
            </a:endParaRPr>
          </a:p>
        </p:txBody>
      </p:sp>
      <p:sp>
        <p:nvSpPr>
          <p:cNvPr id="40965" name="Text Box 5">
            <a:extLst>
              <a:ext uri="{FF2B5EF4-FFF2-40B4-BE49-F238E27FC236}">
                <a16:creationId xmlns:a16="http://schemas.microsoft.com/office/drawing/2014/main" id="{9CACEC06-1193-4A57-95DE-1B873DD8A2B1}"/>
              </a:ext>
            </a:extLst>
          </p:cNvPr>
          <p:cNvSpPr txBox="1">
            <a:spLocks noChangeArrowheads="1"/>
          </p:cNvSpPr>
          <p:nvPr/>
        </p:nvSpPr>
        <p:spPr bwMode="auto">
          <a:xfrm>
            <a:off x="703263" y="5268913"/>
            <a:ext cx="722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400" b="1">
                <a:latin typeface="Times New Roman" pitchFamily="18" charset="0"/>
              </a:rPr>
              <a:t>高分子溶液的熵</a:t>
            </a:r>
          </a:p>
        </p:txBody>
      </p:sp>
      <mc:AlternateContent xmlns:mc="http://schemas.openxmlformats.org/markup-compatibility/2006" xmlns:a14="http://schemas.microsoft.com/office/drawing/2010/main">
        <mc:Choice Requires="a14">
          <p:sp>
            <p:nvSpPr>
              <p:cNvPr id="33798" name="Object 6">
                <a:extLst>
                  <a:ext uri="{FF2B5EF4-FFF2-40B4-BE49-F238E27FC236}">
                    <a16:creationId xmlns:a16="http://schemas.microsoft.com/office/drawing/2014/main" id="{81C8A95A-C6F6-4A58-905B-070466FF3177}"/>
                  </a:ext>
                </a:extLst>
              </p:cNvPr>
              <p:cNvSpPr txBox="1"/>
              <p:nvPr/>
            </p:nvSpPr>
            <p:spPr bwMode="auto">
              <a:xfrm>
                <a:off x="2306638" y="5791200"/>
                <a:ext cx="4184650" cy="769938"/>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𝑆</m:t>
                          </m:r>
                        </m:e>
                        <m:sub>
                          <m:r>
                            <a:rPr lang="zh-CN" altLang="en-US" sz="2800" i="1">
                              <a:solidFill>
                                <a:srgbClr val="000000"/>
                              </a:solidFill>
                              <a:latin typeface="Cambria Math" panose="02040503050406030204" pitchFamily="18" charset="0"/>
                            </a:rPr>
                            <m:t>𝑠𝑜𝑙𝑢𝑡𝑖𝑜𝑛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𝑘</m:t>
                      </m:r>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ln</m:t>
                          </m:r>
                        </m:fName>
                        <m:e>
                          <m:sSub>
                            <m:sSubPr>
                              <m:ctrlPr>
                                <a:rPr lang="zh-CN" altLang="en-US" sz="2800" i="1">
                                  <a:solidFill>
                                    <a:srgbClr val="000000"/>
                                  </a:solidFill>
                                  <a:latin typeface="Cambria Math" panose="02040503050406030204" pitchFamily="18" charset="0"/>
                                </a:rPr>
                              </m:ctrlPr>
                            </m:sSubPr>
                            <m:e>
                              <m:r>
                                <m:rPr>
                                  <m:sty m:val="p"/>
                                </m:rPr>
                                <a:rPr lang="zh-CN" altLang="en-US" sz="2800" i="1">
                                  <a:solidFill>
                                    <a:srgbClr val="000000"/>
                                  </a:solidFill>
                                  <a:latin typeface="Cambria Math" panose="02040503050406030204" pitchFamily="18" charset="0"/>
                                </a:rPr>
                                <m:t>Ω</m:t>
                              </m:r>
                            </m:e>
                            <m:sub>
                              <m:r>
                                <a:rPr lang="zh-CN" altLang="en-US" sz="2800" i="1">
                                  <a:solidFill>
                                    <a:srgbClr val="000000"/>
                                  </a:solidFill>
                                  <a:latin typeface="Cambria Math" panose="02040503050406030204" pitchFamily="18" charset="0"/>
                                </a:rPr>
                                <m:t>𝑠𝑜𝑙𝑢𝑡𝑖𝑜𝑛</m:t>
                              </m:r>
                            </m:sub>
                          </m:sSub>
                        </m:e>
                      </m:func>
                    </m:oMath>
                  </m:oMathPara>
                </a14:m>
                <a:endParaRPr lang="zh-CN" altLang="en-US" sz="2800"/>
              </a:p>
            </p:txBody>
          </p:sp>
        </mc:Choice>
        <mc:Fallback xmlns="">
          <p:sp>
            <p:nvSpPr>
              <p:cNvPr id="33798" name="Object 6">
                <a:extLst>
                  <a:ext uri="{FF2B5EF4-FFF2-40B4-BE49-F238E27FC236}">
                    <a16:creationId xmlns:a16="http://schemas.microsoft.com/office/drawing/2014/main" id="{81C8A95A-C6F6-4A58-905B-070466FF3177}"/>
                  </a:ext>
                </a:extLst>
              </p:cNvPr>
              <p:cNvSpPr txBox="1">
                <a:spLocks noRot="1" noChangeAspect="1" noMove="1" noResize="1" noEditPoints="1" noAdjustHandles="1" noChangeArrowheads="1" noChangeShapeType="1" noTextEdit="1"/>
              </p:cNvSpPr>
              <p:nvPr/>
            </p:nvSpPr>
            <p:spPr bwMode="auto">
              <a:xfrm>
                <a:off x="2306638" y="5791200"/>
                <a:ext cx="4184650" cy="769938"/>
              </a:xfrm>
              <a:prstGeom prst="rect">
                <a:avLst/>
              </a:prstGeom>
              <a:blipFill>
                <a:blip r:embed="rId3"/>
                <a:stretch>
                  <a:fillRect/>
                </a:stretch>
              </a:blipFill>
              <a:ln>
                <a:noFill/>
              </a:ln>
            </p:spPr>
            <p:txBody>
              <a:bodyPr/>
              <a:lstStyle/>
              <a:p>
                <a:r>
                  <a:rPr lang="zh-CN" altLang="en-US">
                    <a:noFill/>
                  </a:rPr>
                  <a:t> </a:t>
                </a:r>
              </a:p>
            </p:txBody>
          </p:sp>
        </mc:Fallback>
      </mc:AlternateContent>
      <p:sp>
        <p:nvSpPr>
          <p:cNvPr id="40967" name="Text Box 7">
            <a:extLst>
              <a:ext uri="{FF2B5EF4-FFF2-40B4-BE49-F238E27FC236}">
                <a16:creationId xmlns:a16="http://schemas.microsoft.com/office/drawing/2014/main" id="{90E7CD7D-7C76-44A8-AD1B-244BC31C3D7B}"/>
              </a:ext>
            </a:extLst>
          </p:cNvPr>
          <p:cNvSpPr txBox="1">
            <a:spLocks noChangeArrowheads="1"/>
          </p:cNvSpPr>
          <p:nvPr/>
        </p:nvSpPr>
        <p:spPr bwMode="auto">
          <a:xfrm>
            <a:off x="304800" y="4529138"/>
            <a:ext cx="86439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b="1" dirty="0">
                <a:solidFill>
                  <a:srgbClr val="0000CC"/>
                </a:solidFill>
                <a:latin typeface="Times New Roman" pitchFamily="18" charset="0"/>
              </a:rPr>
              <a:t>描述的是熵</a:t>
            </a:r>
            <a:r>
              <a:rPr lang="zh-CN" altLang="en-US" sz="2800" b="1" i="1" dirty="0">
                <a:solidFill>
                  <a:srgbClr val="0000CC"/>
                </a:solidFill>
                <a:latin typeface="Times New Roman" pitchFamily="18" charset="0"/>
              </a:rPr>
              <a:t>S</a:t>
            </a:r>
            <a:r>
              <a:rPr lang="zh-CN" altLang="en-US" sz="2800" b="1" dirty="0">
                <a:solidFill>
                  <a:srgbClr val="0000CC"/>
                </a:solidFill>
                <a:latin typeface="Times New Roman" pitchFamily="18" charset="0"/>
              </a:rPr>
              <a:t>同宏观所对应的可能的微观数目</a:t>
            </a:r>
            <a:r>
              <a:rPr lang="el-GR" altLang="en-US" sz="2800" b="1" i="1" dirty="0">
                <a:solidFill>
                  <a:srgbClr val="0000CC"/>
                </a:solidFill>
                <a:latin typeface="Times New Roman" pitchFamily="18" charset="0"/>
                <a:cs typeface="Times New Roman" pitchFamily="18" charset="0"/>
              </a:rPr>
              <a:t>Ω</a:t>
            </a:r>
            <a:r>
              <a:rPr lang="zh-CN" altLang="en-US" sz="2800" b="1" dirty="0">
                <a:solidFill>
                  <a:srgbClr val="0000CC"/>
                </a:solidFill>
                <a:latin typeface="Times New Roman" pitchFamily="18" charset="0"/>
              </a:rPr>
              <a:t>的关系</a:t>
            </a:r>
          </a:p>
        </p:txBody>
      </p:sp>
      <p:sp>
        <p:nvSpPr>
          <p:cNvPr id="40968" name="Text Box 8">
            <a:extLst>
              <a:ext uri="{FF2B5EF4-FFF2-40B4-BE49-F238E27FC236}">
                <a16:creationId xmlns:a16="http://schemas.microsoft.com/office/drawing/2014/main" id="{1F3A5C7B-49DA-4F4E-9309-7603D0CA4752}"/>
              </a:ext>
            </a:extLst>
          </p:cNvPr>
          <p:cNvSpPr txBox="1">
            <a:spLocks noChangeArrowheads="1"/>
          </p:cNvSpPr>
          <p:nvPr/>
        </p:nvSpPr>
        <p:spPr bwMode="auto">
          <a:xfrm>
            <a:off x="4665663" y="3687763"/>
            <a:ext cx="38020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600" b="1" i="1" dirty="0">
                <a:latin typeface="Times New Roman" pitchFamily="18" charset="0"/>
              </a:rPr>
              <a:t>k </a:t>
            </a:r>
            <a:r>
              <a:rPr lang="zh-CN" altLang="zh-CN" sz="2600" b="1" dirty="0">
                <a:latin typeface="Times New Roman" pitchFamily="18" charset="0"/>
              </a:rPr>
              <a:t>=</a:t>
            </a:r>
            <a:r>
              <a:rPr lang="zh-CN" altLang="zh-CN" sz="2600" b="1" dirty="0"/>
              <a:t>1.38054*10</a:t>
            </a:r>
            <a:r>
              <a:rPr lang="zh-CN" altLang="zh-CN" sz="2600" b="1" baseline="30000" dirty="0"/>
              <a:t>-23</a:t>
            </a:r>
            <a:r>
              <a:rPr lang="zh-CN" altLang="zh-CN" sz="2600" b="1" dirty="0"/>
              <a:t>joule/K</a:t>
            </a:r>
            <a:r>
              <a:rPr lang="zh-CN" altLang="zh-CN" sz="2600" b="1" baseline="30000" dirty="0"/>
              <a:t> </a:t>
            </a:r>
            <a:r>
              <a:rPr lang="zh-CN" altLang="zh-CN" sz="2600" b="1" dirty="0">
                <a:latin typeface="Times New Roman" pitchFamily="18" charset="0"/>
              </a:rPr>
              <a:t> </a:t>
            </a:r>
          </a:p>
        </p:txBody>
      </p:sp>
      <p:sp>
        <p:nvSpPr>
          <p:cNvPr id="40971" name="Rectangle 11">
            <a:extLst>
              <a:ext uri="{FF2B5EF4-FFF2-40B4-BE49-F238E27FC236}">
                <a16:creationId xmlns:a16="http://schemas.microsoft.com/office/drawing/2014/main" id="{31CED14F-D0B6-4973-8A15-299577E90249}"/>
              </a:ext>
            </a:extLst>
          </p:cNvPr>
          <p:cNvSpPr>
            <a:spLocks noChangeArrowheads="1"/>
          </p:cNvSpPr>
          <p:nvPr/>
        </p:nvSpPr>
        <p:spPr bwMode="auto">
          <a:xfrm>
            <a:off x="381000" y="1219200"/>
            <a:ext cx="25908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(1)</a:t>
            </a:r>
            <a:r>
              <a:rPr lang="zh-CN" altLang="zh-CN" sz="3600">
                <a:solidFill>
                  <a:srgbClr val="0000CC"/>
                </a:solidFill>
                <a:effectLst>
                  <a:outerShdw blurRad="38100" dist="38100" dir="2700000" algn="tl">
                    <a:srgbClr val="C0C0C0"/>
                  </a:outerShdw>
                </a:effectLst>
                <a:latin typeface="隶书" pitchFamily="49" charset="-122"/>
                <a:ea typeface="隶书" pitchFamily="49" charset="-122"/>
              </a:rPr>
              <a:t> </a:t>
            </a:r>
            <a:r>
              <a:rPr lang="zh-CN" sz="2800">
                <a:solidFill>
                  <a:srgbClr val="0000CC"/>
                </a:solidFill>
                <a:effectLst>
                  <a:outerShdw blurRad="38100" dist="38100" dir="2700000" algn="tl">
                    <a:srgbClr val="C0C0C0"/>
                  </a:outerShdw>
                </a:effectLst>
                <a:latin typeface="隶书" pitchFamily="49" charset="-122"/>
                <a:ea typeface="隶书" pitchFamily="49" charset="-122"/>
              </a:rPr>
              <a:t>混合熵</a:t>
            </a:r>
          </a:p>
        </p:txBody>
      </p:sp>
      <p:sp>
        <p:nvSpPr>
          <p:cNvPr id="6" name="灯片编号占位符 5">
            <a:extLst>
              <a:ext uri="{FF2B5EF4-FFF2-40B4-BE49-F238E27FC236}">
                <a16:creationId xmlns:a16="http://schemas.microsoft.com/office/drawing/2014/main" id="{7D1D8E4C-5AAC-4055-862D-FE724AFDBA16}"/>
              </a:ext>
            </a:extLst>
          </p:cNvPr>
          <p:cNvSpPr>
            <a:spLocks noGrp="1"/>
          </p:cNvSpPr>
          <p:nvPr>
            <p:ph type="sldNum" sz="quarter" idx="12"/>
          </p:nvPr>
        </p:nvSpPr>
        <p:spPr/>
        <p:txBody>
          <a:bodyPr/>
          <a:lstStyle/>
          <a:p>
            <a:fld id="{2683E018-39C6-4725-A718-E21BC41313B1}" type="slidenum">
              <a:rPr lang="zh-CN" altLang="en-US" smtClean="0"/>
              <a:t>34</a:t>
            </a:fld>
            <a:endParaRPr lang="zh-CN" altLang="en-US"/>
          </a:p>
        </p:txBody>
      </p:sp>
      <p:sp>
        <p:nvSpPr>
          <p:cNvPr id="19" name="Text Box 13">
            <a:extLst>
              <a:ext uri="{FF2B5EF4-FFF2-40B4-BE49-F238E27FC236}">
                <a16:creationId xmlns:a16="http://schemas.microsoft.com/office/drawing/2014/main" id="{682D0655-AB2F-41B0-9256-EC9DE29F4DE5}"/>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818" name="Object 2" descr="新闻纸">
                <a:extLst>
                  <a:ext uri="{FF2B5EF4-FFF2-40B4-BE49-F238E27FC236}">
                    <a16:creationId xmlns:a16="http://schemas.microsoft.com/office/drawing/2014/main" id="{DAFDAEFA-E692-4B37-B8D0-098D1D89077D}"/>
                  </a:ext>
                </a:extLst>
              </p:cNvPr>
              <p:cNvSpPr txBox="1"/>
              <p:nvPr/>
            </p:nvSpPr>
            <p:spPr bwMode="auto">
              <a:xfrm>
                <a:off x="317500" y="2362200"/>
                <a:ext cx="8140598" cy="982663"/>
              </a:xfrm>
              <a:prstGeom prst="rect">
                <a:avLst/>
              </a:prstGeom>
              <a:blipFill dpi="0" rotWithShape="0">
                <a:blip r:embed="rId2"/>
                <a:srcRect/>
                <a:tile tx="0" ty="0" sx="100000" sy="100000" flip="none" algn="tl"/>
              </a:blip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rPr>
                        <m:t>Ω</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en>
                      </m:f>
                      <m:sSup>
                        <m:sSupPr>
                          <m:ctrlPr>
                            <a:rPr lang="zh-CN" altLang="en-US" sz="2400" i="1">
                              <a:solidFill>
                                <a:srgbClr val="000000"/>
                              </a:solidFill>
                              <a:latin typeface="Cambria Math" panose="02040503050406030204" pitchFamily="18" charset="0"/>
                            </a:rPr>
                          </m:ctrlPr>
                        </m:sSupPr>
                        <m:e>
                          <m:d>
                            <m:dPr>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𝑁</m:t>
                                  </m:r>
                                </m:den>
                              </m:f>
                            </m:e>
                          </m:d>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sup>
                      </m:sSup>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den>
                      </m:f>
                      <m:sSup>
                        <m:sSupPr>
                          <m:ctrlPr>
                            <a:rPr lang="zh-CN" altLang="en-US" sz="2400" i="1">
                              <a:solidFill>
                                <a:srgbClr val="000000"/>
                              </a:solidFill>
                              <a:latin typeface="Cambria Math" panose="02040503050406030204" pitchFamily="18" charset="0"/>
                            </a:rPr>
                          </m:ctrlPr>
                        </m:sSupPr>
                        <m:e>
                          <m:d>
                            <m:dPr>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𝑁</m:t>
                                  </m:r>
                                </m:den>
                              </m:f>
                            </m:e>
                          </m:d>
                        </m:e>
                        <m:sup>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sup>
                      </m:sSup>
                    </m:oMath>
                  </m:oMathPara>
                </a14:m>
                <a:endParaRPr lang="zh-CN" altLang="en-US" sz="2400"/>
              </a:p>
            </p:txBody>
          </p:sp>
        </mc:Choice>
        <mc:Fallback xmlns="">
          <p:sp>
            <p:nvSpPr>
              <p:cNvPr id="34818" name="Object 2" descr="新闻纸">
                <a:extLst>
                  <a:ext uri="{FF2B5EF4-FFF2-40B4-BE49-F238E27FC236}">
                    <a16:creationId xmlns:a16="http://schemas.microsoft.com/office/drawing/2014/main" id="{DAFDAEFA-E692-4B37-B8D0-098D1D89077D}"/>
                  </a:ext>
                </a:extLst>
              </p:cNvPr>
              <p:cNvSpPr txBox="1">
                <a:spLocks noRot="1" noChangeAspect="1" noMove="1" noResize="1" noEditPoints="1" noAdjustHandles="1" noChangeArrowheads="1" noChangeShapeType="1" noTextEdit="1"/>
              </p:cNvSpPr>
              <p:nvPr/>
            </p:nvSpPr>
            <p:spPr bwMode="auto">
              <a:xfrm>
                <a:off x="317500" y="2362200"/>
                <a:ext cx="8140598" cy="982663"/>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819" name="Object 3">
                <a:extLst>
                  <a:ext uri="{FF2B5EF4-FFF2-40B4-BE49-F238E27FC236}">
                    <a16:creationId xmlns:a16="http://schemas.microsoft.com/office/drawing/2014/main" id="{7EA9CCCB-F1B0-4523-807B-E3750C894179}"/>
                  </a:ext>
                </a:extLst>
              </p:cNvPr>
              <p:cNvSpPr txBox="1"/>
              <p:nvPr/>
            </p:nvSpPr>
            <p:spPr bwMode="auto">
              <a:xfrm>
                <a:off x="331998" y="3596481"/>
                <a:ext cx="7942052" cy="1452563"/>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𝑆</m:t>
                          </m:r>
                        </m:e>
                        <m:sub>
                          <m:r>
                            <a:rPr lang="zh-CN" altLang="en-US" sz="2800" i="1">
                              <a:solidFill>
                                <a:srgbClr val="000000"/>
                              </a:solidFill>
                              <a:latin typeface="Cambria Math" panose="02040503050406030204" pitchFamily="18" charset="0"/>
                            </a:rPr>
                            <m:t>𝑠𝑜𝑙𝑢𝑡𝑖𝑜𝑛</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𝑘</m:t>
                      </m:r>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ln</m:t>
                          </m:r>
                        </m:fName>
                        <m:e>
                          <m:sSub>
                            <m:sSubPr>
                              <m:ctrlPr>
                                <a:rPr lang="zh-CN" altLang="en-US" sz="2800" i="1">
                                  <a:solidFill>
                                    <a:srgbClr val="000000"/>
                                  </a:solidFill>
                                  <a:latin typeface="Cambria Math" panose="02040503050406030204" pitchFamily="18" charset="0"/>
                                </a:rPr>
                              </m:ctrlPr>
                            </m:sSubPr>
                            <m:e>
                              <m:r>
                                <m:rPr>
                                  <m:sty m:val="p"/>
                                </m:rPr>
                                <a:rPr lang="zh-CN" altLang="en-US" sz="2800" i="1">
                                  <a:solidFill>
                                    <a:srgbClr val="000000"/>
                                  </a:solidFill>
                                  <a:latin typeface="Cambria Math" panose="02040503050406030204" pitchFamily="18" charset="0"/>
                                </a:rPr>
                                <m:t>Ω</m:t>
                              </m:r>
                            </m:e>
                            <m:sub>
                              <m:r>
                                <a:rPr lang="zh-CN" altLang="en-US" sz="2800" i="1">
                                  <a:solidFill>
                                    <a:srgbClr val="000000"/>
                                  </a:solidFill>
                                  <a:latin typeface="Cambria Math" panose="02040503050406030204" pitchFamily="18" charset="0"/>
                                </a:rPr>
                                <m:t>𝑠𝑜𝑙𝑢𝑡𝑖𝑜𝑛</m:t>
                              </m:r>
                            </m:sub>
                          </m:sSub>
                        </m:e>
                      </m:func>
                    </m:oMath>
                    <m:oMath xmlns:m="http://schemas.openxmlformats.org/officeDocument/2006/math">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𝑘</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𝑁</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𝑥</m:t>
                      </m:r>
                      <m:r>
                        <a:rPr lang="zh-CN" altLang="en-US" sz="2800" i="1">
                          <a:solidFill>
                            <a:srgbClr val="000000"/>
                          </a:solidFill>
                          <a:latin typeface="Cambria Math" panose="02040503050406030204" pitchFamily="18" charset="0"/>
                        </a:rPr>
                        <m:t>−1)</m:t>
                      </m:r>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ln</m:t>
                          </m:r>
                        </m:fName>
                        <m:e>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𝑍</m:t>
                              </m:r>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𝑁</m:t>
                              </m:r>
                            </m:den>
                          </m:f>
                        </m:e>
                      </m:func>
                      <m:r>
                        <a:rPr lang="zh-CN" altLang="en-US" sz="2800" i="1">
                          <a:solidFill>
                            <a:srgbClr val="000000"/>
                          </a:solidFill>
                          <a:latin typeface="Cambria Math" panose="02040503050406030204" pitchFamily="18" charset="0"/>
                        </a:rPr>
                        <m:t>+</m:t>
                      </m:r>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ln</m:t>
                          </m:r>
                        </m:fName>
                        <m:e>
                          <m:r>
                            <a:rPr lang="zh-CN" altLang="en-US" sz="2800" i="1">
                              <a:solidFill>
                                <a:srgbClr val="000000"/>
                              </a:solidFill>
                              <a:latin typeface="Cambria Math" panose="02040503050406030204" pitchFamily="18" charset="0"/>
                            </a:rPr>
                            <m:t>𝑁</m:t>
                          </m:r>
                        </m:e>
                      </m:func>
                      <m:r>
                        <a:rPr lang="zh-CN" altLang="en-US" sz="2800" i="1">
                          <a:solidFill>
                            <a:srgbClr val="000000"/>
                          </a:solidFill>
                          <a:latin typeface="Cambria Math" panose="02040503050406030204" pitchFamily="18" charset="0"/>
                        </a:rPr>
                        <m:t>!−</m:t>
                      </m:r>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ln</m:t>
                          </m:r>
                        </m:fName>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𝑁</m:t>
                              </m:r>
                            </m:e>
                            <m:sub>
                              <m:r>
                                <a:rPr lang="zh-CN" altLang="en-US" sz="2800" i="1">
                                  <a:solidFill>
                                    <a:srgbClr val="000000"/>
                                  </a:solidFill>
                                  <a:latin typeface="Cambria Math" panose="02040503050406030204" pitchFamily="18" charset="0"/>
                                </a:rPr>
                                <m:t>1</m:t>
                              </m:r>
                            </m:sub>
                          </m:sSub>
                        </m:e>
                      </m:func>
                      <m:r>
                        <a:rPr lang="zh-CN" altLang="en-US" sz="2800" i="1">
                          <a:solidFill>
                            <a:srgbClr val="000000"/>
                          </a:solidFill>
                          <a:latin typeface="Cambria Math" panose="02040503050406030204" pitchFamily="18" charset="0"/>
                        </a:rPr>
                        <m:t>!−</m:t>
                      </m:r>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ln</m:t>
                          </m:r>
                        </m:fName>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𝑁</m:t>
                              </m:r>
                            </m:e>
                            <m:sub>
                              <m:r>
                                <a:rPr lang="zh-CN" altLang="en-US" sz="2800" i="1">
                                  <a:solidFill>
                                    <a:srgbClr val="000000"/>
                                  </a:solidFill>
                                  <a:latin typeface="Cambria Math" panose="02040503050406030204" pitchFamily="18" charset="0"/>
                                </a:rPr>
                                <m:t>2</m:t>
                              </m:r>
                            </m:sub>
                          </m:sSub>
                        </m:e>
                      </m:func>
                      <m:r>
                        <a:rPr lang="zh-CN" altLang="en-US" sz="2800" i="1">
                          <a:solidFill>
                            <a:srgbClr val="000000"/>
                          </a:solidFill>
                          <a:latin typeface="Cambria Math" panose="02040503050406030204" pitchFamily="18" charset="0"/>
                        </a:rPr>
                        <m:t>!]</m:t>
                      </m:r>
                    </m:oMath>
                  </m:oMathPara>
                </a14:m>
                <a:endParaRPr lang="zh-CN" altLang="en-US" sz="2800" dirty="0"/>
              </a:p>
            </p:txBody>
          </p:sp>
        </mc:Choice>
        <mc:Fallback xmlns="">
          <p:sp>
            <p:nvSpPr>
              <p:cNvPr id="34819" name="Object 3">
                <a:extLst>
                  <a:ext uri="{FF2B5EF4-FFF2-40B4-BE49-F238E27FC236}">
                    <a16:creationId xmlns:a16="http://schemas.microsoft.com/office/drawing/2014/main" id="{7EA9CCCB-F1B0-4523-807B-E3750C894179}"/>
                  </a:ext>
                </a:extLst>
              </p:cNvPr>
              <p:cNvSpPr txBox="1">
                <a:spLocks noRot="1" noChangeAspect="1" noMove="1" noResize="1" noEditPoints="1" noAdjustHandles="1" noChangeArrowheads="1" noChangeShapeType="1" noTextEdit="1"/>
              </p:cNvSpPr>
              <p:nvPr/>
            </p:nvSpPr>
            <p:spPr bwMode="auto">
              <a:xfrm>
                <a:off x="331998" y="3596481"/>
                <a:ext cx="7942052" cy="1452563"/>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820" name="Object 4">
                <a:extLst>
                  <a:ext uri="{FF2B5EF4-FFF2-40B4-BE49-F238E27FC236}">
                    <a16:creationId xmlns:a16="http://schemas.microsoft.com/office/drawing/2014/main" id="{98541CBE-C979-40A4-9E4C-3B8C9B1A8AE6}"/>
                  </a:ext>
                </a:extLst>
              </p:cNvPr>
              <p:cNvSpPr txBox="1"/>
              <p:nvPr/>
            </p:nvSpPr>
            <p:spPr bwMode="auto">
              <a:xfrm>
                <a:off x="1676400" y="5181600"/>
                <a:ext cx="3381375" cy="623888"/>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func>
                        <m:funcPr>
                          <m:ctrlPr>
                            <a:rPr lang="zh-CN" altLang="en-US" sz="3200" i="1">
                              <a:solidFill>
                                <a:srgbClr val="000000"/>
                              </a:solidFill>
                              <a:latin typeface="Cambria Math" panose="02040503050406030204" pitchFamily="18" charset="0"/>
                            </a:rPr>
                          </m:ctrlPr>
                        </m:funcPr>
                        <m:fName>
                          <m:r>
                            <m:rPr>
                              <m:sty m:val="p"/>
                            </m:rPr>
                            <a:rPr lang="zh-CN" altLang="en-US" sz="3200" i="0">
                              <a:solidFill>
                                <a:srgbClr val="000000"/>
                              </a:solidFill>
                              <a:latin typeface="Cambria Math" panose="02040503050406030204" pitchFamily="18" charset="0"/>
                            </a:rPr>
                            <m:t>ln</m:t>
                          </m:r>
                        </m:fName>
                        <m:e>
                          <m:r>
                            <a:rPr lang="zh-CN" altLang="en-US" sz="3200" i="1">
                              <a:solidFill>
                                <a:srgbClr val="000000"/>
                              </a:solidFill>
                              <a:latin typeface="Cambria Math" panose="02040503050406030204" pitchFamily="18" charset="0"/>
                            </a:rPr>
                            <m:t>𝑎</m:t>
                          </m:r>
                        </m:e>
                      </m:func>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𝑎</m:t>
                      </m:r>
                      <m:func>
                        <m:funcPr>
                          <m:ctrlPr>
                            <a:rPr lang="zh-CN" altLang="en-US" sz="3200" i="1">
                              <a:solidFill>
                                <a:srgbClr val="000000"/>
                              </a:solidFill>
                              <a:latin typeface="Cambria Math" panose="02040503050406030204" pitchFamily="18" charset="0"/>
                            </a:rPr>
                          </m:ctrlPr>
                        </m:funcPr>
                        <m:fName>
                          <m:r>
                            <m:rPr>
                              <m:sty m:val="p"/>
                            </m:rPr>
                            <a:rPr lang="zh-CN" altLang="en-US" sz="3200" i="0">
                              <a:solidFill>
                                <a:srgbClr val="000000"/>
                              </a:solidFill>
                              <a:latin typeface="Cambria Math" panose="02040503050406030204" pitchFamily="18" charset="0"/>
                            </a:rPr>
                            <m:t>ln</m:t>
                          </m:r>
                        </m:fName>
                        <m:e>
                          <m:r>
                            <a:rPr lang="zh-CN" altLang="en-US" sz="3200" i="1">
                              <a:solidFill>
                                <a:srgbClr val="000000"/>
                              </a:solidFill>
                              <a:latin typeface="Cambria Math" panose="02040503050406030204" pitchFamily="18" charset="0"/>
                            </a:rPr>
                            <m:t>𝑎</m:t>
                          </m:r>
                        </m:e>
                      </m:func>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𝑎</m:t>
                      </m:r>
                    </m:oMath>
                  </m:oMathPara>
                </a14:m>
                <a:endParaRPr lang="zh-CN" altLang="en-US" sz="3200"/>
              </a:p>
            </p:txBody>
          </p:sp>
        </mc:Choice>
        <mc:Fallback xmlns="">
          <p:sp>
            <p:nvSpPr>
              <p:cNvPr id="34820" name="Object 4">
                <a:extLst>
                  <a:ext uri="{FF2B5EF4-FFF2-40B4-BE49-F238E27FC236}">
                    <a16:creationId xmlns:a16="http://schemas.microsoft.com/office/drawing/2014/main" id="{98541CBE-C979-40A4-9E4C-3B8C9B1A8AE6}"/>
                  </a:ext>
                </a:extLst>
              </p:cNvPr>
              <p:cNvSpPr txBox="1">
                <a:spLocks noRot="1" noChangeAspect="1" noMove="1" noResize="1" noEditPoints="1" noAdjustHandles="1" noChangeArrowheads="1" noChangeShapeType="1" noTextEdit="1"/>
              </p:cNvSpPr>
              <p:nvPr/>
            </p:nvSpPr>
            <p:spPr bwMode="auto">
              <a:xfrm>
                <a:off x="1676400" y="5181600"/>
                <a:ext cx="3381375" cy="623888"/>
              </a:xfrm>
              <a:prstGeom prst="rect">
                <a:avLst/>
              </a:prstGeom>
              <a:blipFill>
                <a:blip r:embed="rId5"/>
                <a:stretch>
                  <a:fillRect/>
                </a:stretch>
              </a:blipFill>
              <a:ln>
                <a:noFill/>
              </a:ln>
            </p:spPr>
            <p:txBody>
              <a:bodyPr/>
              <a:lstStyle/>
              <a:p>
                <a:r>
                  <a:rPr lang="zh-CN" altLang="en-US">
                    <a:noFill/>
                  </a:rPr>
                  <a:t> </a:t>
                </a:r>
              </a:p>
            </p:txBody>
          </p:sp>
        </mc:Fallback>
      </mc:AlternateContent>
      <p:sp>
        <p:nvSpPr>
          <p:cNvPr id="34821" name="Text Box 5">
            <a:extLst>
              <a:ext uri="{FF2B5EF4-FFF2-40B4-BE49-F238E27FC236}">
                <a16:creationId xmlns:a16="http://schemas.microsoft.com/office/drawing/2014/main" id="{C5BE4832-353B-453A-87AD-5B2BCC5B7ADE}"/>
              </a:ext>
            </a:extLst>
          </p:cNvPr>
          <p:cNvSpPr txBox="1">
            <a:spLocks noChangeArrowheads="1"/>
          </p:cNvSpPr>
          <p:nvPr/>
        </p:nvSpPr>
        <p:spPr bwMode="auto">
          <a:xfrm>
            <a:off x="5105400" y="1524000"/>
            <a:ext cx="2328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i="1">
                <a:solidFill>
                  <a:srgbClr val="660066"/>
                </a:solidFill>
                <a:latin typeface="Times New Roman" panose="02020603050405020304" pitchFamily="18" charset="0"/>
              </a:rPr>
              <a:t>x – </a:t>
            </a:r>
            <a:r>
              <a:rPr lang="zh-CN" altLang="zh-CN" sz="2000" b="1">
                <a:solidFill>
                  <a:srgbClr val="660066"/>
                </a:solidFill>
                <a:latin typeface="Times New Roman" panose="02020603050405020304" pitchFamily="18" charset="0"/>
              </a:rPr>
              <a:t>每个高分子链上的链段数</a:t>
            </a:r>
            <a:endParaRPr lang="zh-CN" altLang="zh-CN" sz="2000" b="1" i="1">
              <a:solidFill>
                <a:srgbClr val="660066"/>
              </a:solidFill>
              <a:latin typeface="Times New Roman" panose="02020603050405020304" pitchFamily="18" charset="0"/>
            </a:endParaRPr>
          </a:p>
        </p:txBody>
      </p:sp>
      <p:sp>
        <p:nvSpPr>
          <p:cNvPr id="34823" name="Text Box 7">
            <a:extLst>
              <a:ext uri="{FF2B5EF4-FFF2-40B4-BE49-F238E27FC236}">
                <a16:creationId xmlns:a16="http://schemas.microsoft.com/office/drawing/2014/main" id="{E1CAA434-9EA1-4E16-9AAF-21C7D4F91FD8}"/>
              </a:ext>
            </a:extLst>
          </p:cNvPr>
          <p:cNvSpPr txBox="1">
            <a:spLocks noChangeArrowheads="1"/>
          </p:cNvSpPr>
          <p:nvPr/>
        </p:nvSpPr>
        <p:spPr bwMode="auto">
          <a:xfrm>
            <a:off x="4168775" y="5945188"/>
            <a:ext cx="2932113" cy="701675"/>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i="1">
                <a:latin typeface="Times New Roman" panose="02020603050405020304" pitchFamily="18" charset="0"/>
              </a:rPr>
              <a:t>Abraham de Moivre</a:t>
            </a:r>
            <a:r>
              <a:rPr lang="zh-CN" altLang="zh-CN" sz="2000" b="1">
                <a:latin typeface="Times New Roman" panose="02020603050405020304" pitchFamily="18" charset="0"/>
              </a:rPr>
              <a:t> (1667~1754) , France</a:t>
            </a:r>
          </a:p>
        </p:txBody>
      </p:sp>
      <p:sp>
        <p:nvSpPr>
          <p:cNvPr id="34824" name="Text Box 8">
            <a:extLst>
              <a:ext uri="{FF2B5EF4-FFF2-40B4-BE49-F238E27FC236}">
                <a16:creationId xmlns:a16="http://schemas.microsoft.com/office/drawing/2014/main" id="{75B7B81E-3414-4D0E-8809-4ED843DFF1C6}"/>
              </a:ext>
            </a:extLst>
          </p:cNvPr>
          <p:cNvSpPr txBox="1">
            <a:spLocks noChangeArrowheads="1"/>
          </p:cNvSpPr>
          <p:nvPr/>
        </p:nvSpPr>
        <p:spPr bwMode="auto">
          <a:xfrm>
            <a:off x="152400" y="5943600"/>
            <a:ext cx="3886200" cy="701675"/>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latin typeface="Times New Roman" panose="02020603050405020304" pitchFamily="18" charset="0"/>
              </a:rPr>
              <a:t>1730年在“分析杂录“中给出n! 的近似公式，早于J. Stirling公式</a:t>
            </a:r>
          </a:p>
        </p:txBody>
      </p:sp>
      <p:sp>
        <p:nvSpPr>
          <p:cNvPr id="34828" name="Text Box 12">
            <a:extLst>
              <a:ext uri="{FF2B5EF4-FFF2-40B4-BE49-F238E27FC236}">
                <a16:creationId xmlns:a16="http://schemas.microsoft.com/office/drawing/2014/main" id="{73D643C9-CDE3-4217-8068-C819951EB948}"/>
              </a:ext>
            </a:extLst>
          </p:cNvPr>
          <p:cNvSpPr txBox="1">
            <a:spLocks noChangeArrowheads="1"/>
          </p:cNvSpPr>
          <p:nvPr/>
        </p:nvSpPr>
        <p:spPr bwMode="auto">
          <a:xfrm>
            <a:off x="2911475" y="1688464"/>
            <a:ext cx="2514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latin typeface="Times New Roman" panose="02020603050405020304" pitchFamily="18" charset="0"/>
              </a:rPr>
              <a:t>N=</a:t>
            </a:r>
            <a:r>
              <a:rPr lang="zh-CN" altLang="zh-CN" sz="2800" b="1" i="1">
                <a:solidFill>
                  <a:srgbClr val="66FF66"/>
                </a:solidFill>
                <a:latin typeface="Times New Roman" panose="02020603050405020304" pitchFamily="18" charset="0"/>
              </a:rPr>
              <a:t>N</a:t>
            </a:r>
            <a:r>
              <a:rPr lang="zh-CN" altLang="zh-CN" sz="2800" b="1" i="1" baseline="-25000">
                <a:solidFill>
                  <a:srgbClr val="66FF66"/>
                </a:solidFill>
                <a:latin typeface="Times New Roman" panose="02020603050405020304" pitchFamily="18" charset="0"/>
              </a:rPr>
              <a:t>1</a:t>
            </a:r>
            <a:r>
              <a:rPr lang="zh-CN" altLang="zh-CN" sz="2800" b="1" i="1">
                <a:latin typeface="Times New Roman" panose="02020603050405020304" pitchFamily="18" charset="0"/>
              </a:rPr>
              <a:t>+</a:t>
            </a:r>
            <a:r>
              <a:rPr lang="zh-CN" altLang="zh-CN" sz="2800" b="1" i="1">
                <a:solidFill>
                  <a:srgbClr val="FF99FF"/>
                </a:solidFill>
                <a:latin typeface="Times New Roman" panose="02020603050405020304" pitchFamily="18" charset="0"/>
              </a:rPr>
              <a:t>xN</a:t>
            </a:r>
            <a:r>
              <a:rPr lang="zh-CN" altLang="zh-CN" sz="2800" b="1" i="1" baseline="-25000">
                <a:solidFill>
                  <a:srgbClr val="FF99FF"/>
                </a:solidFill>
                <a:latin typeface="Times New Roman" panose="02020603050405020304" pitchFamily="18" charset="0"/>
              </a:rPr>
              <a:t>2</a:t>
            </a:r>
            <a:endParaRPr lang="zh-CN" altLang="zh-CN" sz="2800" b="1">
              <a:solidFill>
                <a:srgbClr val="FF99FF"/>
              </a:solidFill>
              <a:latin typeface="Times New Roman" panose="02020603050405020304" pitchFamily="18" charset="0"/>
            </a:endParaRPr>
          </a:p>
        </p:txBody>
      </p:sp>
      <p:sp>
        <p:nvSpPr>
          <p:cNvPr id="41997" name="Rectangle 13">
            <a:extLst>
              <a:ext uri="{FF2B5EF4-FFF2-40B4-BE49-F238E27FC236}">
                <a16:creationId xmlns:a16="http://schemas.microsoft.com/office/drawing/2014/main" id="{550DBFC4-9D9B-48C1-AFAA-773F196146EA}"/>
              </a:ext>
            </a:extLst>
          </p:cNvPr>
          <p:cNvSpPr>
            <a:spLocks noChangeArrowheads="1"/>
          </p:cNvSpPr>
          <p:nvPr/>
        </p:nvSpPr>
        <p:spPr bwMode="auto">
          <a:xfrm>
            <a:off x="381000" y="1219200"/>
            <a:ext cx="25908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zh-CN" sz="2800" b="1" dirty="0">
                <a:solidFill>
                  <a:srgbClr val="0000CC"/>
                </a:solidFill>
                <a:latin typeface="隶书" pitchFamily="49" charset="-122"/>
                <a:ea typeface="隶书" pitchFamily="49" charset="-122"/>
              </a:rPr>
              <a:t>(1)</a:t>
            </a:r>
            <a:r>
              <a:rPr lang="zh-CN" altLang="zh-CN" sz="3600" b="1" dirty="0">
                <a:solidFill>
                  <a:srgbClr val="0000CC"/>
                </a:solidFill>
                <a:latin typeface="隶书" pitchFamily="49" charset="-122"/>
                <a:ea typeface="隶书" pitchFamily="49" charset="-122"/>
              </a:rPr>
              <a:t> </a:t>
            </a:r>
            <a:r>
              <a:rPr lang="zh-CN" sz="2800" b="1" dirty="0">
                <a:solidFill>
                  <a:srgbClr val="0000CC"/>
                </a:solidFill>
                <a:latin typeface="隶书" pitchFamily="49" charset="-122"/>
                <a:ea typeface="隶书" pitchFamily="49" charset="-122"/>
              </a:rPr>
              <a:t>混合熵</a:t>
            </a:r>
          </a:p>
        </p:txBody>
      </p:sp>
      <p:sp>
        <p:nvSpPr>
          <p:cNvPr id="8" name="灯片编号占位符 7">
            <a:extLst>
              <a:ext uri="{FF2B5EF4-FFF2-40B4-BE49-F238E27FC236}">
                <a16:creationId xmlns:a16="http://schemas.microsoft.com/office/drawing/2014/main" id="{D35E640C-8379-416A-8C5A-3FE4D4A0B2E2}"/>
              </a:ext>
            </a:extLst>
          </p:cNvPr>
          <p:cNvSpPr>
            <a:spLocks noGrp="1"/>
          </p:cNvSpPr>
          <p:nvPr>
            <p:ph type="sldNum" sz="quarter" idx="12"/>
          </p:nvPr>
        </p:nvSpPr>
        <p:spPr/>
        <p:txBody>
          <a:bodyPr/>
          <a:lstStyle/>
          <a:p>
            <a:fld id="{2683E018-39C6-4725-A718-E21BC41313B1}" type="slidenum">
              <a:rPr lang="zh-CN" altLang="en-US" smtClean="0"/>
              <a:t>35</a:t>
            </a:fld>
            <a:endParaRPr lang="zh-CN" altLang="en-US"/>
          </a:p>
        </p:txBody>
      </p:sp>
      <p:sp>
        <p:nvSpPr>
          <p:cNvPr id="23" name="Text Box 13">
            <a:extLst>
              <a:ext uri="{FF2B5EF4-FFF2-40B4-BE49-F238E27FC236}">
                <a16:creationId xmlns:a16="http://schemas.microsoft.com/office/drawing/2014/main" id="{6245F98F-DAB0-4C65-A188-139B1BE2F90B}"/>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E1CA1E0-738E-41CC-97C0-B78689E3A6B6}"/>
              </a:ext>
            </a:extLst>
          </p:cNvPr>
          <p:cNvSpPr>
            <a:spLocks noChangeArrowheads="1"/>
          </p:cNvSpPr>
          <p:nvPr/>
        </p:nvSpPr>
        <p:spPr bwMode="auto">
          <a:xfrm>
            <a:off x="3048000" y="1676400"/>
            <a:ext cx="17526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400" dirty="0">
                <a:solidFill>
                  <a:schemeClr val="tx2"/>
                </a:solidFill>
                <a:latin typeface="楷体_GB2312" pitchFamily="49" charset="-122"/>
                <a:ea typeface="楷体_GB2312" pitchFamily="49" charset="-122"/>
              </a:rPr>
              <a:t>Expanded </a:t>
            </a:r>
          </a:p>
        </p:txBody>
      </p:sp>
      <mc:AlternateContent xmlns:mc="http://schemas.openxmlformats.org/markup-compatibility/2006" xmlns:a14="http://schemas.microsoft.com/office/drawing/2010/main">
        <mc:Choice Requires="a14">
          <p:sp>
            <p:nvSpPr>
              <p:cNvPr id="35843" name="Object 3">
                <a:extLst>
                  <a:ext uri="{FF2B5EF4-FFF2-40B4-BE49-F238E27FC236}">
                    <a16:creationId xmlns:a16="http://schemas.microsoft.com/office/drawing/2014/main" id="{7CCB2155-A47F-4FBA-91C7-10F3C80A3D6E}"/>
                  </a:ext>
                </a:extLst>
              </p:cNvPr>
              <p:cNvSpPr txBox="1"/>
              <p:nvPr/>
            </p:nvSpPr>
            <p:spPr bwMode="auto">
              <a:xfrm>
                <a:off x="533400" y="2187575"/>
                <a:ext cx="8381886" cy="4441825"/>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𝑆</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r>
                            <m:rPr>
                              <m:sty m:val="p"/>
                            </m:rPr>
                            <a:rPr lang="zh-CN" altLang="en-US" sz="2400" i="1">
                              <a:solidFill>
                                <a:srgbClr val="000000"/>
                              </a:solidFill>
                              <a:latin typeface="Cambria Math" panose="02040503050406030204" pitchFamily="18" charset="0"/>
                            </a:rPr>
                            <m:t>Ω</m:t>
                          </m:r>
                        </m:e>
                      </m:func>
                    </m:oMath>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𝑁</m:t>
                              </m:r>
                            </m:den>
                          </m:f>
                        </m:e>
                      </m:func>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r>
                            <a:rPr lang="zh-CN" altLang="en-US" sz="2400" i="1">
                              <a:solidFill>
                                <a:srgbClr val="000000"/>
                              </a:solidFill>
                              <a:latin typeface="Cambria Math" panose="02040503050406030204" pitchFamily="18" charset="0"/>
                            </a:rPr>
                            <m:t>𝑁</m:t>
                          </m:r>
                        </m:e>
                      </m:func>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e>
                      </m:func>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e>
                      </m:func>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𝑁</m:t>
                              </m:r>
                            </m:den>
                          </m:f>
                        </m:e>
                      </m:fun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𝑁</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r>
                            <a:rPr lang="zh-CN" altLang="en-US" sz="2400" i="1">
                              <a:solidFill>
                                <a:srgbClr val="000000"/>
                              </a:solidFill>
                              <a:latin typeface="Cambria Math" panose="02040503050406030204" pitchFamily="18" charset="0"/>
                            </a:rPr>
                            <m:t>𝑁</m:t>
                          </m:r>
                        </m:e>
                      </m:fun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e>
                      </m:fun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e>
                      </m:fun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e>
                      </m:func>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𝑁</m:t>
                              </m:r>
                            </m:den>
                          </m:f>
                        </m:e>
                      </m:fun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𝑘𝑁</m:t>
                      </m:r>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r>
                            <a:rPr lang="zh-CN" altLang="en-US" sz="2400" i="1">
                              <a:solidFill>
                                <a:srgbClr val="000000"/>
                              </a:solidFill>
                              <a:latin typeface="Cambria Math" panose="02040503050406030204" pitchFamily="18" charset="0"/>
                            </a:rPr>
                            <m:t>𝑁</m:t>
                          </m:r>
                        </m:e>
                      </m:func>
                      <m:r>
                        <a:rPr lang="zh-CN" altLang="en-US" sz="2400" i="1">
                          <a:solidFill>
                            <a:srgbClr val="000000"/>
                          </a:solidFill>
                          <a:latin typeface="Cambria Math" panose="02040503050406030204" pitchFamily="18" charset="0"/>
                        </a:rPr>
                        <m:t>−1−</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𝑁</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)+1]</m:t>
                      </m:r>
                    </m:oMath>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den>
                          </m:f>
                        </m:e>
                      </m:fun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den>
                          </m:f>
                        </m:e>
                      </m:fun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𝑒</m:t>
                              </m:r>
                            </m:den>
                          </m:f>
                        </m:e>
                      </m:func>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35843" name="Object 3">
                <a:extLst>
                  <a:ext uri="{FF2B5EF4-FFF2-40B4-BE49-F238E27FC236}">
                    <a16:creationId xmlns:a16="http://schemas.microsoft.com/office/drawing/2014/main" id="{7CCB2155-A47F-4FBA-91C7-10F3C80A3D6E}"/>
                  </a:ext>
                </a:extLst>
              </p:cNvPr>
              <p:cNvSpPr txBox="1">
                <a:spLocks noRot="1" noChangeAspect="1" noMove="1" noResize="1" noEditPoints="1" noAdjustHandles="1" noChangeArrowheads="1" noChangeShapeType="1" noTextEdit="1"/>
              </p:cNvSpPr>
              <p:nvPr/>
            </p:nvSpPr>
            <p:spPr bwMode="auto">
              <a:xfrm>
                <a:off x="533400" y="2187575"/>
                <a:ext cx="8381886" cy="4441825"/>
              </a:xfrm>
              <a:prstGeom prst="rect">
                <a:avLst/>
              </a:prstGeom>
              <a:blipFill>
                <a:blip r:embed="rId2"/>
                <a:stretch>
                  <a:fillRect l="-218"/>
                </a:stretch>
              </a:blipFill>
              <a:ln>
                <a:noFill/>
              </a:ln>
            </p:spPr>
            <p:txBody>
              <a:bodyPr/>
              <a:lstStyle/>
              <a:p>
                <a:r>
                  <a:rPr lang="zh-CN" altLang="en-US">
                    <a:noFill/>
                  </a:rPr>
                  <a:t> </a:t>
                </a:r>
              </a:p>
            </p:txBody>
          </p:sp>
        </mc:Fallback>
      </mc:AlternateContent>
      <p:sp>
        <p:nvSpPr>
          <p:cNvPr id="43018" name="Rectangle 10">
            <a:extLst>
              <a:ext uri="{FF2B5EF4-FFF2-40B4-BE49-F238E27FC236}">
                <a16:creationId xmlns:a16="http://schemas.microsoft.com/office/drawing/2014/main" id="{868A66C3-D759-406F-A761-9659E6B82473}"/>
              </a:ext>
            </a:extLst>
          </p:cNvPr>
          <p:cNvSpPr>
            <a:spLocks noChangeArrowheads="1"/>
          </p:cNvSpPr>
          <p:nvPr/>
        </p:nvSpPr>
        <p:spPr bwMode="auto">
          <a:xfrm>
            <a:off x="381000" y="1219200"/>
            <a:ext cx="25908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(1)</a:t>
            </a:r>
            <a:r>
              <a:rPr lang="zh-CN" altLang="zh-CN" sz="3600">
                <a:solidFill>
                  <a:srgbClr val="0000CC"/>
                </a:solidFill>
                <a:effectLst>
                  <a:outerShdw blurRad="38100" dist="38100" dir="2700000" algn="tl">
                    <a:srgbClr val="C0C0C0"/>
                  </a:outerShdw>
                </a:effectLst>
                <a:latin typeface="隶书" pitchFamily="49" charset="-122"/>
                <a:ea typeface="隶书" pitchFamily="49" charset="-122"/>
              </a:rPr>
              <a:t> </a:t>
            </a:r>
            <a:r>
              <a:rPr lang="zh-CN" sz="2800">
                <a:solidFill>
                  <a:srgbClr val="0000CC"/>
                </a:solidFill>
                <a:effectLst>
                  <a:outerShdw blurRad="38100" dist="38100" dir="2700000" algn="tl">
                    <a:srgbClr val="C0C0C0"/>
                  </a:outerShdw>
                </a:effectLst>
                <a:latin typeface="隶书" pitchFamily="49" charset="-122"/>
                <a:ea typeface="隶书" pitchFamily="49" charset="-122"/>
              </a:rPr>
              <a:t>混合熵</a:t>
            </a:r>
          </a:p>
        </p:txBody>
      </p:sp>
      <p:sp>
        <p:nvSpPr>
          <p:cNvPr id="4" name="灯片编号占位符 3">
            <a:extLst>
              <a:ext uri="{FF2B5EF4-FFF2-40B4-BE49-F238E27FC236}">
                <a16:creationId xmlns:a16="http://schemas.microsoft.com/office/drawing/2014/main" id="{E1776567-25A8-42CE-928C-DCDFAE591DBF}"/>
              </a:ext>
            </a:extLst>
          </p:cNvPr>
          <p:cNvSpPr>
            <a:spLocks noGrp="1"/>
          </p:cNvSpPr>
          <p:nvPr>
            <p:ph type="sldNum" sz="quarter" idx="12"/>
          </p:nvPr>
        </p:nvSpPr>
        <p:spPr/>
        <p:txBody>
          <a:bodyPr/>
          <a:lstStyle/>
          <a:p>
            <a:fld id="{2683E018-39C6-4725-A718-E21BC41313B1}" type="slidenum">
              <a:rPr lang="zh-CN" altLang="en-US" smtClean="0"/>
              <a:t>36</a:t>
            </a:fld>
            <a:endParaRPr lang="zh-CN" altLang="en-US"/>
          </a:p>
        </p:txBody>
      </p:sp>
      <p:sp>
        <p:nvSpPr>
          <p:cNvPr id="16" name="Text Box 13">
            <a:extLst>
              <a:ext uri="{FF2B5EF4-FFF2-40B4-BE49-F238E27FC236}">
                <a16:creationId xmlns:a16="http://schemas.microsoft.com/office/drawing/2014/main" id="{0CED7E5D-5F9D-4E7F-AB36-B23AC04F5FD6}"/>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866" name="Object 2">
                <a:extLst>
                  <a:ext uri="{FF2B5EF4-FFF2-40B4-BE49-F238E27FC236}">
                    <a16:creationId xmlns:a16="http://schemas.microsoft.com/office/drawing/2014/main" id="{124D10CA-C938-4B18-93AB-B5714D59D2D6}"/>
                  </a:ext>
                </a:extLst>
              </p:cNvPr>
              <p:cNvSpPr txBox="1"/>
              <p:nvPr/>
            </p:nvSpPr>
            <p:spPr bwMode="auto">
              <a:xfrm>
                <a:off x="1395413" y="1925638"/>
                <a:ext cx="5608637" cy="817562"/>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rPr>
                        <m:t>Δ</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𝑆</m:t>
                          </m:r>
                        </m:e>
                        <m:sub>
                          <m:r>
                            <a:rPr lang="zh-CN" altLang="en-US" sz="2800" i="1">
                              <a:solidFill>
                                <a:srgbClr val="000000"/>
                              </a:solidFill>
                              <a:latin typeface="Cambria Math" panose="02040503050406030204" pitchFamily="18" charset="0"/>
                            </a:rPr>
                            <m:t>𝑀</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𝑆</m:t>
                          </m:r>
                        </m:e>
                        <m:sub>
                          <m:r>
                            <a:rPr lang="zh-CN" altLang="en-US" sz="2800" i="1">
                              <a:solidFill>
                                <a:srgbClr val="000000"/>
                              </a:solidFill>
                              <a:latin typeface="Cambria Math" panose="02040503050406030204" pitchFamily="18" charset="0"/>
                            </a:rPr>
                            <m:t>溶液</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𝑆</m:t>
                          </m:r>
                        </m:e>
                        <m:sub>
                          <m:r>
                            <a:rPr lang="zh-CN" altLang="en-US" sz="2800" i="1">
                              <a:solidFill>
                                <a:srgbClr val="000000"/>
                              </a:solidFill>
                              <a:latin typeface="Cambria Math" panose="02040503050406030204" pitchFamily="18" charset="0"/>
                            </a:rPr>
                            <m:t>溶剂</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𝑆</m:t>
                          </m:r>
                        </m:e>
                        <m:sub>
                          <m:r>
                            <a:rPr lang="zh-CN" altLang="en-US" sz="2800" i="1">
                              <a:solidFill>
                                <a:srgbClr val="000000"/>
                              </a:solidFill>
                              <a:latin typeface="Cambria Math" panose="02040503050406030204" pitchFamily="18" charset="0"/>
                            </a:rPr>
                            <m:t>聚合物</m:t>
                          </m:r>
                        </m:sub>
                      </m:sSub>
                    </m:oMath>
                  </m:oMathPara>
                </a14:m>
                <a:endParaRPr lang="zh-CN" altLang="en-US" sz="2800">
                  <a:latin typeface="微软雅黑" panose="020B0503020204020204" pitchFamily="34" charset="-122"/>
                  <a:ea typeface="微软雅黑" panose="020B0503020204020204" pitchFamily="34" charset="-122"/>
                </a:endParaRPr>
              </a:p>
            </p:txBody>
          </p:sp>
        </mc:Choice>
        <mc:Fallback xmlns="">
          <p:sp>
            <p:nvSpPr>
              <p:cNvPr id="36866" name="Object 2">
                <a:extLst>
                  <a:ext uri="{FF2B5EF4-FFF2-40B4-BE49-F238E27FC236}">
                    <a16:creationId xmlns:a16="http://schemas.microsoft.com/office/drawing/2014/main" id="{124D10CA-C938-4B18-93AB-B5714D59D2D6}"/>
                  </a:ext>
                </a:extLst>
              </p:cNvPr>
              <p:cNvSpPr txBox="1">
                <a:spLocks noRot="1" noChangeAspect="1" noMove="1" noResize="1" noEditPoints="1" noAdjustHandles="1" noChangeArrowheads="1" noChangeShapeType="1" noTextEdit="1"/>
              </p:cNvSpPr>
              <p:nvPr/>
            </p:nvSpPr>
            <p:spPr bwMode="auto">
              <a:xfrm>
                <a:off x="1395413" y="1925638"/>
                <a:ext cx="5608637" cy="817562"/>
              </a:xfrm>
              <a:prstGeom prst="rect">
                <a:avLst/>
              </a:prstGeom>
              <a:blipFill>
                <a:blip r:embed="rId2"/>
                <a:stretch>
                  <a:fillRect/>
                </a:stretch>
              </a:blipFill>
              <a:ln>
                <a:noFill/>
              </a:ln>
            </p:spPr>
            <p:txBody>
              <a:bodyPr/>
              <a:lstStyle/>
              <a:p>
                <a:r>
                  <a:rPr lang="zh-CN" altLang="en-US">
                    <a:noFill/>
                  </a:rPr>
                  <a:t> </a:t>
                </a:r>
              </a:p>
            </p:txBody>
          </p:sp>
        </mc:Fallback>
      </mc:AlternateContent>
      <p:sp>
        <p:nvSpPr>
          <p:cNvPr id="44036" name="Rectangle 4">
            <a:extLst>
              <a:ext uri="{FF2B5EF4-FFF2-40B4-BE49-F238E27FC236}">
                <a16:creationId xmlns:a16="http://schemas.microsoft.com/office/drawing/2014/main" id="{10BCBFE5-5CE4-4C30-BBCA-5F1485C85487}"/>
              </a:ext>
            </a:extLst>
          </p:cNvPr>
          <p:cNvSpPr>
            <a:spLocks noChangeArrowheads="1"/>
          </p:cNvSpPr>
          <p:nvPr/>
        </p:nvSpPr>
        <p:spPr bwMode="auto">
          <a:xfrm>
            <a:off x="381000" y="1219200"/>
            <a:ext cx="25908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(1)</a:t>
            </a:r>
            <a:r>
              <a:rPr lang="zh-CN" altLang="zh-CN" sz="3600">
                <a:solidFill>
                  <a:srgbClr val="0000CC"/>
                </a:solidFill>
                <a:effectLst>
                  <a:outerShdw blurRad="38100" dist="38100" dir="2700000" algn="tl">
                    <a:srgbClr val="C0C0C0"/>
                  </a:outerShdw>
                </a:effectLst>
                <a:latin typeface="隶书" pitchFamily="49" charset="-122"/>
                <a:ea typeface="隶书" pitchFamily="49" charset="-122"/>
              </a:rPr>
              <a:t> </a:t>
            </a:r>
            <a:r>
              <a:rPr lang="zh-CN" sz="2800">
                <a:solidFill>
                  <a:srgbClr val="0000CC"/>
                </a:solidFill>
                <a:effectLst>
                  <a:outerShdw blurRad="38100" dist="38100" dir="2700000" algn="tl">
                    <a:srgbClr val="C0C0C0"/>
                  </a:outerShdw>
                </a:effectLst>
                <a:latin typeface="隶书" pitchFamily="49" charset="-122"/>
                <a:ea typeface="隶书" pitchFamily="49" charset="-122"/>
              </a:rPr>
              <a:t>混合熵</a:t>
            </a:r>
          </a:p>
        </p:txBody>
      </p:sp>
      <p:sp>
        <p:nvSpPr>
          <p:cNvPr id="36870" name="Text Box 6">
            <a:extLst>
              <a:ext uri="{FF2B5EF4-FFF2-40B4-BE49-F238E27FC236}">
                <a16:creationId xmlns:a16="http://schemas.microsoft.com/office/drawing/2014/main" id="{C69AB37F-80FA-4DF0-B876-DCFB1E2C8DDA}"/>
              </a:ext>
            </a:extLst>
          </p:cNvPr>
          <p:cNvSpPr txBox="1">
            <a:spLocks noChangeArrowheads="1"/>
          </p:cNvSpPr>
          <p:nvPr/>
        </p:nvSpPr>
        <p:spPr bwMode="auto">
          <a:xfrm>
            <a:off x="762000" y="3048000"/>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latin typeface="Times New Roman" panose="02020603050405020304" pitchFamily="18" charset="0"/>
              </a:rPr>
              <a:t>令</a:t>
            </a:r>
            <a:r>
              <a:rPr lang="zh-CN" altLang="zh-CN" sz="2800" i="1">
                <a:latin typeface="Times New Roman" panose="02020603050405020304" pitchFamily="18" charset="0"/>
              </a:rPr>
              <a:t>N</a:t>
            </a:r>
            <a:r>
              <a:rPr lang="zh-CN" altLang="zh-CN" sz="2800" i="1" baseline="-25000">
                <a:latin typeface="Times New Roman" panose="02020603050405020304" pitchFamily="18" charset="0"/>
              </a:rPr>
              <a:t>1</a:t>
            </a:r>
            <a:r>
              <a:rPr lang="zh-CN" altLang="zh-CN" sz="2800" i="1">
                <a:latin typeface="Times New Roman" panose="02020603050405020304" pitchFamily="18" charset="0"/>
              </a:rPr>
              <a:t> </a:t>
            </a:r>
            <a:r>
              <a:rPr lang="zh-CN" altLang="zh-CN" sz="2800">
                <a:latin typeface="Times New Roman" panose="02020603050405020304" pitchFamily="18" charset="0"/>
              </a:rPr>
              <a:t>=0</a:t>
            </a:r>
            <a:endParaRPr lang="zh-CN" altLang="zh-CN" sz="2800" i="1">
              <a:latin typeface="Times New Roman" panose="02020603050405020304" pitchFamily="18" charset="0"/>
            </a:endParaRPr>
          </a:p>
        </p:txBody>
      </p:sp>
      <p:sp>
        <p:nvSpPr>
          <p:cNvPr id="36871" name="Text Box 7">
            <a:extLst>
              <a:ext uri="{FF2B5EF4-FFF2-40B4-BE49-F238E27FC236}">
                <a16:creationId xmlns:a16="http://schemas.microsoft.com/office/drawing/2014/main" id="{041BE810-5753-418A-92B5-3BA6325B1922}"/>
              </a:ext>
            </a:extLst>
          </p:cNvPr>
          <p:cNvSpPr txBox="1">
            <a:spLocks noChangeArrowheads="1"/>
          </p:cNvSpPr>
          <p:nvPr/>
        </p:nvSpPr>
        <p:spPr bwMode="auto">
          <a:xfrm>
            <a:off x="2438400" y="3048000"/>
            <a:ext cx="5570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latin typeface="Times New Roman" panose="02020603050405020304" pitchFamily="18" charset="0"/>
              </a:rPr>
              <a:t>由式（7）得：</a:t>
            </a:r>
          </a:p>
        </p:txBody>
      </p:sp>
      <mc:AlternateContent xmlns:mc="http://schemas.openxmlformats.org/markup-compatibility/2006" xmlns:a14="http://schemas.microsoft.com/office/drawing/2010/main">
        <mc:Choice Requires="a14">
          <p:sp>
            <p:nvSpPr>
              <p:cNvPr id="36872" name="Object 8" descr="水滴">
                <a:extLst>
                  <a:ext uri="{FF2B5EF4-FFF2-40B4-BE49-F238E27FC236}">
                    <a16:creationId xmlns:a16="http://schemas.microsoft.com/office/drawing/2014/main" id="{CFBE7D60-EA75-4DEC-9212-332219AD8747}"/>
                  </a:ext>
                </a:extLst>
              </p:cNvPr>
              <p:cNvSpPr txBox="1"/>
              <p:nvPr/>
            </p:nvSpPr>
            <p:spPr bwMode="auto">
              <a:xfrm>
                <a:off x="892175" y="3657600"/>
                <a:ext cx="7050088" cy="1911350"/>
              </a:xfrm>
              <a:prstGeom prst="rect">
                <a:avLst/>
              </a:prstGeom>
              <a:solidFill>
                <a:schemeClr val="accent6">
                  <a:lumMod val="40000"/>
                  <a:lumOff val="60000"/>
                </a:schemeClr>
              </a:solid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𝑆</m:t>
                          </m:r>
                        </m:e>
                        <m:sub>
                          <m:r>
                            <a:rPr lang="zh-CN" altLang="en-US" sz="2400" i="1">
                              <a:solidFill>
                                <a:srgbClr val="000000"/>
                              </a:solidFill>
                              <a:latin typeface="Cambria Math" panose="02040503050406030204" pitchFamily="18" charset="0"/>
                            </a:rPr>
                            <m:t>聚合物</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[0+</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num>
                            <m:den>
                              <m:r>
                                <a:rPr lang="zh-CN" altLang="en-US" sz="2400" i="1">
                                  <a:solidFill>
                                    <a:srgbClr val="000000"/>
                                  </a:solidFill>
                                  <a:latin typeface="Cambria Math" panose="02040503050406030204" pitchFamily="18" charset="0"/>
                                </a:rPr>
                                <m:t>0+</m:t>
                              </m:r>
                              <m:r>
                                <a:rPr lang="zh-CN" altLang="en-US" sz="2400" i="1">
                                  <a:solidFill>
                                    <a:srgbClr val="000000"/>
                                  </a:solidFill>
                                  <a:latin typeface="Cambria Math" panose="02040503050406030204" pitchFamily="18" charset="0"/>
                                </a:rPr>
                                <m:t>𝑥</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den>
                          </m:f>
                        </m:e>
                      </m:fun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𝑒</m:t>
                              </m:r>
                            </m:den>
                          </m:f>
                        </m:e>
                      </m:func>
                      <m:r>
                        <a:rPr lang="zh-CN" altLang="en-US" sz="2400" i="1">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r>
                            <a:rPr lang="zh-CN" altLang="en-US" sz="2400" i="1">
                              <a:solidFill>
                                <a:srgbClr val="000000"/>
                              </a:solidFill>
                              <a:latin typeface="Cambria Math" panose="02040503050406030204" pitchFamily="18" charset="0"/>
                            </a:rPr>
                            <m:t>𝑥</m:t>
                          </m:r>
                        </m:e>
                      </m:fun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−1)</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𝑒</m:t>
                              </m:r>
                            </m:den>
                          </m:f>
                        </m:e>
                      </m:func>
                      <m:r>
                        <a:rPr lang="zh-CN" altLang="en-US" sz="2400" i="1">
                          <a:solidFill>
                            <a:srgbClr val="000000"/>
                          </a:solidFill>
                          <a:latin typeface="Cambria Math" panose="02040503050406030204" pitchFamily="18" charset="0"/>
                        </a:rPr>
                        <m:t>]</m:t>
                      </m:r>
                    </m:oMath>
                  </m:oMathPara>
                </a14:m>
                <a:endParaRPr lang="zh-CN" altLang="en-US" sz="2400"/>
              </a:p>
            </p:txBody>
          </p:sp>
        </mc:Choice>
        <mc:Fallback xmlns="">
          <p:sp>
            <p:nvSpPr>
              <p:cNvPr id="36872" name="Object 8" descr="水滴">
                <a:extLst>
                  <a:ext uri="{FF2B5EF4-FFF2-40B4-BE49-F238E27FC236}">
                    <a16:creationId xmlns:a16="http://schemas.microsoft.com/office/drawing/2014/main" id="{CFBE7D60-EA75-4DEC-9212-332219AD8747}"/>
                  </a:ext>
                </a:extLst>
              </p:cNvPr>
              <p:cNvSpPr txBox="1">
                <a:spLocks noRot="1" noChangeAspect="1" noMove="1" noResize="1" noEditPoints="1" noAdjustHandles="1" noChangeArrowheads="1" noChangeShapeType="1" noTextEdit="1"/>
              </p:cNvSpPr>
              <p:nvPr/>
            </p:nvSpPr>
            <p:spPr bwMode="auto">
              <a:xfrm>
                <a:off x="892175" y="3657600"/>
                <a:ext cx="7050088" cy="1911350"/>
              </a:xfrm>
              <a:prstGeom prst="rect">
                <a:avLst/>
              </a:prstGeom>
              <a:blipFill>
                <a:blip r:embed="rId3"/>
                <a:stretch>
                  <a:fillRect l="-173" b="-1274"/>
                </a:stretch>
              </a:blipFill>
              <a:ln>
                <a:noFill/>
              </a:ln>
              <a:effectLst/>
            </p:spPr>
            <p:txBody>
              <a:bodyPr/>
              <a:lstStyle/>
              <a:p>
                <a:r>
                  <a:rPr lang="zh-CN" altLang="en-US">
                    <a:noFill/>
                  </a:rPr>
                  <a:t> </a:t>
                </a:r>
              </a:p>
            </p:txBody>
          </p:sp>
        </mc:Fallback>
      </mc:AlternateContent>
      <p:sp>
        <p:nvSpPr>
          <p:cNvPr id="36873" name="Text Box 9" descr="粉色砂纸">
            <a:extLst>
              <a:ext uri="{FF2B5EF4-FFF2-40B4-BE49-F238E27FC236}">
                <a16:creationId xmlns:a16="http://schemas.microsoft.com/office/drawing/2014/main" id="{2EDD28A4-FB80-46BE-B0F6-9941E6301DD0}"/>
              </a:ext>
            </a:extLst>
          </p:cNvPr>
          <p:cNvSpPr txBox="1">
            <a:spLocks noChangeArrowheads="1"/>
          </p:cNvSpPr>
          <p:nvPr/>
        </p:nvSpPr>
        <p:spPr bwMode="auto">
          <a:xfrm>
            <a:off x="914400" y="5715000"/>
            <a:ext cx="2438400" cy="641350"/>
          </a:xfrm>
          <a:prstGeom prst="rect">
            <a:avLst/>
          </a:prstGeom>
          <a:solidFill>
            <a:schemeClr val="accent4">
              <a:lumMod val="40000"/>
              <a:lumOff val="60000"/>
            </a:schemeClr>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600" b="1" i="1">
                <a:latin typeface="Times New Roman" panose="02020603050405020304" pitchFamily="18" charset="0"/>
              </a:rPr>
              <a:t>S</a:t>
            </a:r>
            <a:r>
              <a:rPr lang="zh-CN" altLang="zh-CN" sz="3600" b="1" i="1" baseline="-25000">
                <a:latin typeface="Times New Roman" panose="02020603050405020304" pitchFamily="18" charset="0"/>
              </a:rPr>
              <a:t>溶剂</a:t>
            </a:r>
            <a:r>
              <a:rPr lang="zh-CN" altLang="zh-CN" sz="3600" b="1" i="1">
                <a:latin typeface="Times New Roman" panose="02020603050405020304" pitchFamily="18" charset="0"/>
              </a:rPr>
              <a:t>=0</a:t>
            </a:r>
          </a:p>
        </p:txBody>
      </p:sp>
      <p:sp>
        <p:nvSpPr>
          <p:cNvPr id="18" name="Text Box 13">
            <a:extLst>
              <a:ext uri="{FF2B5EF4-FFF2-40B4-BE49-F238E27FC236}">
                <a16:creationId xmlns:a16="http://schemas.microsoft.com/office/drawing/2014/main" id="{17E39754-9844-473A-A499-1BE755B2D04A}"/>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890" name="Object 2">
                <a:extLst>
                  <a:ext uri="{FF2B5EF4-FFF2-40B4-BE49-F238E27FC236}">
                    <a16:creationId xmlns:a16="http://schemas.microsoft.com/office/drawing/2014/main" id="{66C60C24-A8A2-4B32-B455-71EEADC5345F}"/>
                  </a:ext>
                </a:extLst>
              </p:cNvPr>
              <p:cNvSpPr txBox="1"/>
              <p:nvPr/>
            </p:nvSpPr>
            <p:spPr bwMode="auto">
              <a:xfrm>
                <a:off x="685800" y="2435225"/>
                <a:ext cx="6511925" cy="1022350"/>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rPr>
                        <m:t>Δ</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𝑆</m:t>
                          </m:r>
                        </m:e>
                        <m:sub>
                          <m:r>
                            <a:rPr lang="zh-CN" altLang="en-US" sz="2400" i="1">
                              <a:solidFill>
                                <a:srgbClr val="000000"/>
                              </a:solidFill>
                              <a:latin typeface="Cambria Math" panose="02040503050406030204" pitchFamily="18" charset="0"/>
                            </a:rPr>
                            <m:t>𝑀</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den>
                          </m:f>
                        </m:e>
                      </m:fun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ln</m:t>
                          </m:r>
                        </m:fName>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𝑥</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2</m:t>
                                  </m:r>
                                </m:sub>
                              </m:sSub>
                            </m:den>
                          </m:f>
                        </m:e>
                      </m:func>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37890" name="Object 2">
                <a:extLst>
                  <a:ext uri="{FF2B5EF4-FFF2-40B4-BE49-F238E27FC236}">
                    <a16:creationId xmlns:a16="http://schemas.microsoft.com/office/drawing/2014/main" id="{66C60C24-A8A2-4B32-B455-71EEADC5345F}"/>
                  </a:ext>
                </a:extLst>
              </p:cNvPr>
              <p:cNvSpPr txBox="1">
                <a:spLocks noRot="1" noChangeAspect="1" noMove="1" noResize="1" noEditPoints="1" noAdjustHandles="1" noChangeArrowheads="1" noChangeShapeType="1" noTextEdit="1"/>
              </p:cNvSpPr>
              <p:nvPr/>
            </p:nvSpPr>
            <p:spPr bwMode="auto">
              <a:xfrm>
                <a:off x="685800" y="2435225"/>
                <a:ext cx="6511925" cy="1022350"/>
              </a:xfrm>
              <a:prstGeom prst="rect">
                <a:avLst/>
              </a:prstGeom>
              <a:blipFill>
                <a:blip r:embed="rId2"/>
                <a:stretch>
                  <a:fillRect/>
                </a:stretch>
              </a:blipFill>
              <a:ln>
                <a:noFill/>
              </a:ln>
            </p:spPr>
            <p:txBody>
              <a:bodyPr/>
              <a:lstStyle/>
              <a:p>
                <a:r>
                  <a:rPr lang="zh-CN" altLang="en-US">
                    <a:noFill/>
                  </a:rPr>
                  <a:t> </a:t>
                </a:r>
              </a:p>
            </p:txBody>
          </p:sp>
        </mc:Fallback>
      </mc:AlternateContent>
      <p:sp>
        <p:nvSpPr>
          <p:cNvPr id="37891" name="Text Box 3">
            <a:extLst>
              <a:ext uri="{FF2B5EF4-FFF2-40B4-BE49-F238E27FC236}">
                <a16:creationId xmlns:a16="http://schemas.microsoft.com/office/drawing/2014/main" id="{17EEC168-E223-442D-B504-67087F9DFEFD}"/>
              </a:ext>
            </a:extLst>
          </p:cNvPr>
          <p:cNvSpPr txBox="1">
            <a:spLocks noChangeArrowheads="1"/>
          </p:cNvSpPr>
          <p:nvPr/>
        </p:nvSpPr>
        <p:spPr bwMode="auto">
          <a:xfrm>
            <a:off x="533400" y="4300890"/>
            <a:ext cx="7042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i="1" dirty="0">
                <a:latin typeface="Times New Roman" panose="02020603050405020304" pitchFamily="18" charset="0"/>
                <a:sym typeface="Symbol" panose="05050102010706020507" pitchFamily="18" charset="2"/>
              </a:rPr>
              <a:t></a:t>
            </a:r>
            <a:r>
              <a:rPr lang="zh-CN" altLang="zh-CN" sz="2800" b="1" i="1" baseline="-25000" dirty="0">
                <a:latin typeface="Times New Roman" panose="02020603050405020304" pitchFamily="18" charset="0"/>
                <a:sym typeface="Symbol" panose="05050102010706020507" pitchFamily="18" charset="2"/>
              </a:rPr>
              <a:t>1</a:t>
            </a:r>
            <a:r>
              <a:rPr lang="zh-CN" altLang="zh-CN" sz="2800" dirty="0">
                <a:latin typeface="Times New Roman" panose="02020603050405020304" pitchFamily="18" charset="0"/>
                <a:sym typeface="Symbol" panose="05050102010706020507" pitchFamily="18" charset="2"/>
              </a:rPr>
              <a:t> and </a:t>
            </a:r>
            <a:r>
              <a:rPr lang="zh-CN" altLang="zh-CN" sz="2800" b="1" i="1" dirty="0">
                <a:latin typeface="Times New Roman" panose="02020603050405020304" pitchFamily="18" charset="0"/>
                <a:sym typeface="Symbol" panose="05050102010706020507" pitchFamily="18" charset="2"/>
              </a:rPr>
              <a:t></a:t>
            </a:r>
            <a:r>
              <a:rPr lang="zh-CN" altLang="zh-CN" sz="2800" b="1" i="1" baseline="-25000" dirty="0">
                <a:latin typeface="Times New Roman" panose="02020603050405020304" pitchFamily="18" charset="0"/>
                <a:sym typeface="Symbol" panose="05050102010706020507" pitchFamily="18" charset="2"/>
              </a:rPr>
              <a:t>2</a:t>
            </a:r>
            <a:r>
              <a:rPr lang="zh-CN" altLang="zh-CN" sz="2800" dirty="0">
                <a:latin typeface="Times New Roman" panose="02020603050405020304" pitchFamily="18" charset="0"/>
                <a:sym typeface="Symbol" panose="05050102010706020507" pitchFamily="18" charset="2"/>
              </a:rPr>
              <a:t> —— </a:t>
            </a:r>
            <a:r>
              <a:rPr lang="zh-CN" altLang="zh-CN" sz="2800" b="1" dirty="0">
                <a:latin typeface="Times New Roman" panose="02020603050405020304" pitchFamily="18" charset="0"/>
                <a:sym typeface="Symbol" panose="05050102010706020507" pitchFamily="18" charset="2"/>
              </a:rPr>
              <a:t>溶剂和高分子的体积分数</a:t>
            </a:r>
            <a:endParaRPr lang="zh-CN" altLang="zh-CN" sz="2800" b="1"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37892" name="Object 4">
                <a:extLst>
                  <a:ext uri="{FF2B5EF4-FFF2-40B4-BE49-F238E27FC236}">
                    <a16:creationId xmlns:a16="http://schemas.microsoft.com/office/drawing/2014/main" id="{FD75E016-A20C-4E90-8A9A-0373965AA87A}"/>
                  </a:ext>
                </a:extLst>
              </p:cNvPr>
              <p:cNvSpPr txBox="1"/>
              <p:nvPr/>
            </p:nvSpPr>
            <p:spPr bwMode="auto">
              <a:xfrm>
                <a:off x="533400" y="3578225"/>
                <a:ext cx="6681788" cy="765175"/>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rPr>
                        <m:t>Δ</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𝑆</m:t>
                          </m:r>
                        </m:e>
                        <m:sub>
                          <m:r>
                            <a:rPr lang="zh-CN" altLang="en-US" sz="2800" i="1">
                              <a:solidFill>
                                <a:srgbClr val="000000"/>
                              </a:solidFill>
                              <a:latin typeface="Cambria Math" panose="02040503050406030204" pitchFamily="18" charset="0"/>
                            </a:rPr>
                            <m:t>𝑀</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𝑘</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𝑁</m:t>
                          </m:r>
                        </m:e>
                        <m:sub>
                          <m:r>
                            <a:rPr lang="zh-CN" altLang="en-US" sz="2800" i="1">
                              <a:solidFill>
                                <a:srgbClr val="000000"/>
                              </a:solidFill>
                              <a:latin typeface="Cambria Math" panose="02040503050406030204" pitchFamily="18" charset="0"/>
                            </a:rPr>
                            <m:t>1</m:t>
                          </m:r>
                        </m:sub>
                      </m:sSub>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ln</m:t>
                          </m:r>
                        </m:fName>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𝜙</m:t>
                              </m:r>
                            </m:e>
                            <m:sub>
                              <m:r>
                                <a:rPr lang="zh-CN" altLang="en-US" sz="2800" i="1">
                                  <a:solidFill>
                                    <a:srgbClr val="000000"/>
                                  </a:solidFill>
                                  <a:latin typeface="Cambria Math" panose="02040503050406030204" pitchFamily="18" charset="0"/>
                                </a:rPr>
                                <m:t>1</m:t>
                              </m:r>
                            </m:sub>
                          </m:sSub>
                        </m:e>
                      </m:func>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𝑁</m:t>
                          </m:r>
                        </m:e>
                        <m:sub>
                          <m:r>
                            <a:rPr lang="zh-CN" altLang="en-US" sz="2800" i="1">
                              <a:solidFill>
                                <a:srgbClr val="000000"/>
                              </a:solidFill>
                              <a:latin typeface="Cambria Math" panose="02040503050406030204" pitchFamily="18" charset="0"/>
                            </a:rPr>
                            <m:t>2</m:t>
                          </m:r>
                        </m:sub>
                      </m:sSub>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ln</m:t>
                          </m:r>
                        </m:fName>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𝜙</m:t>
                              </m:r>
                            </m:e>
                            <m:sub>
                              <m:r>
                                <a:rPr lang="zh-CN" altLang="en-US" sz="2800" i="1">
                                  <a:solidFill>
                                    <a:srgbClr val="000000"/>
                                  </a:solidFill>
                                  <a:latin typeface="Cambria Math" panose="02040503050406030204" pitchFamily="18" charset="0"/>
                                </a:rPr>
                                <m:t>2</m:t>
                              </m:r>
                            </m:sub>
                          </m:sSub>
                        </m:e>
                      </m:func>
                      <m:r>
                        <a:rPr lang="zh-CN" altLang="en-US" sz="2800" i="1">
                          <a:solidFill>
                            <a:srgbClr val="000000"/>
                          </a:solidFill>
                          <a:latin typeface="Cambria Math" panose="02040503050406030204" pitchFamily="18" charset="0"/>
                        </a:rPr>
                        <m:t>]</m:t>
                      </m:r>
                    </m:oMath>
                  </m:oMathPara>
                </a14:m>
                <a:endParaRPr lang="zh-CN" altLang="en-US" sz="2800" dirty="0"/>
              </a:p>
            </p:txBody>
          </p:sp>
        </mc:Choice>
        <mc:Fallback xmlns="">
          <p:sp>
            <p:nvSpPr>
              <p:cNvPr id="37892" name="Object 4">
                <a:extLst>
                  <a:ext uri="{FF2B5EF4-FFF2-40B4-BE49-F238E27FC236}">
                    <a16:creationId xmlns:a16="http://schemas.microsoft.com/office/drawing/2014/main" id="{FD75E016-A20C-4E90-8A9A-0373965AA87A}"/>
                  </a:ext>
                </a:extLst>
              </p:cNvPr>
              <p:cNvSpPr txBox="1">
                <a:spLocks noRot="1" noChangeAspect="1" noMove="1" noResize="1" noEditPoints="1" noAdjustHandles="1" noChangeArrowheads="1" noChangeShapeType="1" noTextEdit="1"/>
              </p:cNvSpPr>
              <p:nvPr/>
            </p:nvSpPr>
            <p:spPr bwMode="auto">
              <a:xfrm>
                <a:off x="533400" y="3578225"/>
                <a:ext cx="6681788" cy="765175"/>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893" name="Object 5">
                <a:extLst>
                  <a:ext uri="{FF2B5EF4-FFF2-40B4-BE49-F238E27FC236}">
                    <a16:creationId xmlns:a16="http://schemas.microsoft.com/office/drawing/2014/main" id="{E8760C98-120D-498B-A421-B78B9C54BB88}"/>
                  </a:ext>
                </a:extLst>
              </p:cNvPr>
              <p:cNvSpPr txBox="1"/>
              <p:nvPr/>
            </p:nvSpPr>
            <p:spPr bwMode="auto">
              <a:xfrm>
                <a:off x="974725" y="5035550"/>
                <a:ext cx="1819275" cy="654050"/>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𝑅</m:t>
                      </m:r>
                      <m:r>
                        <a:rPr lang="zh-CN" altLang="en-US" sz="3200" i="1">
                          <a:solidFill>
                            <a:srgbClr val="000000"/>
                          </a:solidFill>
                          <a:latin typeface="Cambria Math" panose="02040503050406030204" pitchFamily="18" charset="0"/>
                        </a:rPr>
                        <m:t>/</m:t>
                      </m:r>
                      <m:acc>
                        <m:accPr>
                          <m:chr m:val="̃"/>
                          <m:ctrlPr>
                            <a:rPr lang="zh-CN" altLang="en-US" sz="3200" i="1">
                              <a:solidFill>
                                <a:srgbClr val="000000"/>
                              </a:solidFill>
                              <a:latin typeface="Cambria Math" panose="02040503050406030204" pitchFamily="18" charset="0"/>
                            </a:rPr>
                          </m:ctrlPr>
                        </m:accPr>
                        <m:e>
                          <m:r>
                            <a:rPr lang="zh-CN" altLang="en-US" sz="3200" i="1">
                              <a:solidFill>
                                <a:srgbClr val="000000"/>
                              </a:solidFill>
                              <a:latin typeface="Cambria Math" panose="02040503050406030204" pitchFamily="18" charset="0"/>
                            </a:rPr>
                            <m:t>𝑁</m:t>
                          </m:r>
                        </m:e>
                      </m:acc>
                    </m:oMath>
                  </m:oMathPara>
                </a14:m>
                <a:endParaRPr lang="zh-CN" altLang="en-US" sz="3200" dirty="0"/>
              </a:p>
            </p:txBody>
          </p:sp>
        </mc:Choice>
        <mc:Fallback xmlns="">
          <p:sp>
            <p:nvSpPr>
              <p:cNvPr id="37893" name="Object 5">
                <a:extLst>
                  <a:ext uri="{FF2B5EF4-FFF2-40B4-BE49-F238E27FC236}">
                    <a16:creationId xmlns:a16="http://schemas.microsoft.com/office/drawing/2014/main" id="{E8760C98-120D-498B-A421-B78B9C54BB88}"/>
                  </a:ext>
                </a:extLst>
              </p:cNvPr>
              <p:cNvSpPr txBox="1">
                <a:spLocks noRot="1" noChangeAspect="1" noMove="1" noResize="1" noEditPoints="1" noAdjustHandles="1" noChangeArrowheads="1" noChangeShapeType="1" noTextEdit="1"/>
              </p:cNvSpPr>
              <p:nvPr/>
            </p:nvSpPr>
            <p:spPr bwMode="auto">
              <a:xfrm>
                <a:off x="974725" y="5035550"/>
                <a:ext cx="1819275" cy="65405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894" name="Object 6" descr="蓝色砂纸">
                <a:extLst>
                  <a:ext uri="{FF2B5EF4-FFF2-40B4-BE49-F238E27FC236}">
                    <a16:creationId xmlns:a16="http://schemas.microsoft.com/office/drawing/2014/main" id="{6FDB214F-3ECA-4976-94F9-31930FF448DE}"/>
                  </a:ext>
                </a:extLst>
              </p:cNvPr>
              <p:cNvSpPr txBox="1"/>
              <p:nvPr/>
            </p:nvSpPr>
            <p:spPr bwMode="auto">
              <a:xfrm>
                <a:off x="989013" y="5867400"/>
                <a:ext cx="7412037" cy="874713"/>
              </a:xfrm>
              <a:prstGeom prst="rect">
                <a:avLst/>
              </a:prstGeom>
              <a:solidFill>
                <a:schemeClr val="accent6">
                  <a:lumMod val="40000"/>
                  <a:lumOff val="60000"/>
                </a:schemeClr>
              </a:solidFill>
              <a:ln w="57150">
                <a:solidFill>
                  <a:schemeClr val="tx2"/>
                </a:solidFill>
                <a:miter lim="800000"/>
                <a:headEnd/>
                <a:tailEnd/>
              </a:ln>
              <a:effectLst>
                <a:outerShdw dist="35921" dir="2700000" algn="ctr" rotWithShape="0">
                  <a:srgbClr val="808080"/>
                </a:outerShdw>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4000" i="1">
                          <a:solidFill>
                            <a:srgbClr val="000000"/>
                          </a:solidFill>
                          <a:latin typeface="Cambria Math" panose="02040503050406030204" pitchFamily="18" charset="0"/>
                        </a:rPr>
                        <m:t>Δ</m:t>
                      </m:r>
                      <m:sSub>
                        <m:sSubPr>
                          <m:ctrlPr>
                            <a:rPr lang="zh-CN" altLang="en-US" sz="4000" i="1">
                              <a:solidFill>
                                <a:srgbClr val="000000"/>
                              </a:solidFill>
                              <a:latin typeface="Cambria Math" panose="02040503050406030204" pitchFamily="18" charset="0"/>
                            </a:rPr>
                          </m:ctrlPr>
                        </m:sSubPr>
                        <m:e>
                          <m:r>
                            <a:rPr lang="zh-CN" altLang="en-US" sz="4000" i="1">
                              <a:solidFill>
                                <a:srgbClr val="000000"/>
                              </a:solidFill>
                              <a:latin typeface="Cambria Math" panose="02040503050406030204" pitchFamily="18" charset="0"/>
                            </a:rPr>
                            <m:t>𝑆</m:t>
                          </m:r>
                        </m:e>
                        <m:sub>
                          <m:r>
                            <a:rPr lang="zh-CN" altLang="en-US" sz="4000" i="1">
                              <a:solidFill>
                                <a:srgbClr val="000000"/>
                              </a:solidFill>
                              <a:latin typeface="Cambria Math" panose="02040503050406030204" pitchFamily="18" charset="0"/>
                            </a:rPr>
                            <m:t>𝑀</m:t>
                          </m:r>
                        </m:sub>
                      </m:sSub>
                      <m:r>
                        <a:rPr lang="zh-CN" altLang="en-US" sz="4000" i="1">
                          <a:solidFill>
                            <a:srgbClr val="000000"/>
                          </a:solidFill>
                          <a:latin typeface="Cambria Math" panose="02040503050406030204" pitchFamily="18" charset="0"/>
                        </a:rPr>
                        <m:t>=−</m:t>
                      </m:r>
                      <m:r>
                        <a:rPr lang="zh-CN" altLang="en-US" sz="4000" i="1">
                          <a:solidFill>
                            <a:srgbClr val="000000"/>
                          </a:solidFill>
                          <a:latin typeface="Cambria Math" panose="02040503050406030204" pitchFamily="18" charset="0"/>
                        </a:rPr>
                        <m:t>𝑅</m:t>
                      </m:r>
                      <m:r>
                        <a:rPr lang="zh-CN" altLang="en-US" sz="4000" i="1">
                          <a:solidFill>
                            <a:srgbClr val="000000"/>
                          </a:solidFill>
                          <a:latin typeface="Cambria Math" panose="02040503050406030204" pitchFamily="18" charset="0"/>
                        </a:rPr>
                        <m:t>[</m:t>
                      </m:r>
                      <m:sSub>
                        <m:sSubPr>
                          <m:ctrlPr>
                            <a:rPr lang="zh-CN" altLang="en-US" sz="4000" i="1">
                              <a:solidFill>
                                <a:srgbClr val="000000"/>
                              </a:solidFill>
                              <a:latin typeface="Cambria Math" panose="02040503050406030204" pitchFamily="18" charset="0"/>
                            </a:rPr>
                          </m:ctrlPr>
                        </m:sSubPr>
                        <m:e>
                          <m:r>
                            <a:rPr lang="zh-CN" altLang="en-US" sz="4000" i="1">
                              <a:solidFill>
                                <a:srgbClr val="000000"/>
                              </a:solidFill>
                              <a:latin typeface="Cambria Math" panose="02040503050406030204" pitchFamily="18" charset="0"/>
                            </a:rPr>
                            <m:t>𝑛</m:t>
                          </m:r>
                        </m:e>
                        <m:sub>
                          <m:r>
                            <a:rPr lang="zh-CN" altLang="en-US" sz="4000" i="1">
                              <a:solidFill>
                                <a:srgbClr val="000000"/>
                              </a:solidFill>
                              <a:latin typeface="Cambria Math" panose="02040503050406030204" pitchFamily="18" charset="0"/>
                            </a:rPr>
                            <m:t>1</m:t>
                          </m:r>
                        </m:sub>
                      </m:sSub>
                      <m:func>
                        <m:funcPr>
                          <m:ctrlPr>
                            <a:rPr lang="zh-CN" altLang="en-US" sz="4000" i="1">
                              <a:solidFill>
                                <a:srgbClr val="000000"/>
                              </a:solidFill>
                              <a:latin typeface="Cambria Math" panose="02040503050406030204" pitchFamily="18" charset="0"/>
                            </a:rPr>
                          </m:ctrlPr>
                        </m:funcPr>
                        <m:fName>
                          <m:r>
                            <m:rPr>
                              <m:sty m:val="p"/>
                            </m:rPr>
                            <a:rPr lang="zh-CN" altLang="en-US" sz="4000" i="0">
                              <a:solidFill>
                                <a:srgbClr val="000000"/>
                              </a:solidFill>
                              <a:latin typeface="Cambria Math" panose="02040503050406030204" pitchFamily="18" charset="0"/>
                            </a:rPr>
                            <m:t>ln</m:t>
                          </m:r>
                        </m:fName>
                        <m:e>
                          <m:sSub>
                            <m:sSubPr>
                              <m:ctrlPr>
                                <a:rPr lang="zh-CN" altLang="en-US" sz="4000" i="1">
                                  <a:solidFill>
                                    <a:srgbClr val="000000"/>
                                  </a:solidFill>
                                  <a:latin typeface="Cambria Math" panose="02040503050406030204" pitchFamily="18" charset="0"/>
                                </a:rPr>
                              </m:ctrlPr>
                            </m:sSubPr>
                            <m:e>
                              <m:r>
                                <a:rPr lang="zh-CN" altLang="en-US" sz="4000" i="1">
                                  <a:solidFill>
                                    <a:srgbClr val="000000"/>
                                  </a:solidFill>
                                  <a:latin typeface="Cambria Math" panose="02040503050406030204" pitchFamily="18" charset="0"/>
                                </a:rPr>
                                <m:t>𝜙</m:t>
                              </m:r>
                            </m:e>
                            <m:sub>
                              <m:r>
                                <a:rPr lang="zh-CN" altLang="en-US" sz="4000" i="1">
                                  <a:solidFill>
                                    <a:srgbClr val="000000"/>
                                  </a:solidFill>
                                  <a:latin typeface="Cambria Math" panose="02040503050406030204" pitchFamily="18" charset="0"/>
                                </a:rPr>
                                <m:t>1</m:t>
                              </m:r>
                            </m:sub>
                          </m:sSub>
                        </m:e>
                      </m:func>
                      <m:r>
                        <a:rPr lang="zh-CN" altLang="en-US" sz="4000" i="1">
                          <a:solidFill>
                            <a:srgbClr val="000000"/>
                          </a:solidFill>
                          <a:latin typeface="Cambria Math" panose="02040503050406030204" pitchFamily="18" charset="0"/>
                        </a:rPr>
                        <m:t>+</m:t>
                      </m:r>
                      <m:sSub>
                        <m:sSubPr>
                          <m:ctrlPr>
                            <a:rPr lang="zh-CN" altLang="en-US" sz="4000" i="1">
                              <a:solidFill>
                                <a:srgbClr val="000000"/>
                              </a:solidFill>
                              <a:latin typeface="Cambria Math" panose="02040503050406030204" pitchFamily="18" charset="0"/>
                            </a:rPr>
                          </m:ctrlPr>
                        </m:sSubPr>
                        <m:e>
                          <m:r>
                            <a:rPr lang="zh-CN" altLang="en-US" sz="4000" i="1">
                              <a:solidFill>
                                <a:srgbClr val="000000"/>
                              </a:solidFill>
                              <a:latin typeface="Cambria Math" panose="02040503050406030204" pitchFamily="18" charset="0"/>
                            </a:rPr>
                            <m:t>𝑛</m:t>
                          </m:r>
                        </m:e>
                        <m:sub>
                          <m:r>
                            <a:rPr lang="zh-CN" altLang="en-US" sz="4000" i="1">
                              <a:solidFill>
                                <a:srgbClr val="000000"/>
                              </a:solidFill>
                              <a:latin typeface="Cambria Math" panose="02040503050406030204" pitchFamily="18" charset="0"/>
                            </a:rPr>
                            <m:t>2</m:t>
                          </m:r>
                        </m:sub>
                      </m:sSub>
                      <m:func>
                        <m:funcPr>
                          <m:ctrlPr>
                            <a:rPr lang="zh-CN" altLang="en-US" sz="4000" i="1">
                              <a:solidFill>
                                <a:srgbClr val="000000"/>
                              </a:solidFill>
                              <a:latin typeface="Cambria Math" panose="02040503050406030204" pitchFamily="18" charset="0"/>
                            </a:rPr>
                          </m:ctrlPr>
                        </m:funcPr>
                        <m:fName>
                          <m:r>
                            <m:rPr>
                              <m:sty m:val="p"/>
                            </m:rPr>
                            <a:rPr lang="zh-CN" altLang="en-US" sz="4000" i="0">
                              <a:solidFill>
                                <a:srgbClr val="000000"/>
                              </a:solidFill>
                              <a:latin typeface="Cambria Math" panose="02040503050406030204" pitchFamily="18" charset="0"/>
                            </a:rPr>
                            <m:t>ln</m:t>
                          </m:r>
                        </m:fName>
                        <m:e>
                          <m:sSub>
                            <m:sSubPr>
                              <m:ctrlPr>
                                <a:rPr lang="zh-CN" altLang="en-US" sz="4000" i="1">
                                  <a:solidFill>
                                    <a:srgbClr val="000000"/>
                                  </a:solidFill>
                                  <a:latin typeface="Cambria Math" panose="02040503050406030204" pitchFamily="18" charset="0"/>
                                </a:rPr>
                              </m:ctrlPr>
                            </m:sSubPr>
                            <m:e>
                              <m:r>
                                <a:rPr lang="zh-CN" altLang="en-US" sz="4000" i="1">
                                  <a:solidFill>
                                    <a:srgbClr val="000000"/>
                                  </a:solidFill>
                                  <a:latin typeface="Cambria Math" panose="02040503050406030204" pitchFamily="18" charset="0"/>
                                </a:rPr>
                                <m:t>𝜙</m:t>
                              </m:r>
                            </m:e>
                            <m:sub>
                              <m:r>
                                <a:rPr lang="zh-CN" altLang="en-US" sz="4000" i="1">
                                  <a:solidFill>
                                    <a:srgbClr val="000000"/>
                                  </a:solidFill>
                                  <a:latin typeface="Cambria Math" panose="02040503050406030204" pitchFamily="18" charset="0"/>
                                </a:rPr>
                                <m:t>2</m:t>
                              </m:r>
                            </m:sub>
                          </m:sSub>
                        </m:e>
                      </m:func>
                      <m:r>
                        <a:rPr lang="zh-CN" altLang="en-US" sz="4000" i="1">
                          <a:solidFill>
                            <a:srgbClr val="000000"/>
                          </a:solidFill>
                          <a:latin typeface="Cambria Math" panose="02040503050406030204" pitchFamily="18" charset="0"/>
                        </a:rPr>
                        <m:t>]</m:t>
                      </m:r>
                    </m:oMath>
                  </m:oMathPara>
                </a14:m>
                <a:endParaRPr lang="zh-CN" altLang="en-US" sz="4000"/>
              </a:p>
            </p:txBody>
          </p:sp>
        </mc:Choice>
        <mc:Fallback xmlns="">
          <p:sp>
            <p:nvSpPr>
              <p:cNvPr id="37894" name="Object 6" descr="蓝色砂纸">
                <a:extLst>
                  <a:ext uri="{FF2B5EF4-FFF2-40B4-BE49-F238E27FC236}">
                    <a16:creationId xmlns:a16="http://schemas.microsoft.com/office/drawing/2014/main" id="{6FDB214F-3ECA-4976-94F9-31930FF448DE}"/>
                  </a:ext>
                </a:extLst>
              </p:cNvPr>
              <p:cNvSpPr txBox="1">
                <a:spLocks noRot="1" noChangeAspect="1" noMove="1" noResize="1" noEditPoints="1" noAdjustHandles="1" noChangeArrowheads="1" noChangeShapeType="1" noTextEdit="1"/>
              </p:cNvSpPr>
              <p:nvPr/>
            </p:nvSpPr>
            <p:spPr bwMode="auto">
              <a:xfrm>
                <a:off x="989013" y="5867400"/>
                <a:ext cx="7412037" cy="874713"/>
              </a:xfrm>
              <a:prstGeom prst="rect">
                <a:avLst/>
              </a:prstGeom>
              <a:blipFill>
                <a:blip r:embed="rId5"/>
                <a:stretch>
                  <a:fillRect/>
                </a:stretch>
              </a:blipFill>
              <a:ln w="57150">
                <a:solidFill>
                  <a:schemeClr val="tx2"/>
                </a:solidFill>
                <a:miter lim="800000"/>
                <a:headEnd/>
                <a:tailEnd/>
              </a:ln>
              <a:effectLst>
                <a:outerShdw dist="35921" dir="2700000" algn="ctr" rotWithShape="0">
                  <a:srgbClr val="808080"/>
                </a:outerShdw>
              </a:effectLst>
            </p:spPr>
            <p:txBody>
              <a:bodyPr/>
              <a:lstStyle/>
              <a:p>
                <a:r>
                  <a:rPr lang="zh-CN" altLang="en-US">
                    <a:noFill/>
                  </a:rPr>
                  <a:t> </a:t>
                </a:r>
              </a:p>
            </p:txBody>
          </p:sp>
        </mc:Fallback>
      </mc:AlternateContent>
      <p:sp>
        <p:nvSpPr>
          <p:cNvPr id="37898" name="Text Box 10" descr="小网格">
            <a:hlinkClick r:id="rId6" action="ppaction://hlinksldjump"/>
            <a:extLst>
              <a:ext uri="{FF2B5EF4-FFF2-40B4-BE49-F238E27FC236}">
                <a16:creationId xmlns:a16="http://schemas.microsoft.com/office/drawing/2014/main" id="{BFEE3CA6-765D-41A1-977A-11E9BF1B4B55}"/>
              </a:ext>
            </a:extLst>
          </p:cNvPr>
          <p:cNvSpPr txBox="1">
            <a:spLocks noChangeArrowheads="1"/>
          </p:cNvSpPr>
          <p:nvPr/>
        </p:nvSpPr>
        <p:spPr bwMode="auto">
          <a:xfrm>
            <a:off x="6440528" y="5131241"/>
            <a:ext cx="2133600" cy="519112"/>
          </a:xfrm>
          <a:prstGeom prst="rect">
            <a:avLst/>
          </a:prstGeom>
          <a:noFill/>
          <a:ln w="38100">
            <a:solidFill>
              <a:schemeClr val="accent5"/>
            </a:solid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latin typeface="微软雅黑" panose="020B0503020204020204" pitchFamily="34" charset="-122"/>
                <a:ea typeface="微软雅黑" panose="020B0503020204020204" pitchFamily="34" charset="-122"/>
              </a:rPr>
              <a:t>混合格子图</a:t>
            </a:r>
          </a:p>
        </p:txBody>
      </p:sp>
      <p:sp>
        <p:nvSpPr>
          <p:cNvPr id="45067" name="AutoShape 11">
            <a:extLst>
              <a:ext uri="{FF2B5EF4-FFF2-40B4-BE49-F238E27FC236}">
                <a16:creationId xmlns:a16="http://schemas.microsoft.com/office/drawing/2014/main" id="{E5BDBB1D-F83C-4D99-A9BC-F77ED704AD93}"/>
              </a:ext>
            </a:extLst>
          </p:cNvPr>
          <p:cNvSpPr>
            <a:spLocks noChangeArrowheads="1"/>
          </p:cNvSpPr>
          <p:nvPr/>
        </p:nvSpPr>
        <p:spPr bwMode="auto">
          <a:xfrm>
            <a:off x="666750" y="5761038"/>
            <a:ext cx="533400" cy="457200"/>
          </a:xfrm>
          <a:prstGeom prst="star5">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a:solidFill>
                <a:srgbClr val="FF3300"/>
              </a:solidFill>
            </a:endParaRPr>
          </a:p>
        </p:txBody>
      </p:sp>
      <p:sp>
        <p:nvSpPr>
          <p:cNvPr id="45068" name="Rectangle 12">
            <a:extLst>
              <a:ext uri="{FF2B5EF4-FFF2-40B4-BE49-F238E27FC236}">
                <a16:creationId xmlns:a16="http://schemas.microsoft.com/office/drawing/2014/main" id="{A0BE1793-EE94-4004-B9EE-ED0C0FFBF156}"/>
              </a:ext>
            </a:extLst>
          </p:cNvPr>
          <p:cNvSpPr>
            <a:spLocks noChangeArrowheads="1"/>
          </p:cNvSpPr>
          <p:nvPr/>
        </p:nvSpPr>
        <p:spPr bwMode="auto">
          <a:xfrm>
            <a:off x="381000" y="1371600"/>
            <a:ext cx="2590800" cy="609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zh-CN" sz="2800" dirty="0">
                <a:solidFill>
                  <a:srgbClr val="0000CC"/>
                </a:solidFill>
                <a:latin typeface="隶书" pitchFamily="49" charset="-122"/>
                <a:ea typeface="隶书" pitchFamily="49" charset="-122"/>
              </a:rPr>
              <a:t>(1)</a:t>
            </a:r>
            <a:r>
              <a:rPr lang="zh-CN" altLang="zh-CN" sz="3600" dirty="0">
                <a:solidFill>
                  <a:srgbClr val="0000CC"/>
                </a:solidFill>
                <a:latin typeface="隶书" pitchFamily="49" charset="-122"/>
                <a:ea typeface="隶书" pitchFamily="49" charset="-122"/>
              </a:rPr>
              <a:t> </a:t>
            </a:r>
            <a:r>
              <a:rPr lang="zh-CN" sz="2800" dirty="0">
                <a:solidFill>
                  <a:srgbClr val="0000CC"/>
                </a:solidFill>
                <a:latin typeface="隶书" pitchFamily="49" charset="-122"/>
                <a:ea typeface="隶书" pitchFamily="49" charset="-122"/>
              </a:rPr>
              <a:t>混合熵</a:t>
            </a:r>
          </a:p>
        </p:txBody>
      </p:sp>
      <p:sp>
        <p:nvSpPr>
          <p:cNvPr id="10" name="灯片编号占位符 9">
            <a:extLst>
              <a:ext uri="{FF2B5EF4-FFF2-40B4-BE49-F238E27FC236}">
                <a16:creationId xmlns:a16="http://schemas.microsoft.com/office/drawing/2014/main" id="{A7461251-55F9-42FA-9404-7DAFF8A9EAA2}"/>
              </a:ext>
            </a:extLst>
          </p:cNvPr>
          <p:cNvSpPr>
            <a:spLocks noGrp="1"/>
          </p:cNvSpPr>
          <p:nvPr>
            <p:ph type="sldNum" sz="quarter" idx="12"/>
          </p:nvPr>
        </p:nvSpPr>
        <p:spPr/>
        <p:txBody>
          <a:bodyPr/>
          <a:lstStyle/>
          <a:p>
            <a:fld id="{2683E018-39C6-4725-A718-E21BC41313B1}" type="slidenum">
              <a:rPr lang="zh-CN" altLang="en-US" smtClean="0"/>
              <a:t>38</a:t>
            </a:fld>
            <a:endParaRPr lang="zh-CN" altLang="en-US"/>
          </a:p>
        </p:txBody>
      </p:sp>
      <p:sp>
        <p:nvSpPr>
          <p:cNvPr id="24" name="Text Box 13">
            <a:extLst>
              <a:ext uri="{FF2B5EF4-FFF2-40B4-BE49-F238E27FC236}">
                <a16:creationId xmlns:a16="http://schemas.microsoft.com/office/drawing/2014/main" id="{AC165F25-B50B-4E23-B9A6-3D41FB563645}"/>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A91341E-AE9C-4981-822F-AADF71FDE9E6}"/>
              </a:ext>
            </a:extLst>
          </p:cNvPr>
          <p:cNvSpPr>
            <a:spLocks noGrp="1" noChangeArrowheads="1"/>
          </p:cNvSpPr>
          <p:nvPr>
            <p:ph type="title" idx="4294967295"/>
          </p:nvPr>
        </p:nvSpPr>
        <p:spPr bwMode="auto">
          <a:xfrm>
            <a:off x="381110" y="795338"/>
            <a:ext cx="3352712" cy="635000"/>
          </a:xfrm>
          <a:prstGeom prst="rect">
            <a:avLst/>
          </a:prstGeom>
          <a:solidFill>
            <a:schemeClr val="accent5"/>
          </a:solidFill>
          <a:ln>
            <a:solidFill>
              <a:srgbClr val="000000"/>
            </a:solidFill>
            <a:miter lim="800000"/>
            <a:headEnd/>
            <a:tailEnd/>
          </a:ln>
        </p:spPr>
        <p:txBody>
          <a:bodyPr/>
          <a:lstStyle/>
          <a:p>
            <a:pPr eaLnBrk="1" hangingPunct="1"/>
            <a:r>
              <a:rPr lang="zh-CN" altLang="zh-CN" sz="2900" b="1">
                <a:solidFill>
                  <a:schemeClr val="tx1"/>
                </a:solidFill>
                <a:latin typeface="微软雅黑" panose="020B0503020204020204" pitchFamily="34" charset="-122"/>
                <a:ea typeface="微软雅黑" panose="020B0503020204020204" pitchFamily="34" charset="-122"/>
              </a:rPr>
              <a:t>与理想溶液比较</a:t>
            </a:r>
          </a:p>
        </p:txBody>
      </p:sp>
      <mc:AlternateContent xmlns:mc="http://schemas.openxmlformats.org/markup-compatibility/2006" xmlns:a14="http://schemas.microsoft.com/office/drawing/2010/main">
        <mc:Choice Requires="a14">
          <p:sp>
            <p:nvSpPr>
              <p:cNvPr id="38915" name="Object 3">
                <a:extLst>
                  <a:ext uri="{FF2B5EF4-FFF2-40B4-BE49-F238E27FC236}">
                    <a16:creationId xmlns:a16="http://schemas.microsoft.com/office/drawing/2014/main" id="{B32B10AE-3593-45D7-8061-6A584AC9DD96}"/>
                  </a:ext>
                </a:extLst>
              </p:cNvPr>
              <p:cNvSpPr txBox="1"/>
              <p:nvPr/>
            </p:nvSpPr>
            <p:spPr bwMode="auto">
              <a:xfrm>
                <a:off x="1509713" y="2824163"/>
                <a:ext cx="4965700" cy="708025"/>
              </a:xfrm>
              <a:prstGeom prst="rect">
                <a:avLst/>
              </a:prstGeom>
              <a:solidFill>
                <a:srgbClr val="660066"/>
              </a:solid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FFFFFF"/>
                          </a:solidFill>
                          <a:latin typeface="Cambria Math" panose="02040503050406030204" pitchFamily="18" charset="0"/>
                        </a:rPr>
                        <m:t>Δ</m:t>
                      </m:r>
                      <m:sSub>
                        <m:sSubPr>
                          <m:ctrlPr>
                            <a:rPr lang="zh-CN" altLang="en-US" sz="2800" i="1">
                              <a:solidFill>
                                <a:srgbClr val="FFFFFF"/>
                              </a:solidFill>
                              <a:latin typeface="Cambria Math" panose="02040503050406030204" pitchFamily="18" charset="0"/>
                            </a:rPr>
                          </m:ctrlPr>
                        </m:sSubPr>
                        <m:e>
                          <m:r>
                            <m:rPr>
                              <m:sty m:val="p"/>
                            </m:rPr>
                            <a:rPr lang="zh-CN" altLang="en-US" sz="2800" i="1">
                              <a:solidFill>
                                <a:srgbClr val="FFFFFF"/>
                              </a:solidFill>
                              <a:latin typeface="Cambria Math" panose="02040503050406030204" pitchFamily="18" charset="0"/>
                            </a:rPr>
                            <m:t>S</m:t>
                          </m:r>
                        </m:e>
                        <m:sub>
                          <m:r>
                            <m:rPr>
                              <m:sty m:val="p"/>
                            </m:rPr>
                            <a:rPr lang="zh-CN" altLang="en-US" sz="2800" i="1">
                              <a:solidFill>
                                <a:srgbClr val="FFFFFF"/>
                              </a:solidFill>
                              <a:latin typeface="Cambria Math" panose="02040503050406030204" pitchFamily="18" charset="0"/>
                            </a:rPr>
                            <m:t>M</m:t>
                          </m:r>
                        </m:sub>
                      </m:sSub>
                      <m:r>
                        <a:rPr lang="zh-CN" altLang="en-US" sz="2800" i="1">
                          <a:solidFill>
                            <a:srgbClr val="FFFFFF"/>
                          </a:solidFill>
                          <a:latin typeface="Cambria Math" panose="02040503050406030204" pitchFamily="18" charset="0"/>
                        </a:rPr>
                        <m:t>=−</m:t>
                      </m:r>
                      <m:r>
                        <m:rPr>
                          <m:sty m:val="p"/>
                        </m:rPr>
                        <a:rPr lang="zh-CN" altLang="en-US" sz="2800" i="1">
                          <a:solidFill>
                            <a:srgbClr val="FFFFFF"/>
                          </a:solidFill>
                          <a:latin typeface="Cambria Math" panose="02040503050406030204" pitchFamily="18" charset="0"/>
                        </a:rPr>
                        <m:t>R</m:t>
                      </m:r>
                      <m:d>
                        <m:dPr>
                          <m:ctrlPr>
                            <a:rPr lang="zh-CN" altLang="en-US" sz="2800" i="1">
                              <a:solidFill>
                                <a:srgbClr val="FFFFFF"/>
                              </a:solidFill>
                              <a:latin typeface="Cambria Math" panose="02040503050406030204" pitchFamily="18" charset="0"/>
                            </a:rPr>
                          </m:ctrlPr>
                        </m:dPr>
                        <m:e>
                          <m:sSub>
                            <m:sSubPr>
                              <m:ctrlPr>
                                <a:rPr lang="zh-CN" altLang="en-US" sz="2800" i="1">
                                  <a:solidFill>
                                    <a:srgbClr val="FFFFFF"/>
                                  </a:solidFill>
                                  <a:latin typeface="Cambria Math" panose="02040503050406030204" pitchFamily="18" charset="0"/>
                                </a:rPr>
                              </m:ctrlPr>
                            </m:sSubPr>
                            <m:e>
                              <m:r>
                                <m:rPr>
                                  <m:sty m:val="p"/>
                                </m:rPr>
                                <a:rPr lang="zh-CN" altLang="en-US" sz="2800" i="1">
                                  <a:solidFill>
                                    <a:srgbClr val="FFFFFF"/>
                                  </a:solidFill>
                                  <a:latin typeface="Cambria Math" panose="02040503050406030204" pitchFamily="18" charset="0"/>
                                </a:rPr>
                                <m:t>n</m:t>
                              </m:r>
                            </m:e>
                            <m:sub>
                              <m:r>
                                <a:rPr lang="zh-CN" altLang="en-US" sz="2800" i="1">
                                  <a:solidFill>
                                    <a:srgbClr val="FFFFFF"/>
                                  </a:solidFill>
                                  <a:latin typeface="Cambria Math" panose="02040503050406030204" pitchFamily="18" charset="0"/>
                                </a:rPr>
                                <m:t>1</m:t>
                              </m:r>
                            </m:sub>
                          </m:sSub>
                          <m:r>
                            <m:rPr>
                              <m:sty m:val="p"/>
                            </m:rPr>
                            <a:rPr lang="zh-CN" altLang="en-US" sz="2800" i="1">
                              <a:solidFill>
                                <a:srgbClr val="FFFFFF"/>
                              </a:solidFill>
                              <a:latin typeface="Cambria Math" panose="02040503050406030204" pitchFamily="18" charset="0"/>
                            </a:rPr>
                            <m:t>ln</m:t>
                          </m:r>
                          <m:sSub>
                            <m:sSubPr>
                              <m:ctrlPr>
                                <a:rPr lang="zh-CN" altLang="en-US" sz="2800" i="1">
                                  <a:solidFill>
                                    <a:srgbClr val="FFFFFF"/>
                                  </a:solidFill>
                                  <a:latin typeface="Cambria Math" panose="02040503050406030204" pitchFamily="18" charset="0"/>
                                </a:rPr>
                              </m:ctrlPr>
                            </m:sSubPr>
                            <m:e>
                              <m:r>
                                <a:rPr lang="zh-CN" altLang="en-US" sz="2800" i="1">
                                  <a:solidFill>
                                    <a:srgbClr val="FFFFFF"/>
                                  </a:solidFill>
                                  <a:latin typeface="Cambria Math" panose="02040503050406030204" pitchFamily="18" charset="0"/>
                                </a:rPr>
                                <m:t>𝜙</m:t>
                              </m:r>
                            </m:e>
                            <m:sub>
                              <m:r>
                                <a:rPr lang="zh-CN" altLang="en-US" sz="2800" i="1">
                                  <a:solidFill>
                                    <a:srgbClr val="FFFFFF"/>
                                  </a:solidFill>
                                  <a:latin typeface="Cambria Math" panose="02040503050406030204" pitchFamily="18" charset="0"/>
                                </a:rPr>
                                <m:t>1</m:t>
                              </m:r>
                            </m:sub>
                          </m:sSub>
                          <m:r>
                            <a:rPr lang="zh-CN" altLang="en-US" sz="2800" i="1">
                              <a:solidFill>
                                <a:srgbClr val="FFFFFF"/>
                              </a:solidFill>
                              <a:latin typeface="Cambria Math" panose="02040503050406030204" pitchFamily="18" charset="0"/>
                            </a:rPr>
                            <m:t>+</m:t>
                          </m:r>
                          <m:sSub>
                            <m:sSubPr>
                              <m:ctrlPr>
                                <a:rPr lang="zh-CN" altLang="en-US" sz="2800" i="1">
                                  <a:solidFill>
                                    <a:srgbClr val="FFFFFF"/>
                                  </a:solidFill>
                                  <a:latin typeface="Cambria Math" panose="02040503050406030204" pitchFamily="18" charset="0"/>
                                </a:rPr>
                              </m:ctrlPr>
                            </m:sSubPr>
                            <m:e>
                              <m:r>
                                <m:rPr>
                                  <m:sty m:val="p"/>
                                </m:rPr>
                                <a:rPr lang="zh-CN" altLang="en-US" sz="2800" i="1">
                                  <a:solidFill>
                                    <a:srgbClr val="FFFFFF"/>
                                  </a:solidFill>
                                  <a:latin typeface="Cambria Math" panose="02040503050406030204" pitchFamily="18" charset="0"/>
                                </a:rPr>
                                <m:t>n</m:t>
                              </m:r>
                            </m:e>
                            <m:sub>
                              <m:r>
                                <a:rPr lang="zh-CN" altLang="en-US" sz="2800" i="1">
                                  <a:solidFill>
                                    <a:srgbClr val="FFFFFF"/>
                                  </a:solidFill>
                                  <a:latin typeface="Cambria Math" panose="02040503050406030204" pitchFamily="18" charset="0"/>
                                </a:rPr>
                                <m:t>2</m:t>
                              </m:r>
                            </m:sub>
                          </m:sSub>
                          <m:r>
                            <m:rPr>
                              <m:sty m:val="p"/>
                            </m:rPr>
                            <a:rPr lang="zh-CN" altLang="en-US" sz="2800" i="1">
                              <a:solidFill>
                                <a:srgbClr val="FFFFFF"/>
                              </a:solidFill>
                              <a:latin typeface="Cambria Math" panose="02040503050406030204" pitchFamily="18" charset="0"/>
                            </a:rPr>
                            <m:t>ln</m:t>
                          </m:r>
                          <m:sSub>
                            <m:sSubPr>
                              <m:ctrlPr>
                                <a:rPr lang="zh-CN" altLang="en-US" sz="2800" i="1">
                                  <a:solidFill>
                                    <a:srgbClr val="FFFFFF"/>
                                  </a:solidFill>
                                  <a:latin typeface="Cambria Math" panose="02040503050406030204" pitchFamily="18" charset="0"/>
                                </a:rPr>
                              </m:ctrlPr>
                            </m:sSubPr>
                            <m:e>
                              <m:r>
                                <a:rPr lang="zh-CN" altLang="en-US" sz="2800" i="1">
                                  <a:solidFill>
                                    <a:srgbClr val="FFFFFF"/>
                                  </a:solidFill>
                                  <a:latin typeface="Cambria Math" panose="02040503050406030204" pitchFamily="18" charset="0"/>
                                </a:rPr>
                                <m:t>𝜙</m:t>
                              </m:r>
                            </m:e>
                            <m:sub>
                              <m:r>
                                <a:rPr lang="zh-CN" altLang="en-US" sz="2800" i="1">
                                  <a:solidFill>
                                    <a:srgbClr val="FFFFFF"/>
                                  </a:solidFill>
                                  <a:latin typeface="Cambria Math" panose="02040503050406030204" pitchFamily="18" charset="0"/>
                                </a:rPr>
                                <m:t>2</m:t>
                              </m:r>
                            </m:sub>
                          </m:sSub>
                        </m:e>
                      </m:d>
                    </m:oMath>
                  </m:oMathPara>
                </a14:m>
                <a:endParaRPr lang="zh-CN" altLang="en-US" sz="2800"/>
              </a:p>
            </p:txBody>
          </p:sp>
        </mc:Choice>
        <mc:Fallback xmlns="">
          <p:sp>
            <p:nvSpPr>
              <p:cNvPr id="38915" name="Object 3">
                <a:extLst>
                  <a:ext uri="{FF2B5EF4-FFF2-40B4-BE49-F238E27FC236}">
                    <a16:creationId xmlns:a16="http://schemas.microsoft.com/office/drawing/2014/main" id="{B32B10AE-3593-45D7-8061-6A584AC9DD96}"/>
                  </a:ext>
                </a:extLst>
              </p:cNvPr>
              <p:cNvSpPr txBox="1">
                <a:spLocks noRot="1" noChangeAspect="1" noMove="1" noResize="1" noEditPoints="1" noAdjustHandles="1" noChangeArrowheads="1" noChangeShapeType="1" noTextEdit="1"/>
              </p:cNvSpPr>
              <p:nvPr/>
            </p:nvSpPr>
            <p:spPr bwMode="auto">
              <a:xfrm>
                <a:off x="1509713" y="2824163"/>
                <a:ext cx="4965700" cy="708025"/>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916" name="Object 4">
                <a:extLst>
                  <a:ext uri="{FF2B5EF4-FFF2-40B4-BE49-F238E27FC236}">
                    <a16:creationId xmlns:a16="http://schemas.microsoft.com/office/drawing/2014/main" id="{07C5E994-FD53-4035-A6D1-F5BC2D638F23}"/>
                  </a:ext>
                </a:extLst>
              </p:cNvPr>
              <p:cNvSpPr txBox="1"/>
              <p:nvPr/>
            </p:nvSpPr>
            <p:spPr bwMode="auto">
              <a:xfrm>
                <a:off x="1552575" y="1989138"/>
                <a:ext cx="5035550" cy="708025"/>
              </a:xfrm>
              <a:prstGeom prst="rect">
                <a:avLst/>
              </a:prstGeom>
              <a:solidFill>
                <a:srgbClr val="660066"/>
              </a:solid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FFFFFF"/>
                          </a:solidFill>
                          <a:latin typeface="Cambria Math" panose="02040503050406030204" pitchFamily="18" charset="0"/>
                        </a:rPr>
                        <m:t>Δ</m:t>
                      </m:r>
                      <m:sSubSup>
                        <m:sSubSupPr>
                          <m:ctrlPr>
                            <a:rPr lang="zh-CN" altLang="en-US" sz="2800" i="1">
                              <a:solidFill>
                                <a:srgbClr val="FFFFFF"/>
                              </a:solidFill>
                              <a:latin typeface="Cambria Math" panose="02040503050406030204" pitchFamily="18" charset="0"/>
                            </a:rPr>
                          </m:ctrlPr>
                        </m:sSubSupPr>
                        <m:e>
                          <m:r>
                            <m:rPr>
                              <m:sty m:val="p"/>
                            </m:rPr>
                            <a:rPr lang="zh-CN" altLang="en-US" sz="2800" i="1">
                              <a:solidFill>
                                <a:srgbClr val="FFFFFF"/>
                              </a:solidFill>
                              <a:latin typeface="Cambria Math" panose="02040503050406030204" pitchFamily="18" charset="0"/>
                            </a:rPr>
                            <m:t>S</m:t>
                          </m:r>
                        </m:e>
                        <m:sub>
                          <m:r>
                            <m:rPr>
                              <m:sty m:val="p"/>
                            </m:rPr>
                            <a:rPr lang="zh-CN" altLang="en-US" sz="2800" i="1">
                              <a:solidFill>
                                <a:srgbClr val="FFFFFF"/>
                              </a:solidFill>
                              <a:latin typeface="Cambria Math" panose="02040503050406030204" pitchFamily="18" charset="0"/>
                            </a:rPr>
                            <m:t>M</m:t>
                          </m:r>
                        </m:sub>
                        <m:sup>
                          <m:r>
                            <m:rPr>
                              <m:sty m:val="p"/>
                            </m:rPr>
                            <a:rPr lang="zh-CN" altLang="en-US" sz="2800" i="1">
                              <a:solidFill>
                                <a:srgbClr val="FFFFFF"/>
                              </a:solidFill>
                              <a:latin typeface="Cambria Math" panose="02040503050406030204" pitchFamily="18" charset="0"/>
                            </a:rPr>
                            <m:t>i</m:t>
                          </m:r>
                        </m:sup>
                      </m:sSubSup>
                      <m:r>
                        <a:rPr lang="zh-CN" altLang="en-US" sz="2800" i="1">
                          <a:solidFill>
                            <a:srgbClr val="FFFFFF"/>
                          </a:solidFill>
                          <a:latin typeface="Cambria Math" panose="02040503050406030204" pitchFamily="18" charset="0"/>
                        </a:rPr>
                        <m:t>=−</m:t>
                      </m:r>
                      <m:r>
                        <m:rPr>
                          <m:sty m:val="p"/>
                        </m:rPr>
                        <a:rPr lang="zh-CN" altLang="en-US" sz="2800" i="1">
                          <a:solidFill>
                            <a:srgbClr val="FFFFFF"/>
                          </a:solidFill>
                          <a:latin typeface="Cambria Math" panose="02040503050406030204" pitchFamily="18" charset="0"/>
                        </a:rPr>
                        <m:t>R</m:t>
                      </m:r>
                      <m:d>
                        <m:dPr>
                          <m:ctrlPr>
                            <a:rPr lang="zh-CN" altLang="en-US" sz="2800" i="1">
                              <a:solidFill>
                                <a:srgbClr val="FFFFFF"/>
                              </a:solidFill>
                              <a:latin typeface="Cambria Math" panose="02040503050406030204" pitchFamily="18" charset="0"/>
                            </a:rPr>
                          </m:ctrlPr>
                        </m:dPr>
                        <m:e>
                          <m:sSub>
                            <m:sSubPr>
                              <m:ctrlPr>
                                <a:rPr lang="zh-CN" altLang="en-US" sz="2800" i="1">
                                  <a:solidFill>
                                    <a:srgbClr val="FFFFFF"/>
                                  </a:solidFill>
                                  <a:latin typeface="Cambria Math" panose="02040503050406030204" pitchFamily="18" charset="0"/>
                                </a:rPr>
                              </m:ctrlPr>
                            </m:sSubPr>
                            <m:e>
                              <m:r>
                                <m:rPr>
                                  <m:sty m:val="p"/>
                                </m:rPr>
                                <a:rPr lang="zh-CN" altLang="en-US" sz="2800" i="1">
                                  <a:solidFill>
                                    <a:srgbClr val="FFFFFF"/>
                                  </a:solidFill>
                                  <a:latin typeface="Cambria Math" panose="02040503050406030204" pitchFamily="18" charset="0"/>
                                </a:rPr>
                                <m:t>n</m:t>
                              </m:r>
                            </m:e>
                            <m:sub>
                              <m:r>
                                <a:rPr lang="zh-CN" altLang="en-US" sz="2800" i="1">
                                  <a:solidFill>
                                    <a:srgbClr val="FFFFFF"/>
                                  </a:solidFill>
                                  <a:latin typeface="Cambria Math" panose="02040503050406030204" pitchFamily="18" charset="0"/>
                                </a:rPr>
                                <m:t>1</m:t>
                              </m:r>
                            </m:sub>
                          </m:sSub>
                          <m:r>
                            <m:rPr>
                              <m:sty m:val="p"/>
                            </m:rPr>
                            <a:rPr lang="zh-CN" altLang="en-US" sz="2800" i="1">
                              <a:solidFill>
                                <a:srgbClr val="FFFFFF"/>
                              </a:solidFill>
                              <a:latin typeface="Cambria Math" panose="02040503050406030204" pitchFamily="18" charset="0"/>
                            </a:rPr>
                            <m:t>ln</m:t>
                          </m:r>
                          <m:sSub>
                            <m:sSubPr>
                              <m:ctrlPr>
                                <a:rPr lang="zh-CN" altLang="en-US" sz="2800" i="1">
                                  <a:solidFill>
                                    <a:srgbClr val="FFFFFF"/>
                                  </a:solidFill>
                                  <a:latin typeface="Cambria Math" panose="02040503050406030204" pitchFamily="18" charset="0"/>
                                </a:rPr>
                              </m:ctrlPr>
                            </m:sSubPr>
                            <m:e>
                              <m:r>
                                <m:rPr>
                                  <m:sty m:val="p"/>
                                </m:rPr>
                                <a:rPr lang="zh-CN" altLang="en-US" sz="2800" i="1">
                                  <a:solidFill>
                                    <a:srgbClr val="FFFFFF"/>
                                  </a:solidFill>
                                  <a:latin typeface="Cambria Math" panose="02040503050406030204" pitchFamily="18" charset="0"/>
                                </a:rPr>
                                <m:t>X</m:t>
                              </m:r>
                            </m:e>
                            <m:sub>
                              <m:r>
                                <a:rPr lang="zh-CN" altLang="en-US" sz="2800" i="1">
                                  <a:solidFill>
                                    <a:srgbClr val="FFFFFF"/>
                                  </a:solidFill>
                                  <a:latin typeface="Cambria Math" panose="02040503050406030204" pitchFamily="18" charset="0"/>
                                </a:rPr>
                                <m:t>1</m:t>
                              </m:r>
                            </m:sub>
                          </m:sSub>
                          <m:r>
                            <a:rPr lang="zh-CN" altLang="en-US" sz="2800" i="1">
                              <a:solidFill>
                                <a:srgbClr val="FFFFFF"/>
                              </a:solidFill>
                              <a:latin typeface="Cambria Math" panose="02040503050406030204" pitchFamily="18" charset="0"/>
                            </a:rPr>
                            <m:t>+</m:t>
                          </m:r>
                          <m:sSub>
                            <m:sSubPr>
                              <m:ctrlPr>
                                <a:rPr lang="zh-CN" altLang="en-US" sz="2800" i="1">
                                  <a:solidFill>
                                    <a:srgbClr val="FFFFFF"/>
                                  </a:solidFill>
                                  <a:latin typeface="Cambria Math" panose="02040503050406030204" pitchFamily="18" charset="0"/>
                                </a:rPr>
                              </m:ctrlPr>
                            </m:sSubPr>
                            <m:e>
                              <m:r>
                                <m:rPr>
                                  <m:sty m:val="p"/>
                                </m:rPr>
                                <a:rPr lang="zh-CN" altLang="en-US" sz="2800" i="1">
                                  <a:solidFill>
                                    <a:srgbClr val="FFFFFF"/>
                                  </a:solidFill>
                                  <a:latin typeface="Cambria Math" panose="02040503050406030204" pitchFamily="18" charset="0"/>
                                </a:rPr>
                                <m:t>n</m:t>
                              </m:r>
                            </m:e>
                            <m:sub>
                              <m:r>
                                <a:rPr lang="zh-CN" altLang="en-US" sz="2800" i="1">
                                  <a:solidFill>
                                    <a:srgbClr val="FFFFFF"/>
                                  </a:solidFill>
                                  <a:latin typeface="Cambria Math" panose="02040503050406030204" pitchFamily="18" charset="0"/>
                                </a:rPr>
                                <m:t>2</m:t>
                              </m:r>
                            </m:sub>
                          </m:sSub>
                          <m:r>
                            <m:rPr>
                              <m:sty m:val="p"/>
                            </m:rPr>
                            <a:rPr lang="zh-CN" altLang="en-US" sz="2800" i="1">
                              <a:solidFill>
                                <a:srgbClr val="FFFFFF"/>
                              </a:solidFill>
                              <a:latin typeface="Cambria Math" panose="02040503050406030204" pitchFamily="18" charset="0"/>
                            </a:rPr>
                            <m:t>ln</m:t>
                          </m:r>
                          <m:sSub>
                            <m:sSubPr>
                              <m:ctrlPr>
                                <a:rPr lang="zh-CN" altLang="en-US" sz="2800" i="1">
                                  <a:solidFill>
                                    <a:srgbClr val="FFFFFF"/>
                                  </a:solidFill>
                                  <a:latin typeface="Cambria Math" panose="02040503050406030204" pitchFamily="18" charset="0"/>
                                </a:rPr>
                              </m:ctrlPr>
                            </m:sSubPr>
                            <m:e>
                              <m:r>
                                <m:rPr>
                                  <m:sty m:val="p"/>
                                </m:rPr>
                                <a:rPr lang="zh-CN" altLang="en-US" sz="2800" i="1">
                                  <a:solidFill>
                                    <a:srgbClr val="FFFFFF"/>
                                  </a:solidFill>
                                  <a:latin typeface="Cambria Math" panose="02040503050406030204" pitchFamily="18" charset="0"/>
                                </a:rPr>
                                <m:t>X</m:t>
                              </m:r>
                            </m:e>
                            <m:sub>
                              <m:r>
                                <a:rPr lang="zh-CN" altLang="en-US" sz="2800" i="1">
                                  <a:solidFill>
                                    <a:srgbClr val="FFFFFF"/>
                                  </a:solidFill>
                                  <a:latin typeface="Cambria Math" panose="02040503050406030204" pitchFamily="18" charset="0"/>
                                </a:rPr>
                                <m:t>2</m:t>
                              </m:r>
                            </m:sub>
                          </m:sSub>
                        </m:e>
                      </m:d>
                    </m:oMath>
                  </m:oMathPara>
                </a14:m>
                <a:endParaRPr lang="zh-CN" altLang="en-US" sz="2800"/>
              </a:p>
            </p:txBody>
          </p:sp>
        </mc:Choice>
        <mc:Fallback xmlns="">
          <p:sp>
            <p:nvSpPr>
              <p:cNvPr id="38916" name="Object 4">
                <a:extLst>
                  <a:ext uri="{FF2B5EF4-FFF2-40B4-BE49-F238E27FC236}">
                    <a16:creationId xmlns:a16="http://schemas.microsoft.com/office/drawing/2014/main" id="{07C5E994-FD53-4035-A6D1-F5BC2D638F23}"/>
                  </a:ext>
                </a:extLst>
              </p:cNvPr>
              <p:cNvSpPr txBox="1">
                <a:spLocks noRot="1" noChangeAspect="1" noMove="1" noResize="1" noEditPoints="1" noAdjustHandles="1" noChangeArrowheads="1" noChangeShapeType="1" noTextEdit="1"/>
              </p:cNvSpPr>
              <p:nvPr/>
            </p:nvSpPr>
            <p:spPr bwMode="auto">
              <a:xfrm>
                <a:off x="1552575" y="1989138"/>
                <a:ext cx="5035550" cy="708025"/>
              </a:xfrm>
              <a:prstGeom prst="rect">
                <a:avLst/>
              </a:prstGeom>
              <a:blipFill>
                <a:blip r:embed="rId3"/>
                <a:stretch>
                  <a:fillRect/>
                </a:stretch>
              </a:blipFill>
              <a:ln>
                <a:noFill/>
              </a:ln>
              <a:effectLst/>
            </p:spPr>
            <p:txBody>
              <a:bodyPr/>
              <a:lstStyle/>
              <a:p>
                <a:r>
                  <a:rPr lang="zh-CN" altLang="en-US">
                    <a:noFill/>
                  </a:rPr>
                  <a:t> </a:t>
                </a:r>
              </a:p>
            </p:txBody>
          </p:sp>
        </mc:Fallback>
      </mc:AlternateContent>
      <p:grpSp>
        <p:nvGrpSpPr>
          <p:cNvPr id="46085" name="Group 5">
            <a:extLst>
              <a:ext uri="{FF2B5EF4-FFF2-40B4-BE49-F238E27FC236}">
                <a16:creationId xmlns:a16="http://schemas.microsoft.com/office/drawing/2014/main" id="{C367EF46-A62B-430A-AA3D-8C7609DBEF25}"/>
              </a:ext>
            </a:extLst>
          </p:cNvPr>
          <p:cNvGrpSpPr>
            <a:grpSpLocks/>
          </p:cNvGrpSpPr>
          <p:nvPr/>
        </p:nvGrpSpPr>
        <p:grpSpPr bwMode="auto">
          <a:xfrm>
            <a:off x="1547813" y="4149725"/>
            <a:ext cx="4105275" cy="482600"/>
            <a:chOff x="0" y="0"/>
            <a:chExt cx="2586" cy="304"/>
          </a:xfrm>
        </p:grpSpPr>
        <p:sp>
          <p:nvSpPr>
            <p:cNvPr id="38920" name="Text Box 6">
              <a:extLst>
                <a:ext uri="{FF2B5EF4-FFF2-40B4-BE49-F238E27FC236}">
                  <a16:creationId xmlns:a16="http://schemas.microsoft.com/office/drawing/2014/main" id="{30B17906-7410-4F35-ABB6-B0AF1A537A55}"/>
                </a:ext>
              </a:extLst>
            </p:cNvPr>
            <p:cNvSpPr txBox="1">
              <a:spLocks noChangeArrowheads="1"/>
            </p:cNvSpPr>
            <p:nvPr/>
          </p:nvSpPr>
          <p:spPr bwMode="auto">
            <a:xfrm>
              <a:off x="0" y="0"/>
              <a:ext cx="953" cy="304"/>
            </a:xfrm>
            <a:prstGeom prst="rect">
              <a:avLst/>
            </a:prstGeom>
            <a:solidFill>
              <a:srgbClr val="FFFFCC"/>
            </a:solidFill>
            <a:ln w="254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400" b="1"/>
                <a:t>摩尔分数</a:t>
              </a:r>
            </a:p>
          </p:txBody>
        </p:sp>
        <p:sp>
          <p:nvSpPr>
            <p:cNvPr id="38921" name="Text Box 7">
              <a:extLst>
                <a:ext uri="{FF2B5EF4-FFF2-40B4-BE49-F238E27FC236}">
                  <a16:creationId xmlns:a16="http://schemas.microsoft.com/office/drawing/2014/main" id="{3991FA1B-EA46-429C-B745-4FABD3561E1C}"/>
                </a:ext>
              </a:extLst>
            </p:cNvPr>
            <p:cNvSpPr txBox="1">
              <a:spLocks noChangeArrowheads="1"/>
            </p:cNvSpPr>
            <p:nvPr/>
          </p:nvSpPr>
          <p:spPr bwMode="auto">
            <a:xfrm>
              <a:off x="1633" y="0"/>
              <a:ext cx="953" cy="304"/>
            </a:xfrm>
            <a:prstGeom prst="rect">
              <a:avLst/>
            </a:prstGeom>
            <a:solidFill>
              <a:srgbClr val="FFFFCC"/>
            </a:solidFill>
            <a:ln w="254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400" b="1"/>
                <a:t>体积分数</a:t>
              </a:r>
            </a:p>
          </p:txBody>
        </p:sp>
        <p:sp>
          <p:nvSpPr>
            <p:cNvPr id="38922" name="Line 8">
              <a:extLst>
                <a:ext uri="{FF2B5EF4-FFF2-40B4-BE49-F238E27FC236}">
                  <a16:creationId xmlns:a16="http://schemas.microsoft.com/office/drawing/2014/main" id="{47657211-3A83-459F-B71B-6F557260F53A}"/>
                </a:ext>
              </a:extLst>
            </p:cNvPr>
            <p:cNvSpPr>
              <a:spLocks noChangeShapeType="1"/>
            </p:cNvSpPr>
            <p:nvPr/>
          </p:nvSpPr>
          <p:spPr bwMode="auto">
            <a:xfrm>
              <a:off x="953" y="150"/>
              <a:ext cx="681" cy="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mc:AlternateContent xmlns:mc="http://schemas.openxmlformats.org/markup-compatibility/2006" xmlns:a14="http://schemas.microsoft.com/office/drawing/2010/main">
        <mc:Choice Requires="a14">
          <p:sp>
            <p:nvSpPr>
              <p:cNvPr id="46089" name="Object 9">
                <a:extLst>
                  <a:ext uri="{FF2B5EF4-FFF2-40B4-BE49-F238E27FC236}">
                    <a16:creationId xmlns:a16="http://schemas.microsoft.com/office/drawing/2014/main" id="{034FC6FF-5586-43CF-AB78-6E0A9AE9325C}"/>
                  </a:ext>
                </a:extLst>
              </p:cNvPr>
              <p:cNvSpPr txBox="1"/>
              <p:nvPr/>
            </p:nvSpPr>
            <p:spPr bwMode="auto">
              <a:xfrm>
                <a:off x="2700338" y="5157788"/>
                <a:ext cx="2592387" cy="833437"/>
              </a:xfrm>
              <a:prstGeom prst="rect">
                <a:avLst/>
              </a:prstGeom>
              <a:solidFill>
                <a:srgbClr val="660066"/>
              </a:solidFill>
              <a:ln w="38100" cmpd="dbl">
                <a:solidFill>
                  <a:srgbClr val="FFFF00"/>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3200" i="1">
                          <a:solidFill>
                            <a:srgbClr val="FFFFFF"/>
                          </a:solidFill>
                          <a:latin typeface="Cambria Math" panose="02040503050406030204" pitchFamily="18" charset="0"/>
                        </a:rPr>
                        <m:t>Δ</m:t>
                      </m:r>
                      <m:sSub>
                        <m:sSubPr>
                          <m:ctrlPr>
                            <a:rPr lang="zh-CN" altLang="en-US" sz="3200" i="1">
                              <a:solidFill>
                                <a:srgbClr val="FFFFFF"/>
                              </a:solidFill>
                              <a:latin typeface="Cambria Math" panose="02040503050406030204" pitchFamily="18" charset="0"/>
                            </a:rPr>
                          </m:ctrlPr>
                        </m:sSubPr>
                        <m:e>
                          <m:r>
                            <a:rPr lang="zh-CN" altLang="en-US" sz="3200" i="1">
                              <a:solidFill>
                                <a:srgbClr val="FFFFFF"/>
                              </a:solidFill>
                              <a:latin typeface="Cambria Math" panose="02040503050406030204" pitchFamily="18" charset="0"/>
                            </a:rPr>
                            <m:t>𝑆</m:t>
                          </m:r>
                        </m:e>
                        <m:sub>
                          <m:r>
                            <a:rPr lang="zh-CN" altLang="en-US" sz="3200" i="1">
                              <a:solidFill>
                                <a:srgbClr val="FFFFFF"/>
                              </a:solidFill>
                              <a:latin typeface="Cambria Math" panose="02040503050406030204" pitchFamily="18" charset="0"/>
                            </a:rPr>
                            <m:t>𝑀</m:t>
                          </m:r>
                        </m:sub>
                      </m:sSub>
                      <m:r>
                        <a:rPr lang="zh-CN" altLang="en-US" sz="3200" i="1">
                          <a:solidFill>
                            <a:srgbClr val="FFFFFF"/>
                          </a:solidFill>
                          <a:latin typeface="Cambria Math" panose="02040503050406030204" pitchFamily="18" charset="0"/>
                        </a:rPr>
                        <m:t>&gt;</m:t>
                      </m:r>
                      <m:r>
                        <m:rPr>
                          <m:sty m:val="p"/>
                        </m:rPr>
                        <a:rPr lang="zh-CN" altLang="en-US" sz="3200" i="1">
                          <a:solidFill>
                            <a:srgbClr val="FFFFFF"/>
                          </a:solidFill>
                          <a:latin typeface="Cambria Math" panose="02040503050406030204" pitchFamily="18" charset="0"/>
                        </a:rPr>
                        <m:t>Δ</m:t>
                      </m:r>
                      <m:sSubSup>
                        <m:sSubSupPr>
                          <m:ctrlPr>
                            <a:rPr lang="zh-CN" altLang="en-US" sz="3200" i="1">
                              <a:solidFill>
                                <a:srgbClr val="FFFFFF"/>
                              </a:solidFill>
                              <a:latin typeface="Cambria Math" panose="02040503050406030204" pitchFamily="18" charset="0"/>
                            </a:rPr>
                          </m:ctrlPr>
                        </m:sSubSupPr>
                        <m:e>
                          <m:r>
                            <a:rPr lang="zh-CN" altLang="en-US" sz="3200" i="1">
                              <a:solidFill>
                                <a:srgbClr val="FFFFFF"/>
                              </a:solidFill>
                              <a:latin typeface="Cambria Math" panose="02040503050406030204" pitchFamily="18" charset="0"/>
                            </a:rPr>
                            <m:t>𝑆</m:t>
                          </m:r>
                        </m:e>
                        <m:sub>
                          <m:r>
                            <a:rPr lang="zh-CN" altLang="en-US" sz="3200" i="1">
                              <a:solidFill>
                                <a:srgbClr val="FFFFFF"/>
                              </a:solidFill>
                              <a:latin typeface="Cambria Math" panose="02040503050406030204" pitchFamily="18" charset="0"/>
                            </a:rPr>
                            <m:t>𝑀</m:t>
                          </m:r>
                        </m:sub>
                        <m:sup>
                          <m:r>
                            <a:rPr lang="zh-CN" altLang="en-US" sz="3200" i="1">
                              <a:solidFill>
                                <a:srgbClr val="FFFFFF"/>
                              </a:solidFill>
                              <a:latin typeface="Cambria Math" panose="02040503050406030204" pitchFamily="18" charset="0"/>
                            </a:rPr>
                            <m:t>𝑖</m:t>
                          </m:r>
                        </m:sup>
                      </m:sSubSup>
                    </m:oMath>
                  </m:oMathPara>
                </a14:m>
                <a:endParaRPr lang="zh-CN" altLang="en-US" sz="3200"/>
              </a:p>
            </p:txBody>
          </p:sp>
        </mc:Choice>
        <mc:Fallback xmlns="">
          <p:sp>
            <p:nvSpPr>
              <p:cNvPr id="46089" name="Object 9">
                <a:extLst>
                  <a:ext uri="{FF2B5EF4-FFF2-40B4-BE49-F238E27FC236}">
                    <a16:creationId xmlns:a16="http://schemas.microsoft.com/office/drawing/2014/main" id="{034FC6FF-5586-43CF-AB78-6E0A9AE9325C}"/>
                  </a:ext>
                </a:extLst>
              </p:cNvPr>
              <p:cNvSpPr txBox="1">
                <a:spLocks noRot="1" noChangeAspect="1" noMove="1" noResize="1" noEditPoints="1" noAdjustHandles="1" noChangeArrowheads="1" noChangeShapeType="1" noTextEdit="1"/>
              </p:cNvSpPr>
              <p:nvPr/>
            </p:nvSpPr>
            <p:spPr bwMode="auto">
              <a:xfrm>
                <a:off x="2700338" y="5157788"/>
                <a:ext cx="2592387" cy="833437"/>
              </a:xfrm>
              <a:prstGeom prst="rect">
                <a:avLst/>
              </a:prstGeom>
              <a:blipFill>
                <a:blip r:embed="rId4"/>
                <a:stretch>
                  <a:fillRect/>
                </a:stretch>
              </a:blipFill>
              <a:ln w="38100" cmpd="dbl">
                <a:solidFill>
                  <a:srgbClr val="FFFF00"/>
                </a:solid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0" name="Object 10">
                <a:extLst>
                  <a:ext uri="{FF2B5EF4-FFF2-40B4-BE49-F238E27FC236}">
                    <a16:creationId xmlns:a16="http://schemas.microsoft.com/office/drawing/2014/main" id="{6DACDBE6-8B9F-4A07-B2A7-250C52367B48}"/>
                  </a:ext>
                </a:extLst>
              </p:cNvPr>
              <p:cNvSpPr txBox="1"/>
              <p:nvPr/>
            </p:nvSpPr>
            <p:spPr bwMode="auto">
              <a:xfrm>
                <a:off x="6156325" y="3573463"/>
                <a:ext cx="2359025" cy="1751012"/>
              </a:xfrm>
              <a:prstGeom prst="rect">
                <a:avLst/>
              </a:prstGeom>
              <a:solidFill>
                <a:srgbClr val="660066"/>
              </a:solid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𝑥</m:t>
                          </m:r>
                        </m:e>
                        <m:sub>
                          <m:r>
                            <a:rPr lang="zh-CN" altLang="en-US" sz="2000" i="1">
                              <a:solidFill>
                                <a:srgbClr val="FFFFFF"/>
                              </a:solidFill>
                              <a:latin typeface="Cambria Math" panose="02040503050406030204" pitchFamily="18" charset="0"/>
                            </a:rPr>
                            <m:t>2</m:t>
                          </m:r>
                        </m:sub>
                      </m:sSub>
                      <m:r>
                        <a:rPr lang="zh-CN" altLang="en-US" sz="2000" i="1">
                          <a:solidFill>
                            <a:srgbClr val="FFFFFF"/>
                          </a:solidFill>
                          <a:latin typeface="Cambria Math" panose="02040503050406030204" pitchFamily="18" charset="0"/>
                        </a:rPr>
                        <m:t>=</m:t>
                      </m:r>
                      <m:f>
                        <m:fPr>
                          <m:ctrlPr>
                            <a:rPr lang="zh-CN" altLang="en-US" sz="2000" i="1">
                              <a:solidFill>
                                <a:srgbClr val="FFFFFF"/>
                              </a:solidFill>
                              <a:latin typeface="Cambria Math" panose="02040503050406030204" pitchFamily="18" charset="0"/>
                            </a:rPr>
                          </m:ctrlPr>
                        </m:fPr>
                        <m:num>
                          <m:sSub>
                            <m:sSubPr>
                              <m:ctrlPr>
                                <a:rPr lang="zh-CN" altLang="en-US"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𝑁</m:t>
                              </m:r>
                            </m:e>
                            <m:sub>
                              <m:r>
                                <a:rPr lang="zh-CN" altLang="en-US" sz="2000" i="1">
                                  <a:solidFill>
                                    <a:srgbClr val="FFFFFF"/>
                                  </a:solidFill>
                                  <a:latin typeface="Cambria Math" panose="02040503050406030204" pitchFamily="18" charset="0"/>
                                </a:rPr>
                                <m:t>2</m:t>
                              </m:r>
                            </m:sub>
                          </m:sSub>
                        </m:num>
                        <m:den>
                          <m:sSub>
                            <m:sSubPr>
                              <m:ctrlPr>
                                <a:rPr lang="zh-CN" altLang="en-US"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𝑁</m:t>
                              </m:r>
                            </m:e>
                            <m:sub>
                              <m:r>
                                <a:rPr lang="zh-CN" altLang="en-US" sz="2000" i="1">
                                  <a:solidFill>
                                    <a:srgbClr val="FFFFFF"/>
                                  </a:solidFill>
                                  <a:latin typeface="Cambria Math" panose="02040503050406030204" pitchFamily="18" charset="0"/>
                                </a:rPr>
                                <m:t>1</m:t>
                              </m:r>
                            </m:sub>
                          </m:sSub>
                          <m:r>
                            <a:rPr lang="zh-CN" altLang="en-US" sz="2000" i="1">
                              <a:solidFill>
                                <a:srgbClr val="FFFFFF"/>
                              </a:solidFill>
                              <a:latin typeface="Cambria Math" panose="02040503050406030204" pitchFamily="18" charset="0"/>
                            </a:rPr>
                            <m:t>+</m:t>
                          </m:r>
                          <m:sSub>
                            <m:sSubPr>
                              <m:ctrlPr>
                                <a:rPr lang="zh-CN" altLang="en-US"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𝑁</m:t>
                              </m:r>
                            </m:e>
                            <m:sub>
                              <m:r>
                                <a:rPr lang="zh-CN" altLang="en-US" sz="2000" i="1">
                                  <a:solidFill>
                                    <a:srgbClr val="FFFFFF"/>
                                  </a:solidFill>
                                  <a:latin typeface="Cambria Math" panose="02040503050406030204" pitchFamily="18" charset="0"/>
                                </a:rPr>
                                <m:t>2</m:t>
                              </m:r>
                            </m:sub>
                          </m:sSub>
                        </m:den>
                      </m:f>
                    </m:oMath>
                    <m:oMath xmlns:m="http://schemas.openxmlformats.org/officeDocument/2006/math">
                      <m:sSub>
                        <m:sSubPr>
                          <m:ctrlPr>
                            <a:rPr lang="zh-CN" altLang="en-US"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𝜙</m:t>
                          </m:r>
                        </m:e>
                        <m:sub>
                          <m:r>
                            <a:rPr lang="zh-CN" altLang="en-US" sz="2000" i="1">
                              <a:solidFill>
                                <a:srgbClr val="FFFFFF"/>
                              </a:solidFill>
                              <a:latin typeface="Cambria Math" panose="02040503050406030204" pitchFamily="18" charset="0"/>
                            </a:rPr>
                            <m:t>2</m:t>
                          </m:r>
                        </m:sub>
                      </m:sSub>
                      <m:r>
                        <a:rPr lang="zh-CN" altLang="en-US" sz="2000" i="1">
                          <a:solidFill>
                            <a:srgbClr val="FFFFFF"/>
                          </a:solidFill>
                          <a:latin typeface="Cambria Math" panose="02040503050406030204" pitchFamily="18" charset="0"/>
                        </a:rPr>
                        <m:t>=</m:t>
                      </m:r>
                      <m:f>
                        <m:fPr>
                          <m:ctrlPr>
                            <a:rPr lang="zh-CN" altLang="en-US" sz="2000" i="1">
                              <a:solidFill>
                                <a:srgbClr val="FFFFFF"/>
                              </a:solidFill>
                              <a:latin typeface="Cambria Math" panose="02040503050406030204" pitchFamily="18" charset="0"/>
                            </a:rPr>
                          </m:ctrlPr>
                        </m:fPr>
                        <m:num>
                          <m:r>
                            <a:rPr lang="zh-CN" altLang="en-US" sz="2000" i="1">
                              <a:solidFill>
                                <a:srgbClr val="FFFFFF"/>
                              </a:solidFill>
                              <a:latin typeface="Cambria Math" panose="02040503050406030204" pitchFamily="18" charset="0"/>
                            </a:rPr>
                            <m:t>𝑥</m:t>
                          </m:r>
                          <m:sSub>
                            <m:sSubPr>
                              <m:ctrlPr>
                                <a:rPr lang="zh-CN" altLang="en-US"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𝑁</m:t>
                              </m:r>
                            </m:e>
                            <m:sub>
                              <m:r>
                                <a:rPr lang="zh-CN" altLang="en-US" sz="2000" i="1">
                                  <a:solidFill>
                                    <a:srgbClr val="FFFFFF"/>
                                  </a:solidFill>
                                  <a:latin typeface="Cambria Math" panose="02040503050406030204" pitchFamily="18" charset="0"/>
                                </a:rPr>
                                <m:t>2</m:t>
                              </m:r>
                            </m:sub>
                          </m:sSub>
                        </m:num>
                        <m:den>
                          <m:sSub>
                            <m:sSubPr>
                              <m:ctrlPr>
                                <a:rPr lang="zh-CN" altLang="en-US"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𝑁</m:t>
                              </m:r>
                            </m:e>
                            <m:sub>
                              <m:r>
                                <a:rPr lang="zh-CN" altLang="en-US" sz="2000" i="1">
                                  <a:solidFill>
                                    <a:srgbClr val="FFFFFF"/>
                                  </a:solidFill>
                                  <a:latin typeface="Cambria Math" panose="02040503050406030204" pitchFamily="18" charset="0"/>
                                </a:rPr>
                                <m:t>1</m:t>
                              </m:r>
                            </m:sub>
                          </m:sSub>
                          <m:r>
                            <a:rPr lang="zh-CN" altLang="en-US" sz="2000" i="1">
                              <a:solidFill>
                                <a:srgbClr val="FFFFFF"/>
                              </a:solidFill>
                              <a:latin typeface="Cambria Math" panose="02040503050406030204" pitchFamily="18" charset="0"/>
                            </a:rPr>
                            <m:t>+</m:t>
                          </m:r>
                          <m:r>
                            <a:rPr lang="zh-CN" altLang="en-US" sz="2000" i="1">
                              <a:solidFill>
                                <a:srgbClr val="FFFFFF"/>
                              </a:solidFill>
                              <a:latin typeface="Cambria Math" panose="02040503050406030204" pitchFamily="18" charset="0"/>
                            </a:rPr>
                            <m:t>𝑥</m:t>
                          </m:r>
                          <m:sSub>
                            <m:sSubPr>
                              <m:ctrlPr>
                                <a:rPr lang="zh-CN" altLang="en-US"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𝑁</m:t>
                              </m:r>
                            </m:e>
                            <m:sub>
                              <m:r>
                                <a:rPr lang="zh-CN" altLang="en-US" sz="2000" i="1">
                                  <a:solidFill>
                                    <a:srgbClr val="FFFFFF"/>
                                  </a:solidFill>
                                  <a:latin typeface="Cambria Math" panose="02040503050406030204" pitchFamily="18" charset="0"/>
                                </a:rPr>
                                <m:t>2</m:t>
                              </m:r>
                            </m:sub>
                          </m:sSub>
                        </m:den>
                      </m:f>
                    </m:oMath>
                  </m:oMathPara>
                </a14:m>
                <a:endParaRPr lang="zh-CN" altLang="en-US" sz="2000"/>
              </a:p>
            </p:txBody>
          </p:sp>
        </mc:Choice>
        <mc:Fallback xmlns="">
          <p:sp>
            <p:nvSpPr>
              <p:cNvPr id="46090" name="Object 10">
                <a:extLst>
                  <a:ext uri="{FF2B5EF4-FFF2-40B4-BE49-F238E27FC236}">
                    <a16:creationId xmlns:a16="http://schemas.microsoft.com/office/drawing/2014/main" id="{6DACDBE6-8B9F-4A07-B2A7-250C52367B48}"/>
                  </a:ext>
                </a:extLst>
              </p:cNvPr>
              <p:cNvSpPr txBox="1">
                <a:spLocks noRot="1" noChangeAspect="1" noMove="1" noResize="1" noEditPoints="1" noAdjustHandles="1" noChangeArrowheads="1" noChangeShapeType="1" noTextEdit="1"/>
              </p:cNvSpPr>
              <p:nvPr/>
            </p:nvSpPr>
            <p:spPr bwMode="auto">
              <a:xfrm>
                <a:off x="6156325" y="3573463"/>
                <a:ext cx="2359025" cy="1751012"/>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id="{A723E4BF-C759-46E4-B44C-74A82F935489}"/>
              </a:ext>
            </a:extLst>
          </p:cNvPr>
          <p:cNvSpPr>
            <a:spLocks noGrp="1"/>
          </p:cNvSpPr>
          <p:nvPr>
            <p:ph type="sldNum" sz="quarter" idx="12"/>
          </p:nvPr>
        </p:nvSpPr>
        <p:spPr/>
        <p:txBody>
          <a:bodyPr/>
          <a:lstStyle/>
          <a:p>
            <a:fld id="{2683E018-39C6-4725-A718-E21BC41313B1}" type="slidenum">
              <a:rPr lang="zh-CN" altLang="en-US" smtClean="0"/>
              <a:t>39</a:t>
            </a:fld>
            <a:endParaRPr lang="zh-CN" altLang="en-US"/>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ipe(left)">
                                      <p:cBhvr>
                                        <p:cTn id="7" dur="500"/>
                                        <p:tgtEl>
                                          <p:spTgt spid="4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a:extLst>
              <a:ext uri="{FF2B5EF4-FFF2-40B4-BE49-F238E27FC236}">
                <a16:creationId xmlns:a16="http://schemas.microsoft.com/office/drawing/2014/main" id="{1CC5CB84-D833-4560-9DBF-0CA25CAEF93D}"/>
              </a:ext>
            </a:extLst>
          </p:cNvPr>
          <p:cNvSpPr txBox="1">
            <a:spLocks noChangeArrowheads="1"/>
          </p:cNvSpPr>
          <p:nvPr/>
        </p:nvSpPr>
        <p:spPr bwMode="auto">
          <a:xfrm>
            <a:off x="228600" y="1590675"/>
            <a:ext cx="86106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ea typeface="楷体_GB2312" pitchFamily="49" charset="-122"/>
              </a:rPr>
              <a:t>    由于聚合物分子量大，具有多分散性，可有线形、支化和交联等多种分子形态，聚集态又可表现为晶态、非晶态等，因此聚合物的溶解现象比小分子化合物复杂的多，具有许多与小分子化合物溶解不同的特性：</a:t>
            </a:r>
          </a:p>
          <a:p>
            <a:pPr eaLnBrk="1" hangingPunct="1">
              <a:spcBef>
                <a:spcPct val="50000"/>
              </a:spcBef>
            </a:pPr>
            <a:r>
              <a:rPr lang="zh-CN" altLang="en-US" sz="2400" b="1">
                <a:solidFill>
                  <a:srgbClr val="FF33CC"/>
                </a:solidFill>
                <a:latin typeface="Times New Roman" panose="02020603050405020304" pitchFamily="18" charset="0"/>
                <a:ea typeface="楷体_GB2312" pitchFamily="49" charset="-122"/>
              </a:rPr>
              <a:t>（1）</a:t>
            </a:r>
            <a:r>
              <a:rPr lang="zh-CN" altLang="en-US" sz="2400" b="1">
                <a:latin typeface="Times New Roman" panose="02020603050405020304" pitchFamily="18" charset="0"/>
                <a:ea typeface="楷体_GB2312" pitchFamily="49" charset="-122"/>
              </a:rPr>
              <a:t>聚合物的溶解是一个缓慢过程，包括两个阶段：</a:t>
            </a:r>
          </a:p>
          <a:p>
            <a:pPr eaLnBrk="1" hangingPunct="1">
              <a:spcBef>
                <a:spcPct val="50000"/>
              </a:spcBef>
            </a:pPr>
            <a:r>
              <a:rPr lang="zh-CN" altLang="en-US" sz="2400" b="1">
                <a:solidFill>
                  <a:srgbClr val="FF33CC"/>
                </a:solidFill>
                <a:latin typeface="Times New Roman" panose="02020603050405020304" pitchFamily="18" charset="0"/>
                <a:ea typeface="楷体_GB2312" pitchFamily="49" charset="-122"/>
              </a:rPr>
              <a:t>      （i）溶胀</a:t>
            </a:r>
            <a:r>
              <a:rPr lang="zh-CN" altLang="en-US" sz="2400" b="1">
                <a:latin typeface="Times New Roman" panose="02020603050405020304" pitchFamily="18" charset="0"/>
                <a:ea typeface="楷体_GB2312" pitchFamily="49" charset="-122"/>
              </a:rPr>
              <a:t>：由于聚合物链与溶剂分子大小相差悬殊，溶剂分子向聚合物渗透快，而聚合物分子向溶剂扩散慢，结果溶剂分子向聚合物分子链间的空隙渗入，使之体积胀大，但整个分子链还不能做扩散运动；  </a:t>
            </a:r>
          </a:p>
        </p:txBody>
      </p:sp>
      <p:sp>
        <p:nvSpPr>
          <p:cNvPr id="5124" name="Rectangle 4">
            <a:extLst>
              <a:ext uri="{FF2B5EF4-FFF2-40B4-BE49-F238E27FC236}">
                <a16:creationId xmlns:a16="http://schemas.microsoft.com/office/drawing/2014/main" id="{4A12E890-66B5-4374-9EB3-D08F0B663590}"/>
              </a:ext>
            </a:extLst>
          </p:cNvPr>
          <p:cNvSpPr>
            <a:spLocks noChangeArrowheads="1"/>
          </p:cNvSpPr>
          <p:nvPr/>
        </p:nvSpPr>
        <p:spPr bwMode="auto">
          <a:xfrm>
            <a:off x="762000" y="1127125"/>
            <a:ext cx="2667000" cy="457200"/>
          </a:xfrm>
          <a:prstGeom prst="rect">
            <a:avLst/>
          </a:prstGeom>
          <a:noFill/>
          <a:ln>
            <a:noFill/>
          </a:ln>
          <a:effectLst/>
          <a:extLst>
            <a:ext uri="{909E8E84-426E-40DD-AFC4-6F175D3DCCD1}">
              <a14:hiddenFill xmlns:a14="http://schemas.microsoft.com/office/drawing/2010/main">
                <a:gradFill rotWithShape="0">
                  <a:gsLst>
                    <a:gs pos="0">
                      <a:srgbClr val="FFCCFF"/>
                    </a:gs>
                    <a:gs pos="50000">
                      <a:srgbClr val="FFFFFF"/>
                    </a:gs>
                    <a:gs pos="100000">
                      <a:srgbClr val="FFCC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400" b="1">
                <a:solidFill>
                  <a:srgbClr val="0000CC"/>
                </a:solidFill>
                <a:latin typeface="隶书" panose="02010509060101010101" pitchFamily="49" charset="-122"/>
                <a:ea typeface="楷体_GB2312" pitchFamily="49" charset="-122"/>
              </a:rPr>
              <a:t>聚合物的溶解特性</a:t>
            </a:r>
          </a:p>
        </p:txBody>
      </p:sp>
      <p:sp>
        <p:nvSpPr>
          <p:cNvPr id="5125" name="Text Box 5">
            <a:extLst>
              <a:ext uri="{FF2B5EF4-FFF2-40B4-BE49-F238E27FC236}">
                <a16:creationId xmlns:a16="http://schemas.microsoft.com/office/drawing/2014/main" id="{95648B0D-BE53-440B-A9A3-02E2DD9A24D6}"/>
              </a:ext>
            </a:extLst>
          </p:cNvPr>
          <p:cNvSpPr txBox="1">
            <a:spLocks noChangeArrowheads="1"/>
          </p:cNvSpPr>
          <p:nvPr/>
        </p:nvSpPr>
        <p:spPr bwMode="auto">
          <a:xfrm>
            <a:off x="228600" y="5437188"/>
            <a:ext cx="8610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ea typeface="楷体_GB2312" pitchFamily="49" charset="-122"/>
              </a:rPr>
              <a:t> 对于一些交联聚合物，由于交联的束缚（链与链之间形成化学键），升高温度也不能使分子链挣脱化学键的束缚，因此不能溶解。但交联点之间的链段发生弯曲和伸展，因此发生溶胀。</a:t>
            </a:r>
            <a:endParaRPr lang="zh-CN" altLang="en-US" sz="2400">
              <a:latin typeface="Times New Roman" panose="02020603050405020304" pitchFamily="18" charset="0"/>
            </a:endParaRPr>
          </a:p>
        </p:txBody>
      </p:sp>
      <p:sp>
        <p:nvSpPr>
          <p:cNvPr id="6" name="Text Box 13">
            <a:extLst>
              <a:ext uri="{FF2B5EF4-FFF2-40B4-BE49-F238E27FC236}">
                <a16:creationId xmlns:a16="http://schemas.microsoft.com/office/drawing/2014/main" id="{013FA850-11F4-49A6-B2CB-02885804EDA0}"/>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21EC763A-8D4F-4D59-985F-3F51A34FAF3C}"/>
              </a:ext>
            </a:extLst>
          </p:cNvPr>
          <p:cNvSpPr>
            <a:spLocks noGrp="1"/>
          </p:cNvSpPr>
          <p:nvPr>
            <p:ph type="sldNum" sz="quarter" idx="12"/>
          </p:nvPr>
        </p:nvSpPr>
        <p:spPr/>
        <p:txBody>
          <a:bodyPr/>
          <a:lstStyle/>
          <a:p>
            <a:fld id="{2683E018-39C6-4725-A718-E21BC41313B1}" type="slidenum">
              <a:rPr lang="zh-CN" altLang="en-US" smtClean="0"/>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1658F57-4858-4BDF-A56C-DE997994BB49}"/>
              </a:ext>
            </a:extLst>
          </p:cNvPr>
          <p:cNvSpPr>
            <a:spLocks noGrp="1" noChangeArrowheads="1"/>
          </p:cNvSpPr>
          <p:nvPr>
            <p:ph type="body" idx="4294967295"/>
          </p:nvPr>
        </p:nvSpPr>
        <p:spPr bwMode="auto">
          <a:xfrm>
            <a:off x="228714" y="692943"/>
            <a:ext cx="8229600" cy="357423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indent="0" eaLnBrk="1" hangingPunct="1">
              <a:lnSpc>
                <a:spcPct val="150000"/>
              </a:lnSpc>
            </a:pPr>
            <a:r>
              <a:rPr lang="zh-CN" altLang="zh-CN" sz="2400" b="1" dirty="0">
                <a:latin typeface="微软雅黑" panose="020B0503020204020204" pitchFamily="34" charset="-122"/>
                <a:ea typeface="微软雅黑" panose="020B0503020204020204" pitchFamily="34" charset="-122"/>
              </a:rPr>
              <a:t>例： 计算下列三种溶液的混和熵ΔS</a:t>
            </a:r>
            <a:r>
              <a:rPr lang="zh-CN" altLang="zh-CN" sz="2400" b="1" baseline="-25000" dirty="0">
                <a:latin typeface="微软雅黑" panose="020B0503020204020204" pitchFamily="34" charset="-122"/>
                <a:ea typeface="微软雅黑" panose="020B0503020204020204" pitchFamily="34" charset="-122"/>
              </a:rPr>
              <a:t>m</a:t>
            </a:r>
            <a:r>
              <a:rPr lang="zh-CN" altLang="zh-CN" sz="2400" b="1" dirty="0">
                <a:latin typeface="微软雅黑" panose="020B0503020204020204" pitchFamily="34" charset="-122"/>
                <a:ea typeface="微软雅黑" panose="020B0503020204020204" pitchFamily="34" charset="-122"/>
              </a:rPr>
              <a:t>，比 较计算结果可以得到什么结论？</a:t>
            </a:r>
          </a:p>
          <a:p>
            <a:pPr indent="0" eaLnBrk="1" hangingPunct="1">
              <a:lnSpc>
                <a:spcPct val="150000"/>
              </a:lnSpc>
              <a:buFontTx/>
              <a:buNone/>
            </a:pPr>
            <a:r>
              <a:rPr lang="zh-CN" altLang="zh-CN" sz="2400" b="1" dirty="0">
                <a:latin typeface="微软雅黑" panose="020B0503020204020204" pitchFamily="34" charset="-122"/>
                <a:ea typeface="微软雅黑" panose="020B0503020204020204" pitchFamily="34" charset="-122"/>
              </a:rPr>
              <a:t>   （1）99×10</a:t>
            </a:r>
            <a:r>
              <a:rPr lang="zh-CN" altLang="zh-CN" sz="2400" b="1" baseline="30000" dirty="0">
                <a:latin typeface="微软雅黑" panose="020B0503020204020204" pitchFamily="34" charset="-122"/>
                <a:ea typeface="微软雅黑" panose="020B0503020204020204" pitchFamily="34" charset="-122"/>
              </a:rPr>
              <a:t>4</a:t>
            </a:r>
            <a:r>
              <a:rPr lang="zh-CN" altLang="zh-CN" sz="2400" b="1" dirty="0">
                <a:latin typeface="微软雅黑" panose="020B0503020204020204" pitchFamily="34" charset="-122"/>
                <a:ea typeface="微软雅黑" panose="020B0503020204020204" pitchFamily="34" charset="-122"/>
              </a:rPr>
              <a:t>个小分子A和一个小分子B相混合。</a:t>
            </a:r>
          </a:p>
          <a:p>
            <a:pPr indent="0" eaLnBrk="1" hangingPunct="1">
              <a:lnSpc>
                <a:spcPct val="150000"/>
              </a:lnSpc>
              <a:buFontTx/>
              <a:buNone/>
            </a:pPr>
            <a:r>
              <a:rPr lang="zh-CN" altLang="zh-CN" sz="2400" b="1" dirty="0">
                <a:latin typeface="微软雅黑" panose="020B0503020204020204" pitchFamily="34" charset="-122"/>
                <a:ea typeface="微软雅黑" panose="020B0503020204020204" pitchFamily="34" charset="-122"/>
              </a:rPr>
              <a:t>   （2）99×10</a:t>
            </a:r>
            <a:r>
              <a:rPr lang="zh-CN" altLang="zh-CN" sz="2400" b="1" baseline="30000" dirty="0">
                <a:latin typeface="微软雅黑" panose="020B0503020204020204" pitchFamily="34" charset="-122"/>
                <a:ea typeface="微软雅黑" panose="020B0503020204020204" pitchFamily="34" charset="-122"/>
              </a:rPr>
              <a:t>4</a:t>
            </a:r>
            <a:r>
              <a:rPr lang="zh-CN" altLang="zh-CN" sz="2400" b="1" dirty="0">
                <a:latin typeface="微软雅黑" panose="020B0503020204020204" pitchFamily="34" charset="-122"/>
                <a:ea typeface="微软雅黑" panose="020B0503020204020204" pitchFamily="34" charset="-122"/>
              </a:rPr>
              <a:t>个小分子A和一个大分子 （聚合度x＝10</a:t>
            </a:r>
            <a:r>
              <a:rPr lang="zh-CN" altLang="zh-CN" sz="2400" b="1" baseline="30000" dirty="0">
                <a:latin typeface="微软雅黑" panose="020B0503020204020204" pitchFamily="34" charset="-122"/>
                <a:ea typeface="微软雅黑" panose="020B0503020204020204" pitchFamily="34" charset="-122"/>
              </a:rPr>
              <a:t>4</a:t>
            </a:r>
            <a:r>
              <a:rPr lang="zh-CN" altLang="zh-CN" sz="2400" b="1" dirty="0">
                <a:latin typeface="微软雅黑" panose="020B0503020204020204" pitchFamily="34" charset="-122"/>
                <a:ea typeface="微软雅黑" panose="020B0503020204020204" pitchFamily="34" charset="-122"/>
              </a:rPr>
              <a:t>）相混合。</a:t>
            </a:r>
          </a:p>
          <a:p>
            <a:pPr indent="0" eaLnBrk="1" hangingPunct="1">
              <a:lnSpc>
                <a:spcPct val="150000"/>
              </a:lnSpc>
              <a:buFontTx/>
              <a:buNone/>
            </a:pPr>
            <a:r>
              <a:rPr lang="zh-CN" altLang="zh-CN" sz="2400" b="1" dirty="0">
                <a:latin typeface="微软雅黑" panose="020B0503020204020204" pitchFamily="34" charset="-122"/>
                <a:ea typeface="微软雅黑" panose="020B0503020204020204" pitchFamily="34" charset="-122"/>
              </a:rPr>
              <a:t>   （3）99×10</a:t>
            </a:r>
            <a:r>
              <a:rPr lang="zh-CN" altLang="zh-CN" sz="2400" b="1" baseline="30000" dirty="0">
                <a:latin typeface="微软雅黑" panose="020B0503020204020204" pitchFamily="34" charset="-122"/>
                <a:ea typeface="微软雅黑" panose="020B0503020204020204" pitchFamily="34" charset="-122"/>
              </a:rPr>
              <a:t>4</a:t>
            </a:r>
            <a:r>
              <a:rPr lang="zh-CN" altLang="zh-CN" sz="2400" b="1" dirty="0">
                <a:latin typeface="微软雅黑" panose="020B0503020204020204" pitchFamily="34" charset="-122"/>
                <a:ea typeface="微软雅黑" panose="020B0503020204020204" pitchFamily="34" charset="-122"/>
              </a:rPr>
              <a:t>个小分子A和10</a:t>
            </a:r>
            <a:r>
              <a:rPr lang="zh-CN" altLang="zh-CN" sz="2400" b="1" baseline="30000" dirty="0">
                <a:latin typeface="微软雅黑" panose="020B0503020204020204" pitchFamily="34" charset="-122"/>
                <a:ea typeface="微软雅黑" panose="020B0503020204020204" pitchFamily="34" charset="-122"/>
              </a:rPr>
              <a:t>4</a:t>
            </a:r>
            <a:r>
              <a:rPr lang="zh-CN" altLang="zh-CN" sz="2400" b="1" dirty="0">
                <a:latin typeface="微软雅黑" panose="020B0503020204020204" pitchFamily="34" charset="-122"/>
                <a:ea typeface="微软雅黑" panose="020B0503020204020204" pitchFamily="34" charset="-122"/>
              </a:rPr>
              <a:t>个小分子B相混合。(注：K的具体数值不必代入，只要算出ΔSm等于多少K即可)</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7932EAE-2B3B-43CB-91C8-EC1519E0CDFE}"/>
              </a:ext>
            </a:extLst>
          </p:cNvPr>
          <p:cNvSpPr>
            <a:spLocks noChangeArrowheads="1"/>
          </p:cNvSpPr>
          <p:nvPr/>
        </p:nvSpPr>
        <p:spPr bwMode="auto">
          <a:xfrm>
            <a:off x="2771198" y="1779663"/>
            <a:ext cx="601663" cy="457200"/>
          </a:xfrm>
          <a:prstGeom prst="rect">
            <a:avLst/>
          </a:prstGeom>
          <a:solidFill>
            <a:srgbClr val="0000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latin typeface="Times New Roman" panose="02020603050405020304" pitchFamily="18" charset="0"/>
                <a:cs typeface="Times New Roman" panose="02020603050405020304" pitchFamily="18" charset="0"/>
              </a:rPr>
              <a:t>=</a:t>
            </a:r>
            <a:endParaRPr lang="zh-CN" altLang="zh-CN" sz="2400">
              <a:solidFill>
                <a:schemeClr val="bg1"/>
              </a:solidFill>
            </a:endParaRPr>
          </a:p>
        </p:txBody>
      </p:sp>
      <p:sp>
        <p:nvSpPr>
          <p:cNvPr id="40964" name="Rectangle 4">
            <a:extLst>
              <a:ext uri="{FF2B5EF4-FFF2-40B4-BE49-F238E27FC236}">
                <a16:creationId xmlns:a16="http://schemas.microsoft.com/office/drawing/2014/main" id="{FCF1EBC4-4138-4429-B3A9-594820883B1B}"/>
              </a:ext>
            </a:extLst>
          </p:cNvPr>
          <p:cNvSpPr>
            <a:spLocks noChangeArrowheads="1"/>
          </p:cNvSpPr>
          <p:nvPr/>
        </p:nvSpPr>
        <p:spPr bwMode="auto">
          <a:xfrm>
            <a:off x="990600" y="2549519"/>
            <a:ext cx="829073" cy="400110"/>
          </a:xfrm>
          <a:prstGeom prst="rect">
            <a:avLst/>
          </a:prstGeom>
          <a:solidFill>
            <a:srgbClr val="0000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（2）</a:t>
            </a:r>
            <a:endParaRPr lang="zh-CN" altLang="zh-CN" sz="2000" b="1">
              <a:solidFill>
                <a:schemeClr val="bg1"/>
              </a:solidFill>
            </a:endParaRPr>
          </a:p>
        </p:txBody>
      </p:sp>
      <p:sp>
        <p:nvSpPr>
          <p:cNvPr id="40965" name="Rectangle 5">
            <a:extLst>
              <a:ext uri="{FF2B5EF4-FFF2-40B4-BE49-F238E27FC236}">
                <a16:creationId xmlns:a16="http://schemas.microsoft.com/office/drawing/2014/main" id="{D015E83A-68CD-45A4-B573-3F6452F76E32}"/>
              </a:ext>
            </a:extLst>
          </p:cNvPr>
          <p:cNvSpPr>
            <a:spLocks noChangeArrowheads="1"/>
          </p:cNvSpPr>
          <p:nvPr/>
        </p:nvSpPr>
        <p:spPr bwMode="auto">
          <a:xfrm>
            <a:off x="990600" y="5383213"/>
            <a:ext cx="838200" cy="396875"/>
          </a:xfrm>
          <a:prstGeom prst="rect">
            <a:avLst/>
          </a:prstGeom>
          <a:solidFill>
            <a:srgbClr val="0000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（3）</a:t>
            </a:r>
          </a:p>
        </p:txBody>
      </p:sp>
      <mc:AlternateContent xmlns:mc="http://schemas.openxmlformats.org/markup-compatibility/2006" xmlns:a14="http://schemas.microsoft.com/office/drawing/2010/main">
        <mc:Choice Requires="a14">
          <p:sp>
            <p:nvSpPr>
              <p:cNvPr id="40966" name="Object 6">
                <a:extLst>
                  <a:ext uri="{FF2B5EF4-FFF2-40B4-BE49-F238E27FC236}">
                    <a16:creationId xmlns:a16="http://schemas.microsoft.com/office/drawing/2014/main" id="{75B7DD93-3175-479B-952E-933EB2075F99}"/>
                  </a:ext>
                </a:extLst>
              </p:cNvPr>
              <p:cNvSpPr txBox="1"/>
              <p:nvPr/>
            </p:nvSpPr>
            <p:spPr bwMode="auto">
              <a:xfrm>
                <a:off x="2057400" y="533476"/>
                <a:ext cx="4038560" cy="488950"/>
              </a:xfrm>
              <a:prstGeom prst="rect">
                <a:avLst/>
              </a:prstGeom>
              <a:solidFill>
                <a:srgbClr val="000099"/>
              </a:solid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000" i="1" smtClean="0">
                          <a:solidFill>
                            <a:schemeClr val="bg1"/>
                          </a:solidFill>
                          <a:latin typeface="Cambria Math" panose="02040503050406030204" pitchFamily="18" charset="0"/>
                        </a:rPr>
                        <m:t>Δ</m:t>
                      </m:r>
                      <m:sSubSup>
                        <m:sSubSupPr>
                          <m:ctrlPr>
                            <a:rPr lang="zh-CN" altLang="en-US" sz="2000" i="1">
                              <a:solidFill>
                                <a:schemeClr val="bg1"/>
                              </a:solidFill>
                              <a:latin typeface="Cambria Math" panose="02040503050406030204" pitchFamily="18" charset="0"/>
                            </a:rPr>
                          </m:ctrlPr>
                        </m:sSubSupPr>
                        <m:e>
                          <m:r>
                            <a:rPr lang="zh-CN" altLang="en-US" sz="2000" i="1">
                              <a:solidFill>
                                <a:schemeClr val="bg1"/>
                              </a:solidFill>
                              <a:latin typeface="Cambria Math" panose="02040503050406030204" pitchFamily="18" charset="0"/>
                            </a:rPr>
                            <m:t>𝑆</m:t>
                          </m:r>
                        </m:e>
                        <m:sub>
                          <m:r>
                            <a:rPr lang="zh-CN" altLang="en-US" sz="2000" i="1">
                              <a:solidFill>
                                <a:schemeClr val="bg1"/>
                              </a:solidFill>
                              <a:latin typeface="Cambria Math" panose="02040503050406030204" pitchFamily="18" charset="0"/>
                            </a:rPr>
                            <m:t>𝑚</m:t>
                          </m:r>
                        </m:sub>
                        <m:sup>
                          <m:r>
                            <a:rPr lang="zh-CN" altLang="en-US" sz="2000" i="1">
                              <a:solidFill>
                                <a:schemeClr val="bg1"/>
                              </a:solidFill>
                              <a:latin typeface="Cambria Math" panose="02040503050406030204" pitchFamily="18" charset="0"/>
                            </a:rPr>
                            <m:t>𝑖</m:t>
                          </m:r>
                        </m:sup>
                      </m:sSubSup>
                      <m:r>
                        <a:rPr lang="zh-CN" altLang="en-US" sz="2000" i="1">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𝐾</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𝑁</m:t>
                              </m:r>
                            </m:e>
                            <m:sub>
                              <m:r>
                                <a:rPr lang="zh-CN" altLang="en-US" sz="2000" i="1">
                                  <a:solidFill>
                                    <a:schemeClr val="bg1"/>
                                  </a:solidFill>
                                  <a:latin typeface="Cambria Math" panose="02040503050406030204" pitchFamily="18" charset="0"/>
                                </a:rPr>
                                <m:t>1</m:t>
                              </m:r>
                            </m:sub>
                          </m:sSub>
                          <m:func>
                            <m:funcPr>
                              <m:ctrlPr>
                                <a:rPr lang="zh-CN" altLang="en-US" sz="2000" i="1">
                                  <a:solidFill>
                                    <a:schemeClr val="bg1"/>
                                  </a:solidFill>
                                  <a:latin typeface="Cambria Math" panose="02040503050406030204" pitchFamily="18" charset="0"/>
                                </a:rPr>
                              </m:ctrlPr>
                            </m:funcPr>
                            <m:fName>
                              <m:r>
                                <m:rPr>
                                  <m:sty m:val="p"/>
                                </m:rPr>
                                <a:rPr lang="zh-CN" altLang="en-US" sz="2000" i="0">
                                  <a:solidFill>
                                    <a:schemeClr val="bg1"/>
                                  </a:solidFill>
                                  <a:latin typeface="Cambria Math" panose="02040503050406030204" pitchFamily="18" charset="0"/>
                                </a:rPr>
                                <m:t>ln</m:t>
                              </m:r>
                            </m:fNa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𝑥</m:t>
                                  </m:r>
                                </m:e>
                                <m:sub>
                                  <m:r>
                                    <a:rPr lang="zh-CN" altLang="en-US" sz="2000" i="1">
                                      <a:solidFill>
                                        <a:schemeClr val="bg1"/>
                                      </a:solidFill>
                                      <a:latin typeface="Cambria Math" panose="02040503050406030204" pitchFamily="18" charset="0"/>
                                    </a:rPr>
                                    <m:t>1</m:t>
                                  </m:r>
                                </m:sub>
                              </m:sSub>
                            </m:e>
                          </m:func>
                          <m:r>
                            <a:rPr lang="zh-CN" altLang="en-US" sz="2000" i="1">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𝑁</m:t>
                              </m:r>
                            </m:e>
                            <m:sub>
                              <m:r>
                                <a:rPr lang="zh-CN" altLang="en-US" sz="2000" i="1">
                                  <a:solidFill>
                                    <a:schemeClr val="bg1"/>
                                  </a:solidFill>
                                  <a:latin typeface="Cambria Math" panose="02040503050406030204" pitchFamily="18" charset="0"/>
                                </a:rPr>
                                <m:t>2</m:t>
                              </m:r>
                            </m:sub>
                          </m:sSub>
                          <m:func>
                            <m:funcPr>
                              <m:ctrlPr>
                                <a:rPr lang="zh-CN" altLang="en-US" sz="2000" i="1">
                                  <a:solidFill>
                                    <a:schemeClr val="bg1"/>
                                  </a:solidFill>
                                  <a:latin typeface="Cambria Math" panose="02040503050406030204" pitchFamily="18" charset="0"/>
                                </a:rPr>
                              </m:ctrlPr>
                            </m:funcPr>
                            <m:fName>
                              <m:r>
                                <m:rPr>
                                  <m:sty m:val="p"/>
                                </m:rPr>
                                <a:rPr lang="zh-CN" altLang="en-US" sz="2000" i="0">
                                  <a:solidFill>
                                    <a:schemeClr val="bg1"/>
                                  </a:solidFill>
                                  <a:latin typeface="Cambria Math" panose="02040503050406030204" pitchFamily="18" charset="0"/>
                                </a:rPr>
                                <m:t>ln</m:t>
                              </m:r>
                            </m:fNa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𝑥</m:t>
                                  </m:r>
                                </m:e>
                                <m:sub>
                                  <m:r>
                                    <a:rPr lang="zh-CN" altLang="en-US" sz="2000" i="1">
                                      <a:solidFill>
                                        <a:schemeClr val="bg1"/>
                                      </a:solidFill>
                                      <a:latin typeface="Cambria Math" panose="02040503050406030204" pitchFamily="18" charset="0"/>
                                    </a:rPr>
                                    <m:t>2</m:t>
                                  </m:r>
                                </m:sub>
                              </m:sSub>
                            </m:e>
                          </m:func>
                        </m:e>
                      </m:d>
                    </m:oMath>
                  </m:oMathPara>
                </a14:m>
                <a:endParaRPr lang="zh-CN" altLang="en-US" sz="2000">
                  <a:solidFill>
                    <a:schemeClr val="bg1"/>
                  </a:solidFill>
                </a:endParaRPr>
              </a:p>
            </p:txBody>
          </p:sp>
        </mc:Choice>
        <mc:Fallback xmlns="">
          <p:sp>
            <p:nvSpPr>
              <p:cNvPr id="40966" name="Object 6">
                <a:extLst>
                  <a:ext uri="{FF2B5EF4-FFF2-40B4-BE49-F238E27FC236}">
                    <a16:creationId xmlns:a16="http://schemas.microsoft.com/office/drawing/2014/main" id="{75B7DD93-3175-479B-952E-933EB2075F99}"/>
                  </a:ext>
                </a:extLst>
              </p:cNvPr>
              <p:cNvSpPr txBox="1">
                <a:spLocks noRot="1" noChangeAspect="1" noMove="1" noResize="1" noEditPoints="1" noAdjustHandles="1" noChangeArrowheads="1" noChangeShapeType="1" noTextEdit="1"/>
              </p:cNvSpPr>
              <p:nvPr/>
            </p:nvSpPr>
            <p:spPr bwMode="auto">
              <a:xfrm>
                <a:off x="2057400" y="533476"/>
                <a:ext cx="4038560" cy="488950"/>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67" name="Object 7">
                <a:extLst>
                  <a:ext uri="{FF2B5EF4-FFF2-40B4-BE49-F238E27FC236}">
                    <a16:creationId xmlns:a16="http://schemas.microsoft.com/office/drawing/2014/main" id="{86204508-DE98-41C3-A203-35B48CFCACEE}"/>
                  </a:ext>
                </a:extLst>
              </p:cNvPr>
              <p:cNvSpPr txBox="1"/>
              <p:nvPr/>
            </p:nvSpPr>
            <p:spPr bwMode="auto">
              <a:xfrm>
                <a:off x="2743200" y="1074848"/>
                <a:ext cx="5791096" cy="677862"/>
              </a:xfrm>
              <a:prstGeom prst="rect">
                <a:avLst/>
              </a:prstGeom>
              <a:solidFill>
                <a:srgbClr val="000099"/>
              </a:solid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1600" i="1" smtClean="0">
                          <a:solidFill>
                            <a:schemeClr val="bg1"/>
                          </a:solidFill>
                          <a:latin typeface="Cambria Math" panose="02040503050406030204" pitchFamily="18" charset="0"/>
                        </a:rPr>
                        <m:t>=−</m:t>
                      </m:r>
                      <m:r>
                        <a:rPr lang="zh-CN" altLang="en-US" sz="1600" i="1" smtClean="0">
                          <a:solidFill>
                            <a:schemeClr val="bg1"/>
                          </a:solidFill>
                          <a:latin typeface="Cambria Math" panose="02040503050406030204" pitchFamily="18" charset="0"/>
                        </a:rPr>
                        <m:t>𝐾</m:t>
                      </m:r>
                      <m:d>
                        <m:dPr>
                          <m:ctrlPr>
                            <a:rPr lang="zh-CN" altLang="en-US" sz="1600" i="1">
                              <a:solidFill>
                                <a:schemeClr val="bg1"/>
                              </a:solidFill>
                              <a:latin typeface="Cambria Math" panose="02040503050406030204" pitchFamily="18" charset="0"/>
                            </a:rPr>
                          </m:ctrlPr>
                        </m:dPr>
                        <m:e>
                          <m:r>
                            <a:rPr lang="zh-CN" altLang="en-US" sz="1600" i="1">
                              <a:solidFill>
                                <a:schemeClr val="bg1"/>
                              </a:solidFill>
                              <a:latin typeface="Cambria Math" panose="02040503050406030204" pitchFamily="18" charset="0"/>
                            </a:rPr>
                            <m:t>99×1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r>
                            <a:rPr lang="zh-CN" altLang="en-US" sz="1600" i="1">
                              <a:solidFill>
                                <a:schemeClr val="bg1"/>
                              </a:solidFill>
                              <a:latin typeface="Cambria Math" panose="02040503050406030204" pitchFamily="18" charset="0"/>
                            </a:rPr>
                            <m:t>⋅</m:t>
                          </m:r>
                          <m:func>
                            <m:funcPr>
                              <m:ctrlPr>
                                <a:rPr lang="zh-CN" altLang="en-US" sz="1600" i="1">
                                  <a:solidFill>
                                    <a:schemeClr val="bg1"/>
                                  </a:solidFill>
                                  <a:latin typeface="Cambria Math" panose="02040503050406030204" pitchFamily="18" charset="0"/>
                                </a:rPr>
                              </m:ctrlPr>
                            </m:funcPr>
                            <m:fName>
                              <m:r>
                                <m:rPr>
                                  <m:sty m:val="p"/>
                                </m:rPr>
                                <a:rPr lang="zh-CN" altLang="en-US" sz="1600" i="0">
                                  <a:solidFill>
                                    <a:schemeClr val="bg1"/>
                                  </a:solidFill>
                                  <a:latin typeface="Cambria Math" panose="02040503050406030204" pitchFamily="18" charset="0"/>
                                </a:rPr>
                                <m:t>ln</m:t>
                              </m:r>
                            </m:fName>
                            <m:e>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99×1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num>
                                <m:den>
                                  <m:r>
                                    <a:rPr lang="zh-CN" altLang="en-US" sz="1600" i="1">
                                      <a:solidFill>
                                        <a:schemeClr val="bg1"/>
                                      </a:solidFill>
                                      <a:latin typeface="Cambria Math" panose="02040503050406030204" pitchFamily="18" charset="0"/>
                                    </a:rPr>
                                    <m:t>1+99×1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den>
                              </m:f>
                            </m:e>
                          </m:func>
                          <m:r>
                            <a:rPr lang="zh-CN" altLang="en-US" sz="1600" i="1">
                              <a:solidFill>
                                <a:schemeClr val="bg1"/>
                              </a:solidFill>
                              <a:latin typeface="Cambria Math" panose="02040503050406030204" pitchFamily="18" charset="0"/>
                            </a:rPr>
                            <m:t>+1×</m:t>
                          </m:r>
                          <m:func>
                            <m:funcPr>
                              <m:ctrlPr>
                                <a:rPr lang="zh-CN" altLang="en-US" sz="1600" i="1">
                                  <a:solidFill>
                                    <a:schemeClr val="bg1"/>
                                  </a:solidFill>
                                  <a:latin typeface="Cambria Math" panose="02040503050406030204" pitchFamily="18" charset="0"/>
                                </a:rPr>
                              </m:ctrlPr>
                            </m:funcPr>
                            <m:fName>
                              <m:r>
                                <m:rPr>
                                  <m:sty m:val="p"/>
                                </m:rPr>
                                <a:rPr lang="zh-CN" altLang="en-US" sz="1600" i="0">
                                  <a:solidFill>
                                    <a:schemeClr val="bg1"/>
                                  </a:solidFill>
                                  <a:latin typeface="Cambria Math" panose="02040503050406030204" pitchFamily="18" charset="0"/>
                                </a:rPr>
                                <m:t>ln</m:t>
                              </m:r>
                            </m:fName>
                            <m:e>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1</m:t>
                                  </m:r>
                                </m:num>
                                <m:den>
                                  <m:r>
                                    <a:rPr lang="zh-CN" altLang="en-US" sz="1600" i="1">
                                      <a:solidFill>
                                        <a:schemeClr val="bg1"/>
                                      </a:solidFill>
                                      <a:latin typeface="Cambria Math" panose="02040503050406030204" pitchFamily="18" charset="0"/>
                                    </a:rPr>
                                    <m:t>1+99×1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den>
                              </m:f>
                            </m:e>
                          </m:func>
                        </m:e>
                      </m:d>
                    </m:oMath>
                  </m:oMathPara>
                </a14:m>
                <a:endParaRPr lang="zh-CN" altLang="en-US" sz="1600" dirty="0">
                  <a:solidFill>
                    <a:schemeClr val="bg1"/>
                  </a:solidFill>
                </a:endParaRPr>
              </a:p>
            </p:txBody>
          </p:sp>
        </mc:Choice>
        <mc:Fallback xmlns="">
          <p:sp>
            <p:nvSpPr>
              <p:cNvPr id="40967" name="Object 7">
                <a:extLst>
                  <a:ext uri="{FF2B5EF4-FFF2-40B4-BE49-F238E27FC236}">
                    <a16:creationId xmlns:a16="http://schemas.microsoft.com/office/drawing/2014/main" id="{86204508-DE98-41C3-A203-35B48CFCACEE}"/>
                  </a:ext>
                </a:extLst>
              </p:cNvPr>
              <p:cNvSpPr txBox="1">
                <a:spLocks noRot="1" noChangeAspect="1" noMove="1" noResize="1" noEditPoints="1" noAdjustHandles="1" noChangeArrowheads="1" noChangeShapeType="1" noTextEdit="1"/>
              </p:cNvSpPr>
              <p:nvPr/>
            </p:nvSpPr>
            <p:spPr bwMode="auto">
              <a:xfrm>
                <a:off x="2743200" y="1074848"/>
                <a:ext cx="5791096" cy="67786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68" name="Object 8">
                <a:extLst>
                  <a:ext uri="{FF2B5EF4-FFF2-40B4-BE49-F238E27FC236}">
                    <a16:creationId xmlns:a16="http://schemas.microsoft.com/office/drawing/2014/main" id="{E354DF9B-FAB5-4E9D-B0E5-16288D3D941D}"/>
                  </a:ext>
                </a:extLst>
              </p:cNvPr>
              <p:cNvSpPr txBox="1"/>
              <p:nvPr/>
            </p:nvSpPr>
            <p:spPr bwMode="auto">
              <a:xfrm>
                <a:off x="3456998" y="1779663"/>
                <a:ext cx="1066800" cy="469900"/>
              </a:xfrm>
              <a:prstGeom prst="rect">
                <a:avLst/>
              </a:prstGeom>
              <a:solidFill>
                <a:srgbClr val="000099"/>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chemeClr val="bg1"/>
                          </a:solidFill>
                          <a:latin typeface="Cambria Math" panose="02040503050406030204" pitchFamily="18" charset="0"/>
                        </a:rPr>
                        <m:t>14.8</m:t>
                      </m:r>
                      <m:r>
                        <a:rPr lang="zh-CN" altLang="en-US" i="1" smtClean="0">
                          <a:solidFill>
                            <a:schemeClr val="bg1"/>
                          </a:solidFill>
                          <a:latin typeface="Cambria Math" panose="02040503050406030204" pitchFamily="18" charset="0"/>
                        </a:rPr>
                        <m:t>𝐾</m:t>
                      </m:r>
                    </m:oMath>
                  </m:oMathPara>
                </a14:m>
                <a:endParaRPr lang="zh-CN" altLang="en-US">
                  <a:solidFill>
                    <a:schemeClr val="bg1"/>
                  </a:solidFill>
                </a:endParaRPr>
              </a:p>
            </p:txBody>
          </p:sp>
        </mc:Choice>
        <mc:Fallback xmlns="">
          <p:sp>
            <p:nvSpPr>
              <p:cNvPr id="40968" name="Object 8">
                <a:extLst>
                  <a:ext uri="{FF2B5EF4-FFF2-40B4-BE49-F238E27FC236}">
                    <a16:creationId xmlns:a16="http://schemas.microsoft.com/office/drawing/2014/main" id="{E354DF9B-FAB5-4E9D-B0E5-16288D3D941D}"/>
                  </a:ext>
                </a:extLst>
              </p:cNvPr>
              <p:cNvSpPr txBox="1">
                <a:spLocks noRot="1" noChangeAspect="1" noMove="1" noResize="1" noEditPoints="1" noAdjustHandles="1" noChangeArrowheads="1" noChangeShapeType="1" noTextEdit="1"/>
              </p:cNvSpPr>
              <p:nvPr/>
            </p:nvSpPr>
            <p:spPr bwMode="auto">
              <a:xfrm>
                <a:off x="3456998" y="1779663"/>
                <a:ext cx="1066800" cy="4699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969" name="Object 9">
                <a:extLst>
                  <a:ext uri="{FF2B5EF4-FFF2-40B4-BE49-F238E27FC236}">
                    <a16:creationId xmlns:a16="http://schemas.microsoft.com/office/drawing/2014/main" id="{353B5F03-95B1-492D-926C-2A5290B2F9BC}"/>
                  </a:ext>
                </a:extLst>
              </p:cNvPr>
              <p:cNvSpPr txBox="1"/>
              <p:nvPr/>
            </p:nvSpPr>
            <p:spPr bwMode="auto">
              <a:xfrm>
                <a:off x="2057400" y="2514624"/>
                <a:ext cx="5105400" cy="900112"/>
              </a:xfrm>
              <a:prstGeom prst="rect">
                <a:avLst/>
              </a:prstGeom>
              <a:solidFill>
                <a:srgbClr val="000099"/>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smtClean="0">
                          <a:solidFill>
                            <a:schemeClr val="bg1"/>
                          </a:solidFill>
                          <a:latin typeface="Cambria Math" panose="02040503050406030204" pitchFamily="18" charset="0"/>
                        </a:rPr>
                        <m:t>Δ</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𝑆</m:t>
                          </m:r>
                        </m:e>
                        <m:sub>
                          <m:r>
                            <a:rPr lang="zh-CN" altLang="en-US" i="1">
                              <a:solidFill>
                                <a:schemeClr val="bg1"/>
                              </a:solidFill>
                              <a:latin typeface="Cambria Math" panose="02040503050406030204" pitchFamily="18" charset="0"/>
                            </a:rPr>
                            <m:t>𝑚</m:t>
                          </m:r>
                        </m:sub>
                      </m:sSub>
                      <m:r>
                        <a:rPr lang="zh-CN" altLang="en-US" i="1">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𝐾</m:t>
                      </m:r>
                      <m:d>
                        <m:dPr>
                          <m:ctrlPr>
                            <a:rPr lang="zh-CN" altLang="en-US" i="1">
                              <a:solidFill>
                                <a:schemeClr val="bg1"/>
                              </a:solidFill>
                              <a:latin typeface="Cambria Math" panose="02040503050406030204" pitchFamily="18" charset="0"/>
                            </a:rPr>
                          </m:ctrlPr>
                        </m:dPr>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𝑁</m:t>
                              </m:r>
                            </m:e>
                            <m:sub>
                              <m:r>
                                <a:rPr lang="zh-CN" altLang="en-US" i="1">
                                  <a:solidFill>
                                    <a:schemeClr val="bg1"/>
                                  </a:solidFill>
                                  <a:latin typeface="Cambria Math" panose="02040503050406030204" pitchFamily="18" charset="0"/>
                                </a:rPr>
                                <m:t>1</m:t>
                              </m:r>
                            </m:sub>
                          </m:sSub>
                          <m:r>
                            <m:rPr>
                              <m:sty m:val="p"/>
                            </m:rPr>
                            <a:rPr lang="zh-CN" altLang="en-US">
                              <a:solidFill>
                                <a:schemeClr val="bg1"/>
                              </a:solidFill>
                              <a:latin typeface="Cambria Math" panose="02040503050406030204" pitchFamily="18" charset="0"/>
                            </a:rPr>
                            <m:t>ln</m:t>
                          </m:r>
                          <m:f>
                            <m:fPr>
                              <m:ctrlPr>
                                <a:rPr lang="zh-CN" altLang="en-US" i="1">
                                  <a:solidFill>
                                    <a:schemeClr val="bg1"/>
                                  </a:solidFill>
                                  <a:latin typeface="Cambria Math" panose="02040503050406030204" pitchFamily="18" charset="0"/>
                                </a:rPr>
                              </m:ctrlPr>
                            </m:fPr>
                            <m:num>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𝑁</m:t>
                                  </m:r>
                                </m:e>
                                <m:sub>
                                  <m:r>
                                    <a:rPr lang="zh-CN" altLang="en-US" i="1">
                                      <a:solidFill>
                                        <a:schemeClr val="bg1"/>
                                      </a:solidFill>
                                      <a:latin typeface="Cambria Math" panose="02040503050406030204" pitchFamily="18" charset="0"/>
                                    </a:rPr>
                                    <m:t>1</m:t>
                                  </m:r>
                                </m:sub>
                              </m:sSub>
                            </m:num>
                            <m:den>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𝑁</m:t>
                                  </m:r>
                                </m:e>
                                <m:sub>
                                  <m:r>
                                    <a:rPr lang="zh-CN" altLang="en-US" i="1">
                                      <a:solidFill>
                                        <a:schemeClr val="bg1"/>
                                      </a:solidFill>
                                      <a:latin typeface="Cambria Math" panose="02040503050406030204" pitchFamily="18" charset="0"/>
                                    </a:rPr>
                                    <m:t>1</m:t>
                                  </m:r>
                                </m:sub>
                              </m:sSub>
                              <m:r>
                                <a:rPr lang="zh-CN" altLang="en-US" i="1">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𝑥</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𝑁</m:t>
                                  </m:r>
                                </m:e>
                                <m:sub>
                                  <m:r>
                                    <a:rPr lang="zh-CN" altLang="en-US" i="1">
                                      <a:solidFill>
                                        <a:schemeClr val="bg1"/>
                                      </a:solidFill>
                                      <a:latin typeface="Cambria Math" panose="02040503050406030204" pitchFamily="18" charset="0"/>
                                    </a:rPr>
                                    <m:t>2</m:t>
                                  </m:r>
                                </m:sub>
                              </m:sSub>
                            </m:den>
                          </m:f>
                          <m:r>
                            <a:rPr lang="zh-CN" altLang="en-US" i="1">
                              <a:solidFill>
                                <a:schemeClr val="bg1"/>
                              </a:solidFill>
                              <a:latin typeface="Cambria Math" panose="02040503050406030204" pitchFamily="18" charset="0"/>
                            </a:rPr>
                            <m:t>+</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𝑁</m:t>
                              </m:r>
                            </m:e>
                            <m:sub>
                              <m:r>
                                <a:rPr lang="zh-CN" altLang="en-US" i="1">
                                  <a:solidFill>
                                    <a:schemeClr val="bg1"/>
                                  </a:solidFill>
                                  <a:latin typeface="Cambria Math" panose="02040503050406030204" pitchFamily="18" charset="0"/>
                                </a:rPr>
                                <m:t>2</m:t>
                              </m:r>
                            </m:sub>
                          </m:sSub>
                          <m:func>
                            <m:funcPr>
                              <m:ctrlPr>
                                <a:rPr lang="zh-CN" altLang="en-US" i="1">
                                  <a:solidFill>
                                    <a:schemeClr val="bg1"/>
                                  </a:solidFill>
                                  <a:latin typeface="Cambria Math" panose="02040503050406030204" pitchFamily="18" charset="0"/>
                                </a:rPr>
                              </m:ctrlPr>
                            </m:funcPr>
                            <m:fName>
                              <m:r>
                                <m:rPr>
                                  <m:sty m:val="p"/>
                                </m:rPr>
                                <a:rPr lang="zh-CN" altLang="en-US" i="0">
                                  <a:solidFill>
                                    <a:schemeClr val="bg1"/>
                                  </a:solidFill>
                                  <a:latin typeface="Cambria Math" panose="02040503050406030204" pitchFamily="18" charset="0"/>
                                </a:rPr>
                                <m:t>ln</m:t>
                              </m:r>
                            </m:fName>
                            <m:e>
                              <m:f>
                                <m:fPr>
                                  <m:ctrlPr>
                                    <a:rPr lang="zh-CN" altLang="en-US" i="1">
                                      <a:solidFill>
                                        <a:schemeClr val="bg1"/>
                                      </a:solidFill>
                                      <a:latin typeface="Cambria Math" panose="02040503050406030204" pitchFamily="18" charset="0"/>
                                    </a:rPr>
                                  </m:ctrlPr>
                                </m:fPr>
                                <m:num>
                                  <m:r>
                                    <a:rPr lang="zh-CN" altLang="en-US" i="1">
                                      <a:solidFill>
                                        <a:schemeClr val="bg1"/>
                                      </a:solidFill>
                                      <a:latin typeface="Cambria Math" panose="02040503050406030204" pitchFamily="18" charset="0"/>
                                    </a:rPr>
                                    <m:t>𝑥</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𝑁</m:t>
                                      </m:r>
                                    </m:e>
                                    <m:sub>
                                      <m:r>
                                        <a:rPr lang="zh-CN" altLang="en-US" i="1">
                                          <a:solidFill>
                                            <a:schemeClr val="bg1"/>
                                          </a:solidFill>
                                          <a:latin typeface="Cambria Math" panose="02040503050406030204" pitchFamily="18" charset="0"/>
                                        </a:rPr>
                                        <m:t>2</m:t>
                                      </m:r>
                                    </m:sub>
                                  </m:sSub>
                                </m:num>
                                <m:den>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𝑁</m:t>
                                      </m:r>
                                    </m:e>
                                    <m:sub>
                                      <m:r>
                                        <a:rPr lang="zh-CN" altLang="en-US" i="1">
                                          <a:solidFill>
                                            <a:schemeClr val="bg1"/>
                                          </a:solidFill>
                                          <a:latin typeface="Cambria Math" panose="02040503050406030204" pitchFamily="18" charset="0"/>
                                        </a:rPr>
                                        <m:t>1</m:t>
                                      </m:r>
                                    </m:sub>
                                  </m:sSub>
                                  <m:r>
                                    <a:rPr lang="zh-CN" altLang="en-US" i="1">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𝑥</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𝑁</m:t>
                                      </m:r>
                                    </m:e>
                                    <m:sub>
                                      <m:r>
                                        <a:rPr lang="zh-CN" altLang="en-US" i="1">
                                          <a:solidFill>
                                            <a:schemeClr val="bg1"/>
                                          </a:solidFill>
                                          <a:latin typeface="Cambria Math" panose="02040503050406030204" pitchFamily="18" charset="0"/>
                                        </a:rPr>
                                        <m:t>2</m:t>
                                      </m:r>
                                    </m:sub>
                                  </m:sSub>
                                </m:den>
                              </m:f>
                            </m:e>
                          </m:func>
                        </m:e>
                      </m:d>
                    </m:oMath>
                  </m:oMathPara>
                </a14:m>
                <a:endParaRPr lang="zh-CN" altLang="en-US" dirty="0">
                  <a:solidFill>
                    <a:schemeClr val="bg1"/>
                  </a:solidFill>
                </a:endParaRPr>
              </a:p>
            </p:txBody>
          </p:sp>
        </mc:Choice>
        <mc:Fallback>
          <p:sp>
            <p:nvSpPr>
              <p:cNvPr id="40969" name="Object 9">
                <a:extLst>
                  <a:ext uri="{FF2B5EF4-FFF2-40B4-BE49-F238E27FC236}">
                    <a16:creationId xmlns:a16="http://schemas.microsoft.com/office/drawing/2014/main" id="{353B5F03-95B1-492D-926C-2A5290B2F9BC}"/>
                  </a:ext>
                </a:extLst>
              </p:cNvPr>
              <p:cNvSpPr txBox="1">
                <a:spLocks noRot="1" noChangeAspect="1" noMove="1" noResize="1" noEditPoints="1" noAdjustHandles="1" noChangeArrowheads="1" noChangeShapeType="1" noTextEdit="1"/>
              </p:cNvSpPr>
              <p:nvPr/>
            </p:nvSpPr>
            <p:spPr bwMode="auto">
              <a:xfrm>
                <a:off x="2057400" y="2514624"/>
                <a:ext cx="5105400" cy="90011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70" name="Object 10">
                <a:extLst>
                  <a:ext uri="{FF2B5EF4-FFF2-40B4-BE49-F238E27FC236}">
                    <a16:creationId xmlns:a16="http://schemas.microsoft.com/office/drawing/2014/main" id="{7FCA7092-C9F3-4BD6-A685-71AB4C14D51B}"/>
                  </a:ext>
                </a:extLst>
              </p:cNvPr>
              <p:cNvSpPr txBox="1"/>
              <p:nvPr/>
            </p:nvSpPr>
            <p:spPr bwMode="auto">
              <a:xfrm>
                <a:off x="2057400" y="3482999"/>
                <a:ext cx="5943510" cy="704850"/>
              </a:xfrm>
              <a:prstGeom prst="rect">
                <a:avLst/>
              </a:prstGeom>
              <a:solidFill>
                <a:srgbClr val="000099"/>
              </a:solid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1600" i="1" smtClean="0">
                          <a:solidFill>
                            <a:schemeClr val="bg1"/>
                          </a:solidFill>
                          <a:latin typeface="Cambria Math" panose="02040503050406030204" pitchFamily="18" charset="0"/>
                        </a:rPr>
                        <m:t>=−</m:t>
                      </m:r>
                      <m:r>
                        <a:rPr lang="zh-CN" altLang="en-US" sz="1600" i="1" smtClean="0">
                          <a:solidFill>
                            <a:schemeClr val="bg1"/>
                          </a:solidFill>
                          <a:latin typeface="Cambria Math" panose="02040503050406030204" pitchFamily="18" charset="0"/>
                        </a:rPr>
                        <m:t>𝐾</m:t>
                      </m:r>
                      <m:d>
                        <m:dPr>
                          <m:ctrlPr>
                            <a:rPr lang="zh-CN" altLang="en-US" sz="1600" i="1">
                              <a:solidFill>
                                <a:schemeClr val="bg1"/>
                              </a:solidFill>
                              <a:latin typeface="Cambria Math" panose="02040503050406030204" pitchFamily="18" charset="0"/>
                            </a:rPr>
                          </m:ctrlPr>
                        </m:dPr>
                        <m:e>
                          <m:r>
                            <a:rPr lang="zh-CN" altLang="en-US" sz="1600" i="1">
                              <a:solidFill>
                                <a:schemeClr val="bg1"/>
                              </a:solidFill>
                              <a:latin typeface="Cambria Math" panose="02040503050406030204" pitchFamily="18" charset="0"/>
                            </a:rPr>
                            <m:t>99×1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r>
                            <a:rPr lang="zh-CN" altLang="en-US" sz="1600" i="1">
                              <a:solidFill>
                                <a:schemeClr val="bg1"/>
                              </a:solidFill>
                              <a:latin typeface="Cambria Math" panose="02040503050406030204" pitchFamily="18" charset="0"/>
                            </a:rPr>
                            <m:t>⋅</m:t>
                          </m:r>
                          <m:func>
                            <m:funcPr>
                              <m:ctrlPr>
                                <a:rPr lang="zh-CN" altLang="en-US" sz="1600" i="1">
                                  <a:solidFill>
                                    <a:schemeClr val="bg1"/>
                                  </a:solidFill>
                                  <a:latin typeface="Cambria Math" panose="02040503050406030204" pitchFamily="18" charset="0"/>
                                </a:rPr>
                              </m:ctrlPr>
                            </m:funcPr>
                            <m:fName>
                              <m:r>
                                <m:rPr>
                                  <m:sty m:val="p"/>
                                </m:rPr>
                                <a:rPr lang="zh-CN" altLang="en-US" sz="1600" i="0">
                                  <a:solidFill>
                                    <a:schemeClr val="bg1"/>
                                  </a:solidFill>
                                  <a:latin typeface="Cambria Math" panose="02040503050406030204" pitchFamily="18" charset="0"/>
                                </a:rPr>
                                <m:t>ln</m:t>
                              </m:r>
                            </m:fName>
                            <m:e>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99×1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num>
                                <m:den>
                                  <m:r>
                                    <a:rPr lang="zh-CN" altLang="en-US" sz="1600" i="1">
                                      <a:solidFill>
                                        <a:schemeClr val="bg1"/>
                                      </a:solidFill>
                                      <a:latin typeface="Cambria Math" panose="02040503050406030204" pitchFamily="18" charset="0"/>
                                    </a:rPr>
                                    <m:t>99×1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r>
                                    <a:rPr lang="zh-CN" altLang="en-US" sz="1600" i="1">
                                      <a:solidFill>
                                        <a:schemeClr val="bg1"/>
                                      </a:solidFill>
                                      <a:latin typeface="Cambria Math" panose="02040503050406030204" pitchFamily="18" charset="0"/>
                                    </a:rPr>
                                    <m:t>+1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den>
                              </m:f>
                            </m:e>
                          </m:func>
                          <m:r>
                            <a:rPr lang="zh-CN" altLang="en-US" sz="1600" i="1">
                              <a:solidFill>
                                <a:schemeClr val="bg1"/>
                              </a:solidFill>
                              <a:latin typeface="Cambria Math" panose="02040503050406030204" pitchFamily="18" charset="0"/>
                            </a:rPr>
                            <m:t>+1×</m:t>
                          </m:r>
                          <m:func>
                            <m:funcPr>
                              <m:ctrlPr>
                                <a:rPr lang="zh-CN" altLang="en-US" sz="1600" i="1">
                                  <a:solidFill>
                                    <a:schemeClr val="bg1"/>
                                  </a:solidFill>
                                  <a:latin typeface="Cambria Math" panose="02040503050406030204" pitchFamily="18" charset="0"/>
                                </a:rPr>
                              </m:ctrlPr>
                            </m:funcPr>
                            <m:fName>
                              <m:r>
                                <m:rPr>
                                  <m:sty m:val="p"/>
                                </m:rPr>
                                <a:rPr lang="zh-CN" altLang="en-US" sz="1600" i="0">
                                  <a:solidFill>
                                    <a:schemeClr val="bg1"/>
                                  </a:solidFill>
                                  <a:latin typeface="Cambria Math" panose="02040503050406030204" pitchFamily="18" charset="0"/>
                                </a:rPr>
                                <m:t>ln</m:t>
                              </m:r>
                            </m:fName>
                            <m:e>
                              <m:f>
                                <m:fPr>
                                  <m:ctrlPr>
                                    <a:rPr lang="zh-CN" altLang="en-US" sz="1600" i="1">
                                      <a:solidFill>
                                        <a:schemeClr val="bg1"/>
                                      </a:solidFill>
                                      <a:latin typeface="Cambria Math" panose="02040503050406030204" pitchFamily="18" charset="0"/>
                                    </a:rPr>
                                  </m:ctrlPr>
                                </m:fPr>
                                <m:num>
                                  <m:r>
                                    <a:rPr lang="zh-CN" altLang="en-US" sz="1600" i="1">
                                      <a:solidFill>
                                        <a:schemeClr val="bg1"/>
                                      </a:solidFill>
                                      <a:latin typeface="Cambria Math" panose="02040503050406030204" pitchFamily="18" charset="0"/>
                                    </a:rPr>
                                    <m:t>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r>
                                    <a:rPr lang="zh-CN" altLang="en-US" sz="1600" i="1">
                                      <a:solidFill>
                                        <a:schemeClr val="bg1"/>
                                      </a:solidFill>
                                      <a:latin typeface="Cambria Math" panose="02040503050406030204" pitchFamily="18" charset="0"/>
                                    </a:rPr>
                                    <m:t>×1</m:t>
                                  </m:r>
                                </m:num>
                                <m:den>
                                  <m:r>
                                    <a:rPr lang="zh-CN" altLang="en-US" sz="1600" i="1">
                                      <a:solidFill>
                                        <a:schemeClr val="bg1"/>
                                      </a:solidFill>
                                      <a:latin typeface="Cambria Math" panose="02040503050406030204" pitchFamily="18" charset="0"/>
                                    </a:rPr>
                                    <m:t>99×1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r>
                                    <a:rPr lang="zh-CN" altLang="en-US" sz="1600" i="1">
                                      <a:solidFill>
                                        <a:schemeClr val="bg1"/>
                                      </a:solidFill>
                                      <a:latin typeface="Cambria Math" panose="02040503050406030204" pitchFamily="18" charset="0"/>
                                    </a:rPr>
                                    <m:t>+1</m:t>
                                  </m:r>
                                  <m:sSup>
                                    <m:sSupPr>
                                      <m:ctrlPr>
                                        <a:rPr lang="zh-CN" altLang="en-US" sz="1600" i="1">
                                          <a:solidFill>
                                            <a:schemeClr val="bg1"/>
                                          </a:solidFill>
                                          <a:latin typeface="Cambria Math" panose="02040503050406030204" pitchFamily="18" charset="0"/>
                                        </a:rPr>
                                      </m:ctrlPr>
                                    </m:sSupPr>
                                    <m:e>
                                      <m:r>
                                        <a:rPr lang="zh-CN" altLang="en-US" sz="1600" i="1">
                                          <a:solidFill>
                                            <a:schemeClr val="bg1"/>
                                          </a:solidFill>
                                          <a:latin typeface="Cambria Math" panose="02040503050406030204" pitchFamily="18" charset="0"/>
                                        </a:rPr>
                                        <m:t>0</m:t>
                                      </m:r>
                                    </m:e>
                                    <m:sup>
                                      <m:r>
                                        <a:rPr lang="zh-CN" altLang="en-US" sz="1600" i="1">
                                          <a:solidFill>
                                            <a:schemeClr val="bg1"/>
                                          </a:solidFill>
                                          <a:latin typeface="Cambria Math" panose="02040503050406030204" pitchFamily="18" charset="0"/>
                                        </a:rPr>
                                        <m:t>4</m:t>
                                      </m:r>
                                    </m:sup>
                                  </m:sSup>
                                </m:den>
                              </m:f>
                            </m:e>
                          </m:func>
                        </m:e>
                      </m:d>
                    </m:oMath>
                  </m:oMathPara>
                </a14:m>
                <a:endParaRPr lang="zh-CN" altLang="en-US" sz="1600">
                  <a:solidFill>
                    <a:schemeClr val="bg1"/>
                  </a:solidFill>
                </a:endParaRPr>
              </a:p>
            </p:txBody>
          </p:sp>
        </mc:Choice>
        <mc:Fallback xmlns="">
          <p:sp>
            <p:nvSpPr>
              <p:cNvPr id="40970" name="Object 10">
                <a:extLst>
                  <a:ext uri="{FF2B5EF4-FFF2-40B4-BE49-F238E27FC236}">
                    <a16:creationId xmlns:a16="http://schemas.microsoft.com/office/drawing/2014/main" id="{7FCA7092-C9F3-4BD6-A685-71AB4C14D51B}"/>
                  </a:ext>
                </a:extLst>
              </p:cNvPr>
              <p:cNvSpPr txBox="1">
                <a:spLocks noRot="1" noChangeAspect="1" noMove="1" noResize="1" noEditPoints="1" noAdjustHandles="1" noChangeArrowheads="1" noChangeShapeType="1" noTextEdit="1"/>
              </p:cNvSpPr>
              <p:nvPr/>
            </p:nvSpPr>
            <p:spPr bwMode="auto">
              <a:xfrm>
                <a:off x="2057400" y="3482999"/>
                <a:ext cx="5943510" cy="704850"/>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71" name="Object 11">
                <a:extLst>
                  <a:ext uri="{FF2B5EF4-FFF2-40B4-BE49-F238E27FC236}">
                    <a16:creationId xmlns:a16="http://schemas.microsoft.com/office/drawing/2014/main" id="{3F3B270A-FE2A-4BBF-B6C2-00F051C2B535}"/>
                  </a:ext>
                </a:extLst>
              </p:cNvPr>
              <p:cNvSpPr txBox="1"/>
              <p:nvPr/>
            </p:nvSpPr>
            <p:spPr bwMode="auto">
              <a:xfrm>
                <a:off x="2061258" y="4288535"/>
                <a:ext cx="1447800" cy="561975"/>
              </a:xfrm>
              <a:prstGeom prst="rect">
                <a:avLst/>
              </a:prstGeom>
              <a:solidFill>
                <a:srgbClr val="000099"/>
              </a:solidFill>
              <a:ln>
                <a:noFill/>
              </a:ln>
            </p:spPr>
            <p:txBody>
              <a:bodyPr>
                <a:norm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bg1"/>
                          </a:solidFill>
                          <a:latin typeface="Cambria Math" panose="02040503050406030204" pitchFamily="18" charset="0"/>
                        </a:rPr>
                        <m:t>=</m:t>
                      </m:r>
                      <m:r>
                        <a:rPr lang="zh-CN" altLang="en-US" i="1" smtClean="0">
                          <a:solidFill>
                            <a:schemeClr val="bg1"/>
                          </a:solidFill>
                          <a:latin typeface="Cambria Math" panose="02040503050406030204" pitchFamily="18" charset="0"/>
                        </a:rPr>
                        <m:t>9955</m:t>
                      </m:r>
                      <m:r>
                        <a:rPr lang="zh-CN" altLang="en-US" i="1" smtClean="0">
                          <a:solidFill>
                            <a:schemeClr val="bg1"/>
                          </a:solidFill>
                          <a:latin typeface="Cambria Math" panose="02040503050406030204" pitchFamily="18" charset="0"/>
                        </a:rPr>
                        <m:t>𝐾</m:t>
                      </m:r>
                    </m:oMath>
                  </m:oMathPara>
                </a14:m>
                <a:endParaRPr lang="zh-CN" altLang="en-US" dirty="0">
                  <a:solidFill>
                    <a:schemeClr val="bg1"/>
                  </a:solidFill>
                </a:endParaRPr>
              </a:p>
            </p:txBody>
          </p:sp>
        </mc:Choice>
        <mc:Fallback xmlns="">
          <p:sp>
            <p:nvSpPr>
              <p:cNvPr id="40971" name="Object 11">
                <a:extLst>
                  <a:ext uri="{FF2B5EF4-FFF2-40B4-BE49-F238E27FC236}">
                    <a16:creationId xmlns:a16="http://schemas.microsoft.com/office/drawing/2014/main" id="{3F3B270A-FE2A-4BBF-B6C2-00F051C2B535}"/>
                  </a:ext>
                </a:extLst>
              </p:cNvPr>
              <p:cNvSpPr txBox="1">
                <a:spLocks noRot="1" noChangeAspect="1" noMove="1" noResize="1" noEditPoints="1" noAdjustHandles="1" noChangeArrowheads="1" noChangeShapeType="1" noTextEdit="1"/>
              </p:cNvSpPr>
              <p:nvPr/>
            </p:nvSpPr>
            <p:spPr bwMode="auto">
              <a:xfrm>
                <a:off x="2061258" y="4288535"/>
                <a:ext cx="1447800" cy="561975"/>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72" name="Object 12">
                <a:extLst>
                  <a:ext uri="{FF2B5EF4-FFF2-40B4-BE49-F238E27FC236}">
                    <a16:creationId xmlns:a16="http://schemas.microsoft.com/office/drawing/2014/main" id="{F5F97B92-22E6-42EB-AF4C-3C92CA958F34}"/>
                  </a:ext>
                </a:extLst>
              </p:cNvPr>
              <p:cNvSpPr txBox="1"/>
              <p:nvPr/>
            </p:nvSpPr>
            <p:spPr bwMode="auto">
              <a:xfrm>
                <a:off x="2078038" y="5202238"/>
                <a:ext cx="6684852" cy="741362"/>
              </a:xfrm>
              <a:prstGeom prst="rect">
                <a:avLst/>
              </a:prstGeom>
              <a:solidFill>
                <a:srgbClr val="000099"/>
              </a:solid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i="1" smtClean="0">
                          <a:solidFill>
                            <a:schemeClr val="bg1"/>
                          </a:solidFill>
                          <a:latin typeface="Cambria Math" panose="02040503050406030204" pitchFamily="18" charset="0"/>
                        </a:rPr>
                        <m:t>Δ</m:t>
                      </m:r>
                      <m:sSubSup>
                        <m:sSubSupPr>
                          <m:ctrlPr>
                            <a:rPr lang="zh-CN" altLang="en-US" i="1">
                              <a:solidFill>
                                <a:schemeClr val="bg1"/>
                              </a:solidFill>
                              <a:latin typeface="Cambria Math" panose="02040503050406030204" pitchFamily="18" charset="0"/>
                            </a:rPr>
                          </m:ctrlPr>
                        </m:sSubSupPr>
                        <m:e>
                          <m:r>
                            <a:rPr lang="zh-CN" altLang="en-US" i="1">
                              <a:solidFill>
                                <a:schemeClr val="bg1"/>
                              </a:solidFill>
                              <a:latin typeface="Cambria Math" panose="02040503050406030204" pitchFamily="18" charset="0"/>
                            </a:rPr>
                            <m:t>𝑆</m:t>
                          </m:r>
                        </m:e>
                        <m:sub>
                          <m:r>
                            <a:rPr lang="zh-CN" altLang="en-US" i="1">
                              <a:solidFill>
                                <a:schemeClr val="bg1"/>
                              </a:solidFill>
                              <a:latin typeface="Cambria Math" panose="02040503050406030204" pitchFamily="18" charset="0"/>
                            </a:rPr>
                            <m:t>𝑚</m:t>
                          </m:r>
                        </m:sub>
                        <m:sup>
                          <m:r>
                            <a:rPr lang="zh-CN" altLang="en-US" i="1">
                              <a:solidFill>
                                <a:schemeClr val="bg1"/>
                              </a:solidFill>
                              <a:latin typeface="Cambria Math" panose="02040503050406030204" pitchFamily="18" charset="0"/>
                            </a:rPr>
                            <m:t>𝑖</m:t>
                          </m:r>
                        </m:sup>
                      </m:sSubSup>
                      <m:r>
                        <a:rPr lang="zh-CN" altLang="en-US" i="1">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𝐾</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99×1</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0</m:t>
                              </m:r>
                            </m:e>
                            <m:sup>
                              <m:r>
                                <a:rPr lang="zh-CN" altLang="en-US" i="1">
                                  <a:solidFill>
                                    <a:schemeClr val="bg1"/>
                                  </a:solidFill>
                                  <a:latin typeface="Cambria Math" panose="02040503050406030204" pitchFamily="18" charset="0"/>
                                </a:rPr>
                                <m:t>4</m:t>
                              </m:r>
                            </m:sup>
                          </m:sSup>
                          <m:func>
                            <m:funcPr>
                              <m:ctrlPr>
                                <a:rPr lang="zh-CN" altLang="en-US" i="1">
                                  <a:solidFill>
                                    <a:schemeClr val="bg1"/>
                                  </a:solidFill>
                                  <a:latin typeface="Cambria Math" panose="02040503050406030204" pitchFamily="18" charset="0"/>
                                </a:rPr>
                              </m:ctrlPr>
                            </m:funcPr>
                            <m:fName>
                              <m:r>
                                <m:rPr>
                                  <m:sty m:val="p"/>
                                </m:rPr>
                                <a:rPr lang="zh-CN" altLang="en-US" i="0">
                                  <a:solidFill>
                                    <a:schemeClr val="bg1"/>
                                  </a:solidFill>
                                  <a:latin typeface="Cambria Math" panose="02040503050406030204" pitchFamily="18" charset="0"/>
                                </a:rPr>
                                <m:t>ln</m:t>
                              </m:r>
                            </m:fName>
                            <m:e>
                              <m:f>
                                <m:fPr>
                                  <m:ctrlPr>
                                    <a:rPr lang="zh-CN" altLang="en-US" i="1">
                                      <a:solidFill>
                                        <a:schemeClr val="bg1"/>
                                      </a:solidFill>
                                      <a:latin typeface="Cambria Math" panose="02040503050406030204" pitchFamily="18" charset="0"/>
                                    </a:rPr>
                                  </m:ctrlPr>
                                </m:fPr>
                                <m:num>
                                  <m:r>
                                    <a:rPr lang="zh-CN" altLang="en-US" i="1">
                                      <a:solidFill>
                                        <a:schemeClr val="bg1"/>
                                      </a:solidFill>
                                      <a:latin typeface="Cambria Math" panose="02040503050406030204" pitchFamily="18" charset="0"/>
                                    </a:rPr>
                                    <m:t>99×1</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0</m:t>
                                      </m:r>
                                    </m:e>
                                    <m:sup>
                                      <m:r>
                                        <a:rPr lang="zh-CN" altLang="en-US" i="1">
                                          <a:solidFill>
                                            <a:schemeClr val="bg1"/>
                                          </a:solidFill>
                                          <a:latin typeface="Cambria Math" panose="02040503050406030204" pitchFamily="18" charset="0"/>
                                        </a:rPr>
                                        <m:t>4</m:t>
                                      </m:r>
                                    </m:sup>
                                  </m:sSup>
                                </m:num>
                                <m:den>
                                  <m:r>
                                    <a:rPr lang="zh-CN" altLang="en-US" i="1">
                                      <a:solidFill>
                                        <a:schemeClr val="bg1"/>
                                      </a:solidFill>
                                      <a:latin typeface="Cambria Math" panose="02040503050406030204" pitchFamily="18" charset="0"/>
                                    </a:rPr>
                                    <m:t>99×1</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0</m:t>
                                      </m:r>
                                    </m:e>
                                    <m:sup>
                                      <m:r>
                                        <a:rPr lang="zh-CN" altLang="en-US" i="1">
                                          <a:solidFill>
                                            <a:schemeClr val="bg1"/>
                                          </a:solidFill>
                                          <a:latin typeface="Cambria Math" panose="02040503050406030204" pitchFamily="18" charset="0"/>
                                        </a:rPr>
                                        <m:t>4</m:t>
                                      </m:r>
                                    </m:sup>
                                  </m:sSup>
                                  <m:r>
                                    <a:rPr lang="zh-CN" altLang="en-US" i="1">
                                      <a:solidFill>
                                        <a:schemeClr val="bg1"/>
                                      </a:solidFill>
                                      <a:latin typeface="Cambria Math" panose="02040503050406030204" pitchFamily="18" charset="0"/>
                                    </a:rPr>
                                    <m:t>+1</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0</m:t>
                                      </m:r>
                                    </m:e>
                                    <m:sup>
                                      <m:r>
                                        <a:rPr lang="zh-CN" altLang="en-US" i="1">
                                          <a:solidFill>
                                            <a:schemeClr val="bg1"/>
                                          </a:solidFill>
                                          <a:latin typeface="Cambria Math" panose="02040503050406030204" pitchFamily="18" charset="0"/>
                                        </a:rPr>
                                        <m:t>4</m:t>
                                      </m:r>
                                    </m:sup>
                                  </m:sSup>
                                </m:den>
                              </m:f>
                            </m:e>
                          </m:func>
                          <m:r>
                            <a:rPr lang="zh-CN" altLang="en-US" i="1">
                              <a:solidFill>
                                <a:schemeClr val="bg1"/>
                              </a:solidFill>
                              <a:latin typeface="Cambria Math" panose="02040503050406030204" pitchFamily="18" charset="0"/>
                            </a:rPr>
                            <m:t>+1</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0</m:t>
                              </m:r>
                            </m:e>
                            <m:sup>
                              <m:r>
                                <a:rPr lang="zh-CN" altLang="en-US" i="1">
                                  <a:solidFill>
                                    <a:schemeClr val="bg1"/>
                                  </a:solidFill>
                                  <a:latin typeface="Cambria Math" panose="02040503050406030204" pitchFamily="18" charset="0"/>
                                </a:rPr>
                                <m:t>4</m:t>
                              </m:r>
                            </m:sup>
                          </m:sSup>
                          <m:func>
                            <m:funcPr>
                              <m:ctrlPr>
                                <a:rPr lang="zh-CN" altLang="en-US" i="1">
                                  <a:solidFill>
                                    <a:schemeClr val="bg1"/>
                                  </a:solidFill>
                                  <a:latin typeface="Cambria Math" panose="02040503050406030204" pitchFamily="18" charset="0"/>
                                </a:rPr>
                              </m:ctrlPr>
                            </m:funcPr>
                            <m:fName>
                              <m:r>
                                <m:rPr>
                                  <m:sty m:val="p"/>
                                </m:rPr>
                                <a:rPr lang="zh-CN" altLang="en-US" i="0">
                                  <a:solidFill>
                                    <a:schemeClr val="bg1"/>
                                  </a:solidFill>
                                  <a:latin typeface="Cambria Math" panose="02040503050406030204" pitchFamily="18" charset="0"/>
                                </a:rPr>
                                <m:t>ln</m:t>
                              </m:r>
                            </m:fName>
                            <m:e>
                              <m:f>
                                <m:fPr>
                                  <m:ctrlPr>
                                    <a:rPr lang="zh-CN" altLang="en-US" i="1">
                                      <a:solidFill>
                                        <a:schemeClr val="bg1"/>
                                      </a:solidFill>
                                      <a:latin typeface="Cambria Math" panose="02040503050406030204" pitchFamily="18" charset="0"/>
                                    </a:rPr>
                                  </m:ctrlPr>
                                </m:fPr>
                                <m:num>
                                  <m:r>
                                    <a:rPr lang="zh-CN" altLang="en-US" i="1">
                                      <a:solidFill>
                                        <a:schemeClr val="bg1"/>
                                      </a:solidFill>
                                      <a:latin typeface="Cambria Math" panose="02040503050406030204" pitchFamily="18" charset="0"/>
                                    </a:rPr>
                                    <m:t>1</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0</m:t>
                                      </m:r>
                                    </m:e>
                                    <m:sup>
                                      <m:r>
                                        <a:rPr lang="zh-CN" altLang="en-US" i="1">
                                          <a:solidFill>
                                            <a:schemeClr val="bg1"/>
                                          </a:solidFill>
                                          <a:latin typeface="Cambria Math" panose="02040503050406030204" pitchFamily="18" charset="0"/>
                                        </a:rPr>
                                        <m:t>4</m:t>
                                      </m:r>
                                    </m:sup>
                                  </m:sSup>
                                </m:num>
                                <m:den>
                                  <m:r>
                                    <a:rPr lang="zh-CN" altLang="en-US" i="1">
                                      <a:solidFill>
                                        <a:schemeClr val="bg1"/>
                                      </a:solidFill>
                                      <a:latin typeface="Cambria Math" panose="02040503050406030204" pitchFamily="18" charset="0"/>
                                    </a:rPr>
                                    <m:t>99×1</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0</m:t>
                                      </m:r>
                                    </m:e>
                                    <m:sup>
                                      <m:r>
                                        <a:rPr lang="zh-CN" altLang="en-US" i="1">
                                          <a:solidFill>
                                            <a:schemeClr val="bg1"/>
                                          </a:solidFill>
                                          <a:latin typeface="Cambria Math" panose="02040503050406030204" pitchFamily="18" charset="0"/>
                                        </a:rPr>
                                        <m:t>4</m:t>
                                      </m:r>
                                    </m:sup>
                                  </m:sSup>
                                  <m:r>
                                    <a:rPr lang="zh-CN" altLang="en-US" i="1">
                                      <a:solidFill>
                                        <a:schemeClr val="bg1"/>
                                      </a:solidFill>
                                      <a:latin typeface="Cambria Math" panose="02040503050406030204" pitchFamily="18" charset="0"/>
                                    </a:rPr>
                                    <m:t>+1</m:t>
                                  </m:r>
                                  <m:sSup>
                                    <m:sSupPr>
                                      <m:ctrlPr>
                                        <a:rPr lang="zh-CN" altLang="en-US" i="1">
                                          <a:solidFill>
                                            <a:schemeClr val="bg1"/>
                                          </a:solidFill>
                                          <a:latin typeface="Cambria Math" panose="02040503050406030204" pitchFamily="18" charset="0"/>
                                        </a:rPr>
                                      </m:ctrlPr>
                                    </m:sSupPr>
                                    <m:e>
                                      <m:r>
                                        <a:rPr lang="zh-CN" altLang="en-US" i="1">
                                          <a:solidFill>
                                            <a:schemeClr val="bg1"/>
                                          </a:solidFill>
                                          <a:latin typeface="Cambria Math" panose="02040503050406030204" pitchFamily="18" charset="0"/>
                                        </a:rPr>
                                        <m:t>0</m:t>
                                      </m:r>
                                    </m:e>
                                    <m:sup>
                                      <m:r>
                                        <a:rPr lang="zh-CN" altLang="en-US" i="1">
                                          <a:solidFill>
                                            <a:schemeClr val="bg1"/>
                                          </a:solidFill>
                                          <a:latin typeface="Cambria Math" panose="02040503050406030204" pitchFamily="18" charset="0"/>
                                        </a:rPr>
                                        <m:t>4</m:t>
                                      </m:r>
                                    </m:sup>
                                  </m:sSup>
                                </m:den>
                              </m:f>
                            </m:e>
                          </m:func>
                        </m:e>
                      </m:d>
                    </m:oMath>
                  </m:oMathPara>
                </a14:m>
                <a:endParaRPr lang="zh-CN" altLang="en-US">
                  <a:solidFill>
                    <a:schemeClr val="bg1"/>
                  </a:solidFill>
                </a:endParaRPr>
              </a:p>
            </p:txBody>
          </p:sp>
        </mc:Choice>
        <mc:Fallback xmlns="">
          <p:sp>
            <p:nvSpPr>
              <p:cNvPr id="40972" name="Object 12">
                <a:extLst>
                  <a:ext uri="{FF2B5EF4-FFF2-40B4-BE49-F238E27FC236}">
                    <a16:creationId xmlns:a16="http://schemas.microsoft.com/office/drawing/2014/main" id="{F5F97B92-22E6-42EB-AF4C-3C92CA958F34}"/>
                  </a:ext>
                </a:extLst>
              </p:cNvPr>
              <p:cNvSpPr txBox="1">
                <a:spLocks noRot="1" noChangeAspect="1" noMove="1" noResize="1" noEditPoints="1" noAdjustHandles="1" noChangeArrowheads="1" noChangeShapeType="1" noTextEdit="1"/>
              </p:cNvSpPr>
              <p:nvPr/>
            </p:nvSpPr>
            <p:spPr bwMode="auto">
              <a:xfrm>
                <a:off x="2078038" y="5202238"/>
                <a:ext cx="6684852" cy="741362"/>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73" name="Object 13">
                <a:extLst>
                  <a:ext uri="{FF2B5EF4-FFF2-40B4-BE49-F238E27FC236}">
                    <a16:creationId xmlns:a16="http://schemas.microsoft.com/office/drawing/2014/main" id="{9CFFB093-DFDF-4697-A63F-7CEEB00120E1}"/>
                  </a:ext>
                </a:extLst>
              </p:cNvPr>
              <p:cNvSpPr txBox="1"/>
              <p:nvPr/>
            </p:nvSpPr>
            <p:spPr bwMode="auto">
              <a:xfrm>
                <a:off x="2078038" y="6153981"/>
                <a:ext cx="1752600" cy="469900"/>
              </a:xfrm>
              <a:prstGeom prst="rect">
                <a:avLst/>
              </a:prstGeom>
              <a:solidFill>
                <a:srgbClr val="000099"/>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chemeClr val="bg1"/>
                          </a:solidFill>
                          <a:latin typeface="Cambria Math" panose="02040503050406030204" pitchFamily="18" charset="0"/>
                        </a:rPr>
                        <m:t>=56002</m:t>
                      </m:r>
                      <m:r>
                        <a:rPr lang="zh-CN" altLang="en-US" i="1" smtClean="0">
                          <a:solidFill>
                            <a:schemeClr val="bg1"/>
                          </a:solidFill>
                          <a:latin typeface="Cambria Math" panose="02040503050406030204" pitchFamily="18" charset="0"/>
                        </a:rPr>
                        <m:t>𝐾</m:t>
                      </m:r>
                    </m:oMath>
                  </m:oMathPara>
                </a14:m>
                <a:endParaRPr lang="zh-CN" altLang="en-US">
                  <a:solidFill>
                    <a:schemeClr val="bg1"/>
                  </a:solidFill>
                </a:endParaRPr>
              </a:p>
            </p:txBody>
          </p:sp>
        </mc:Choice>
        <mc:Fallback xmlns="">
          <p:sp>
            <p:nvSpPr>
              <p:cNvPr id="40973" name="Object 13">
                <a:extLst>
                  <a:ext uri="{FF2B5EF4-FFF2-40B4-BE49-F238E27FC236}">
                    <a16:creationId xmlns:a16="http://schemas.microsoft.com/office/drawing/2014/main" id="{9CFFB093-DFDF-4697-A63F-7CEEB00120E1}"/>
                  </a:ext>
                </a:extLst>
              </p:cNvPr>
              <p:cNvSpPr txBox="1">
                <a:spLocks noRot="1" noChangeAspect="1" noMove="1" noResize="1" noEditPoints="1" noAdjustHandles="1" noChangeArrowheads="1" noChangeShapeType="1" noTextEdit="1"/>
              </p:cNvSpPr>
              <p:nvPr/>
            </p:nvSpPr>
            <p:spPr bwMode="auto">
              <a:xfrm>
                <a:off x="2078038" y="6153981"/>
                <a:ext cx="1752600" cy="469900"/>
              </a:xfrm>
              <a:prstGeom prst="rect">
                <a:avLst/>
              </a:prstGeom>
              <a:blipFill>
                <a:blip r:embed="rId9"/>
                <a:stretch>
                  <a:fillRect/>
                </a:stretch>
              </a:blipFill>
              <a:ln>
                <a:noFill/>
              </a:ln>
            </p:spPr>
            <p:txBody>
              <a:bodyPr/>
              <a:lstStyle/>
              <a:p>
                <a:r>
                  <a:rPr lang="zh-CN" altLang="en-US">
                    <a:noFill/>
                  </a:rPr>
                  <a:t> </a:t>
                </a:r>
              </a:p>
            </p:txBody>
          </p:sp>
        </mc:Fallback>
      </mc:AlternateContent>
      <p:sp>
        <p:nvSpPr>
          <p:cNvPr id="40974" name="Text Box 14">
            <a:extLst>
              <a:ext uri="{FF2B5EF4-FFF2-40B4-BE49-F238E27FC236}">
                <a16:creationId xmlns:a16="http://schemas.microsoft.com/office/drawing/2014/main" id="{020A7AE4-03A6-4961-86B8-D331B5457302}"/>
              </a:ext>
            </a:extLst>
          </p:cNvPr>
          <p:cNvSpPr txBox="1">
            <a:spLocks noChangeArrowheads="1"/>
          </p:cNvSpPr>
          <p:nvPr/>
        </p:nvSpPr>
        <p:spPr bwMode="auto">
          <a:xfrm>
            <a:off x="1066800" y="600151"/>
            <a:ext cx="762000" cy="396875"/>
          </a:xfrm>
          <a:prstGeom prst="rect">
            <a:avLst/>
          </a:prstGeom>
          <a:solidFill>
            <a:srgbClr val="0000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000" b="1">
                <a:solidFill>
                  <a:schemeClr val="bg1"/>
                </a:solidFill>
                <a:latin typeface="Times New Roman" panose="02020603050405020304" pitchFamily="18" charset="0"/>
                <a:cs typeface="Times New Roman" panose="02020603050405020304" pitchFamily="18" charset="0"/>
              </a:rPr>
              <a:t>(1)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CF03816-47CD-49C4-91BE-6F9C8F024905}"/>
              </a:ext>
            </a:extLst>
          </p:cNvPr>
          <p:cNvSpPr>
            <a:spLocks noGrp="1" noChangeArrowheads="1"/>
          </p:cNvSpPr>
          <p:nvPr>
            <p:ph type="body" idx="4294967295"/>
          </p:nvPr>
        </p:nvSpPr>
        <p:spPr bwMode="auto">
          <a:xfrm>
            <a:off x="457200" y="762071"/>
            <a:ext cx="8229600" cy="3581306"/>
          </a:xfrm>
          <a:prstGeom prst="rect">
            <a:avLst/>
          </a:prstGeom>
          <a:solidFill>
            <a:schemeClr val="accent4">
              <a:alpha val="39000"/>
            </a:schemeClr>
          </a:solidFill>
          <a:ln>
            <a:noFill/>
            <a:miter lim="800000"/>
            <a:headEnd/>
            <a:tailEnd/>
          </a:ln>
        </p:spPr>
        <p:txBody>
          <a:bodyPr vert="horz" wrap="square" lIns="91440" tIns="45720" rIns="91440" bIns="45720" numCol="1" anchor="t" anchorCtr="0" compatLnSpc="1">
            <a:prstTxWarp prst="textNoShape">
              <a:avLst/>
            </a:prstTxWarp>
            <a:normAutofit/>
          </a:bodyPr>
          <a:lstStyle/>
          <a:p>
            <a:pPr eaLnBrk="1" hangingPunct="1">
              <a:buFontTx/>
              <a:buNone/>
            </a:pPr>
            <a:r>
              <a:rPr lang="zh-CN" altLang="zh-CN" sz="2800" b="1" dirty="0">
                <a:latin typeface="Times New Roman" panose="02020603050405020304" pitchFamily="18" charset="0"/>
                <a:ea typeface="微软雅黑" panose="020B0503020204020204" pitchFamily="34" charset="-122"/>
                <a:cs typeface="Times New Roman" panose="02020603050405020304" pitchFamily="18" charset="0"/>
              </a:rPr>
              <a:t>结论：</a:t>
            </a:r>
          </a:p>
          <a:p>
            <a:pPr eaLnBrk="1" hangingPunct="1">
              <a:buFont typeface="Wingdings" panose="05000000000000000000" pitchFamily="2" charset="2"/>
              <a:buChar char="ü"/>
            </a:pPr>
            <a:r>
              <a:rPr lang="zh-CN" altLang="zh-CN" sz="2800" b="1" dirty="0">
                <a:latin typeface="Times New Roman" panose="02020603050405020304" pitchFamily="18" charset="0"/>
                <a:ea typeface="微软雅黑" panose="020B0503020204020204" pitchFamily="34" charset="-122"/>
                <a:cs typeface="Times New Roman" panose="02020603050405020304" pitchFamily="18" charset="0"/>
              </a:rPr>
              <a:t>分子数相同时，高分子的ΔS比小分子大得多，因为一个高分子在溶液中不只起到一个小分子的作用。</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endParaRPr lang="zh-CN"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buFont typeface="Wingdings" panose="05000000000000000000" pitchFamily="2" charset="2"/>
              <a:buChar char="ü"/>
            </a:pPr>
            <a:r>
              <a:rPr lang="zh-CN" altLang="zh-CN" sz="2800" b="1" dirty="0">
                <a:latin typeface="Times New Roman" panose="02020603050405020304" pitchFamily="18" charset="0"/>
                <a:ea typeface="微软雅黑" panose="020B0503020204020204" pitchFamily="34" charset="-122"/>
                <a:cs typeface="Times New Roman" panose="02020603050405020304" pitchFamily="18" charset="0"/>
              </a:rPr>
              <a:t>但此ΔS值又比假定高分子完全切断成x个链节的混和熵小，说明一个高分子又起不到x个小分子的作用。</a:t>
            </a:r>
          </a:p>
          <a:p>
            <a:pPr eaLnBrk="1" hangingPunct="1"/>
            <a:endParaRPr lang="zh-CN"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495167B-B7AC-4E84-B3F2-A8824110A5A0}"/>
              </a:ext>
            </a:extLst>
          </p:cNvPr>
          <p:cNvSpPr>
            <a:spLocks noGrp="1" noChangeArrowheads="1"/>
          </p:cNvSpPr>
          <p:nvPr>
            <p:ph type="body" idx="4294967295"/>
          </p:nvPr>
        </p:nvSpPr>
        <p:spPr bwMode="auto">
          <a:xfrm>
            <a:off x="0" y="1600201"/>
            <a:ext cx="8991484" cy="3581354"/>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normAutofit/>
          </a:bodyPr>
          <a:lstStyle/>
          <a:p>
            <a:pPr eaLnBrk="1" hangingPunct="1">
              <a:lnSpc>
                <a:spcPct val="90000"/>
              </a:lnSpc>
              <a:buFontTx/>
              <a:buNone/>
            </a:pPr>
            <a:r>
              <a:rPr lang="zh-CN" altLang="zh-CN" sz="2400" b="1" dirty="0">
                <a:latin typeface="微软雅黑" panose="020B0503020204020204" pitchFamily="34" charset="-122"/>
                <a:ea typeface="微软雅黑" panose="020B0503020204020204" pitchFamily="34" charset="-122"/>
              </a:rPr>
              <a:t>晶格理论的局限性：</a:t>
            </a:r>
          </a:p>
          <a:p>
            <a:pPr eaLnBrk="1" hangingPunct="1">
              <a:lnSpc>
                <a:spcPct val="90000"/>
              </a:lnSpc>
              <a:buFontTx/>
              <a:buNone/>
            </a:pPr>
            <a:endParaRPr lang="zh-CN" altLang="zh-CN" sz="2400" b="1" dirty="0">
              <a:latin typeface="微软雅黑" panose="020B0503020204020204" pitchFamily="34" charset="-122"/>
              <a:ea typeface="微软雅黑" panose="020B0503020204020204" pitchFamily="34" charset="-122"/>
            </a:endParaRPr>
          </a:p>
          <a:p>
            <a:pPr>
              <a:buNone/>
            </a:pPr>
            <a:r>
              <a:rPr lang="zh-CN" altLang="zh-CN" sz="2400" b="1" dirty="0">
                <a:latin typeface="微软雅黑" panose="020B0503020204020204" pitchFamily="34" charset="-122"/>
                <a:ea typeface="微软雅黑" panose="020B0503020204020204" pitchFamily="34" charset="-122"/>
              </a:rPr>
              <a:t>（1）未考虑分子间相互作用，故</a:t>
            </a:r>
            <a:r>
              <a:rPr lang="zh-CN" altLang="en-US" sz="2400" b="1" dirty="0">
                <a:latin typeface="微软雅黑" panose="020B0503020204020204" pitchFamily="34" charset="-122"/>
                <a:ea typeface="微软雅黑" panose="020B0503020204020204" pitchFamily="34" charset="-122"/>
                <a:sym typeface="Symbol" panose="05050102010706020507" pitchFamily="18" charset="2"/>
              </a:rPr>
              <a:t></a:t>
            </a:r>
            <a:r>
              <a:rPr lang="zh-CN" altLang="zh-CN" sz="2400" b="1" dirty="0">
                <a:latin typeface="微软雅黑" panose="020B0503020204020204" pitchFamily="34" charset="-122"/>
                <a:ea typeface="微软雅黑" panose="020B0503020204020204" pitchFamily="34" charset="-122"/>
              </a:rPr>
              <a:t>S</a:t>
            </a:r>
            <a:r>
              <a:rPr lang="zh-CN" altLang="zh-CN" sz="2400" b="1" baseline="-25000" dirty="0">
                <a:latin typeface="微软雅黑" panose="020B0503020204020204" pitchFamily="34" charset="-122"/>
                <a:ea typeface="微软雅黑" panose="020B0503020204020204" pitchFamily="34" charset="-122"/>
              </a:rPr>
              <a:t>M </a:t>
            </a:r>
            <a:r>
              <a:rPr lang="zh-CN" altLang="zh-CN" sz="2400" b="1" dirty="0">
                <a:latin typeface="微软雅黑" panose="020B0503020204020204" pitchFamily="34" charset="-122"/>
                <a:ea typeface="微软雅黑" panose="020B0503020204020204" pitchFamily="34" charset="-122"/>
              </a:rPr>
              <a:t>偏高；</a:t>
            </a:r>
          </a:p>
          <a:p>
            <a:pPr eaLnBrk="1" hangingPunct="1">
              <a:lnSpc>
                <a:spcPct val="90000"/>
              </a:lnSpc>
              <a:buFontTx/>
              <a:buNone/>
            </a:pPr>
            <a:endParaRPr lang="zh-CN" altLang="zh-CN" sz="2400" b="1" dirty="0">
              <a:latin typeface="微软雅黑" panose="020B0503020204020204" pitchFamily="34" charset="-122"/>
              <a:ea typeface="微软雅黑" panose="020B0503020204020204" pitchFamily="34" charset="-122"/>
            </a:endParaRPr>
          </a:p>
          <a:p>
            <a:pPr eaLnBrk="1" hangingPunct="1">
              <a:lnSpc>
                <a:spcPct val="90000"/>
              </a:lnSpc>
              <a:buFontTx/>
              <a:buNone/>
            </a:pPr>
            <a:r>
              <a:rPr lang="zh-CN" altLang="zh-CN" sz="2400" b="1" dirty="0">
                <a:latin typeface="微软雅黑" panose="020B0503020204020204" pitchFamily="34" charset="-122"/>
                <a:ea typeface="微软雅黑" panose="020B0503020204020204" pitchFamily="34" charset="-122"/>
              </a:rPr>
              <a:t>（2）解取向状态中，高分子互相牵连，某些构象不能实现， </a:t>
            </a:r>
            <a:r>
              <a:rPr lang="zh-CN" altLang="en-US" sz="2400" b="1" dirty="0">
                <a:latin typeface="微软雅黑" panose="020B0503020204020204" pitchFamily="34" charset="-122"/>
                <a:ea typeface="微软雅黑" panose="020B0503020204020204" pitchFamily="34" charset="-122"/>
                <a:sym typeface="Symbol" panose="05050102010706020507" pitchFamily="18" charset="2"/>
              </a:rPr>
              <a:t></a:t>
            </a:r>
            <a:r>
              <a:rPr lang="zh-CN" altLang="zh-CN" sz="2400" b="1" dirty="0">
                <a:latin typeface="微软雅黑" panose="020B0503020204020204" pitchFamily="34" charset="-122"/>
                <a:ea typeface="微软雅黑" panose="020B0503020204020204" pitchFamily="34" charset="-122"/>
              </a:rPr>
              <a:t>S</a:t>
            </a:r>
            <a:r>
              <a:rPr lang="zh-CN" altLang="zh-CN" sz="2400" b="1" baseline="-25000" dirty="0">
                <a:latin typeface="微软雅黑" panose="020B0503020204020204" pitchFamily="34" charset="-122"/>
                <a:ea typeface="微软雅黑" panose="020B0503020204020204" pitchFamily="34" charset="-122"/>
              </a:rPr>
              <a:t>M </a:t>
            </a:r>
            <a:r>
              <a:rPr lang="zh-CN" altLang="zh-CN" sz="2400" b="1" dirty="0">
                <a:latin typeface="微软雅黑" panose="020B0503020204020204" pitchFamily="34" charset="-122"/>
                <a:ea typeface="微软雅黑" panose="020B0503020204020204" pitchFamily="34" charset="-122"/>
              </a:rPr>
              <a:t>偏低；</a:t>
            </a:r>
          </a:p>
          <a:p>
            <a:pPr eaLnBrk="1" hangingPunct="1">
              <a:lnSpc>
                <a:spcPct val="90000"/>
              </a:lnSpc>
              <a:buFontTx/>
              <a:buNone/>
            </a:pPr>
            <a:endParaRPr lang="zh-CN" altLang="zh-CN" sz="2400" b="1" dirty="0">
              <a:latin typeface="微软雅黑" panose="020B0503020204020204" pitchFamily="34" charset="-122"/>
              <a:ea typeface="微软雅黑" panose="020B0503020204020204" pitchFamily="34" charset="-122"/>
            </a:endParaRPr>
          </a:p>
          <a:p>
            <a:pPr eaLnBrk="1" hangingPunct="1">
              <a:lnSpc>
                <a:spcPct val="90000"/>
              </a:lnSpc>
              <a:buFontTx/>
              <a:buNone/>
            </a:pPr>
            <a:r>
              <a:rPr lang="zh-CN" altLang="zh-CN" sz="2400" b="1" dirty="0">
                <a:latin typeface="微软雅黑" panose="020B0503020204020204" pitchFamily="34" charset="-122"/>
                <a:ea typeface="微软雅黑" panose="020B0503020204020204" pitchFamily="34" charset="-122"/>
              </a:rPr>
              <a:t>（3）高分子链段在稀溶液中不能均匀分布。</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5D54B351-DC1C-4B52-8740-E8D42B19D990}"/>
              </a:ext>
            </a:extLst>
          </p:cNvPr>
          <p:cNvSpPr>
            <a:spLocks noChangeArrowheads="1"/>
          </p:cNvSpPr>
          <p:nvPr/>
        </p:nvSpPr>
        <p:spPr bwMode="auto">
          <a:xfrm>
            <a:off x="238125" y="1447800"/>
            <a:ext cx="2962275" cy="65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(2) </a:t>
            </a:r>
            <a:r>
              <a:rPr lang="zh-CN" sz="2800">
                <a:solidFill>
                  <a:srgbClr val="0000CC"/>
                </a:solidFill>
                <a:effectLst>
                  <a:outerShdw blurRad="38100" dist="38100" dir="2700000" algn="tl">
                    <a:srgbClr val="C0C0C0"/>
                  </a:outerShdw>
                </a:effectLst>
                <a:latin typeface="隶书" pitchFamily="49" charset="-122"/>
                <a:ea typeface="隶书" pitchFamily="49" charset="-122"/>
              </a:rPr>
              <a:t>混合焓</a:t>
            </a:r>
          </a:p>
        </p:txBody>
      </p:sp>
      <p:sp>
        <p:nvSpPr>
          <p:cNvPr id="44035" name="Text Box 3">
            <a:extLst>
              <a:ext uri="{FF2B5EF4-FFF2-40B4-BE49-F238E27FC236}">
                <a16:creationId xmlns:a16="http://schemas.microsoft.com/office/drawing/2014/main" id="{848D4E92-29CD-4B3B-8BC4-E10A9BD5F38C}"/>
              </a:ext>
            </a:extLst>
          </p:cNvPr>
          <p:cNvSpPr txBox="1">
            <a:spLocks noChangeArrowheads="1"/>
          </p:cNvSpPr>
          <p:nvPr/>
        </p:nvSpPr>
        <p:spPr bwMode="auto">
          <a:xfrm>
            <a:off x="565150" y="4507145"/>
            <a:ext cx="20812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latin typeface="Times New Roman" panose="02020603050405020304" pitchFamily="18" charset="0"/>
              </a:rPr>
              <a:t>相互作用能</a:t>
            </a:r>
          </a:p>
        </p:txBody>
      </p:sp>
      <p:sp>
        <p:nvSpPr>
          <p:cNvPr id="44036" name="Text Box 4">
            <a:extLst>
              <a:ext uri="{FF2B5EF4-FFF2-40B4-BE49-F238E27FC236}">
                <a16:creationId xmlns:a16="http://schemas.microsoft.com/office/drawing/2014/main" id="{ACC7CA66-E81C-486E-B758-F68AC1F70EF3}"/>
              </a:ext>
            </a:extLst>
          </p:cNvPr>
          <p:cNvSpPr txBox="1">
            <a:spLocks noChangeArrowheads="1"/>
          </p:cNvSpPr>
          <p:nvPr/>
        </p:nvSpPr>
        <p:spPr bwMode="auto">
          <a:xfrm>
            <a:off x="1940139" y="5663407"/>
            <a:ext cx="510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latin typeface="Times New Roman" panose="02020603050405020304" pitchFamily="18" charset="0"/>
              </a:rPr>
              <a:t>假设形成了</a:t>
            </a:r>
            <a:r>
              <a:rPr lang="zh-CN" altLang="zh-CN" sz="2000" b="1" i="1">
                <a:solidFill>
                  <a:srgbClr val="FF0066"/>
                </a:solidFill>
                <a:latin typeface="Times New Roman" panose="02020603050405020304" pitchFamily="18" charset="0"/>
              </a:rPr>
              <a:t>P</a:t>
            </a:r>
            <a:r>
              <a:rPr lang="zh-CN" altLang="zh-CN" sz="2000" b="1" i="1" baseline="-25000">
                <a:solidFill>
                  <a:srgbClr val="3399FF"/>
                </a:solidFill>
                <a:latin typeface="Times New Roman" panose="02020603050405020304" pitchFamily="18" charset="0"/>
              </a:rPr>
              <a:t>1</a:t>
            </a:r>
            <a:r>
              <a:rPr lang="zh-CN" altLang="zh-CN" sz="2000" b="1" i="1" baseline="-25000">
                <a:solidFill>
                  <a:srgbClr val="FF0066"/>
                </a:solidFill>
                <a:latin typeface="Times New Roman" panose="02020603050405020304" pitchFamily="18" charset="0"/>
              </a:rPr>
              <a:t>-</a:t>
            </a:r>
            <a:r>
              <a:rPr lang="zh-CN" altLang="zh-CN" sz="2000" b="1" i="1" baseline="-25000">
                <a:solidFill>
                  <a:schemeClr val="tx2"/>
                </a:solidFill>
                <a:latin typeface="Times New Roman" panose="02020603050405020304" pitchFamily="18" charset="0"/>
              </a:rPr>
              <a:t>2</a:t>
            </a:r>
            <a:r>
              <a:rPr lang="zh-CN" altLang="zh-CN" sz="2000" b="1" i="1">
                <a:latin typeface="Times New Roman" panose="02020603050405020304" pitchFamily="18" charset="0"/>
              </a:rPr>
              <a:t> </a:t>
            </a:r>
            <a:r>
              <a:rPr lang="zh-CN" altLang="zh-CN" sz="2000" b="1">
                <a:latin typeface="Times New Roman" panose="02020603050405020304" pitchFamily="18" charset="0"/>
              </a:rPr>
              <a:t>对</a:t>
            </a:r>
            <a:r>
              <a:rPr lang="zh-CN" altLang="zh-CN" sz="2000" b="1">
                <a:solidFill>
                  <a:srgbClr val="3399FF"/>
                </a:solidFill>
                <a:latin typeface="Times New Roman" panose="02020603050405020304" pitchFamily="18" charset="0"/>
              </a:rPr>
              <a:t>链段</a:t>
            </a:r>
            <a:r>
              <a:rPr lang="zh-CN" altLang="zh-CN" sz="2000" b="1">
                <a:latin typeface="Times New Roman" panose="02020603050405020304" pitchFamily="18" charset="0"/>
              </a:rPr>
              <a:t>与</a:t>
            </a:r>
            <a:r>
              <a:rPr lang="zh-CN" altLang="zh-CN" sz="2000" b="1">
                <a:solidFill>
                  <a:schemeClr val="tx2"/>
                </a:solidFill>
                <a:latin typeface="Times New Roman" panose="02020603050405020304" pitchFamily="18" charset="0"/>
              </a:rPr>
              <a:t>溶剂</a:t>
            </a:r>
            <a:r>
              <a:rPr lang="zh-CN" altLang="zh-CN" sz="2000" b="1">
                <a:latin typeface="Times New Roman" panose="02020603050405020304" pitchFamily="18" charset="0"/>
              </a:rPr>
              <a:t>分子间的作用</a:t>
            </a:r>
            <a:endParaRPr lang="zh-CN" altLang="zh-CN" sz="2000" b="1" i="1">
              <a:latin typeface="Times New Roman" panose="02020603050405020304" pitchFamily="18" charset="0"/>
            </a:endParaRPr>
          </a:p>
        </p:txBody>
      </p:sp>
      <p:sp>
        <p:nvSpPr>
          <p:cNvPr id="44037" name="Rectangle 5">
            <a:extLst>
              <a:ext uri="{FF2B5EF4-FFF2-40B4-BE49-F238E27FC236}">
                <a16:creationId xmlns:a16="http://schemas.microsoft.com/office/drawing/2014/main" id="{D4A33115-E02F-489A-B0BD-AC3373D5E106}"/>
              </a:ext>
            </a:extLst>
          </p:cNvPr>
          <p:cNvSpPr>
            <a:spLocks noChangeArrowheads="1"/>
          </p:cNvSpPr>
          <p:nvPr/>
        </p:nvSpPr>
        <p:spPr bwMode="auto">
          <a:xfrm>
            <a:off x="1971675" y="5946865"/>
            <a:ext cx="1487488"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latin typeface="Times New Roman" panose="02020603050405020304" pitchFamily="18" charset="0"/>
              </a:rPr>
              <a:t>混合焓</a:t>
            </a:r>
          </a:p>
        </p:txBody>
      </p:sp>
      <mc:AlternateContent xmlns:mc="http://schemas.openxmlformats.org/markup-compatibility/2006">
        <mc:Choice xmlns:a14="http://schemas.microsoft.com/office/drawing/2010/main" Requires="a14">
          <p:sp>
            <p:nvSpPr>
              <p:cNvPr id="44038" name="Object 6">
                <a:extLst>
                  <a:ext uri="{FF2B5EF4-FFF2-40B4-BE49-F238E27FC236}">
                    <a16:creationId xmlns:a16="http://schemas.microsoft.com/office/drawing/2014/main" id="{E21C7C3A-0DA1-4E8F-AA84-C3828220FEA0}"/>
                  </a:ext>
                </a:extLst>
              </p:cNvPr>
              <p:cNvSpPr txBox="1"/>
              <p:nvPr/>
            </p:nvSpPr>
            <p:spPr bwMode="auto">
              <a:xfrm>
                <a:off x="3976688" y="6107024"/>
                <a:ext cx="3195637" cy="674688"/>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800" i="1" smtClean="0">
                          <a:solidFill>
                            <a:srgbClr val="000000"/>
                          </a:solidFill>
                          <a:latin typeface="Cambria Math" panose="02040503050406030204" pitchFamily="18" charset="0"/>
                        </a:rPr>
                        <m:t>Δ</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𝐻</m:t>
                          </m:r>
                        </m:e>
                        <m:sub>
                          <m:r>
                            <a:rPr lang="zh-CN" altLang="en-US" sz="2800" i="1">
                              <a:solidFill>
                                <a:srgbClr val="000000"/>
                              </a:solidFill>
                              <a:latin typeface="Cambria Math" panose="02040503050406030204" pitchFamily="18" charset="0"/>
                            </a:rPr>
                            <m:t>𝑀</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𝑃</m:t>
                          </m:r>
                        </m:e>
                        <m:sub>
                          <m:r>
                            <a:rPr lang="zh-CN" altLang="en-US" sz="2800" i="1">
                              <a:solidFill>
                                <a:srgbClr val="000000"/>
                              </a:solidFill>
                              <a:latin typeface="Cambria Math" panose="02040503050406030204" pitchFamily="18" charset="0"/>
                            </a:rPr>
                            <m:t>1−2</m:t>
                          </m:r>
                        </m:sub>
                      </m:sSub>
                      <m:sSub>
                        <m:sSubPr>
                          <m:ctrlPr>
                            <a:rPr lang="zh-CN" altLang="en-US" sz="2800" i="1">
                              <a:solidFill>
                                <a:srgbClr val="000000"/>
                              </a:solidFill>
                              <a:latin typeface="Cambria Math" panose="02040503050406030204" pitchFamily="18" charset="0"/>
                            </a:rPr>
                          </m:ctrlPr>
                        </m:sSubPr>
                        <m:e>
                          <m:r>
                            <m:rPr>
                              <m:sty m:val="p"/>
                            </m:rPr>
                            <a:rPr lang="zh-CN" altLang="en-US" sz="2800" i="1">
                              <a:solidFill>
                                <a:srgbClr val="000000"/>
                              </a:solidFill>
                              <a:latin typeface="Cambria Math" panose="02040503050406030204" pitchFamily="18" charset="0"/>
                            </a:rPr>
                            <m:t>Δ</m:t>
                          </m:r>
                          <m:r>
                            <a:rPr lang="en-US" altLang="zh-CN" sz="2800" b="0" i="1" smtClean="0">
                              <a:solidFill>
                                <a:srgbClr val="000000"/>
                              </a:solidFill>
                              <a:latin typeface="Cambria Math" panose="02040503050406030204" pitchFamily="18" charset="0"/>
                            </a:rPr>
                            <m:t>𝑊</m:t>
                          </m:r>
                        </m:e>
                        <m:sub>
                          <m:r>
                            <a:rPr lang="zh-CN" altLang="en-US" sz="2800" i="1">
                              <a:solidFill>
                                <a:srgbClr val="000000"/>
                              </a:solidFill>
                              <a:latin typeface="Cambria Math" panose="02040503050406030204" pitchFamily="18" charset="0"/>
                            </a:rPr>
                            <m:t>1−2</m:t>
                          </m:r>
                        </m:sub>
                      </m:sSub>
                    </m:oMath>
                  </m:oMathPara>
                </a14:m>
                <a:endParaRPr lang="zh-CN" altLang="en-US" sz="2800" dirty="0"/>
              </a:p>
            </p:txBody>
          </p:sp>
        </mc:Choice>
        <mc:Fallback>
          <p:sp>
            <p:nvSpPr>
              <p:cNvPr id="44038" name="Object 6">
                <a:extLst>
                  <a:ext uri="{FF2B5EF4-FFF2-40B4-BE49-F238E27FC236}">
                    <a16:creationId xmlns:a16="http://schemas.microsoft.com/office/drawing/2014/main" id="{E21C7C3A-0DA1-4E8F-AA84-C3828220FEA0}"/>
                  </a:ext>
                </a:extLst>
              </p:cNvPr>
              <p:cNvSpPr txBox="1">
                <a:spLocks noRot="1" noChangeAspect="1" noMove="1" noResize="1" noEditPoints="1" noAdjustHandles="1" noChangeArrowheads="1" noChangeShapeType="1" noTextEdit="1"/>
              </p:cNvSpPr>
              <p:nvPr/>
            </p:nvSpPr>
            <p:spPr bwMode="auto">
              <a:xfrm>
                <a:off x="3976688" y="6107024"/>
                <a:ext cx="3195637" cy="674688"/>
              </a:xfrm>
              <a:prstGeom prst="rect">
                <a:avLst/>
              </a:prstGeom>
              <a:blipFill>
                <a:blip r:embed="rId2"/>
                <a:stretch>
                  <a:fillRect/>
                </a:stretch>
              </a:blipFill>
              <a:ln>
                <a:noFill/>
              </a:ln>
            </p:spPr>
            <p:txBody>
              <a:bodyPr/>
              <a:lstStyle/>
              <a:p>
                <a:r>
                  <a:rPr lang="zh-CN" altLang="en-US">
                    <a:noFill/>
                  </a:rPr>
                  <a:t> </a:t>
                </a:r>
              </a:p>
            </p:txBody>
          </p:sp>
        </mc:Fallback>
      </mc:AlternateContent>
      <p:sp>
        <p:nvSpPr>
          <p:cNvPr id="44039" name="Oval 7">
            <a:extLst>
              <a:ext uri="{FF2B5EF4-FFF2-40B4-BE49-F238E27FC236}">
                <a16:creationId xmlns:a16="http://schemas.microsoft.com/office/drawing/2014/main" id="{EB30ED78-877B-42D9-B3E9-56A9C1C0D0FB}"/>
              </a:ext>
            </a:extLst>
          </p:cNvPr>
          <p:cNvSpPr>
            <a:spLocks noChangeArrowheads="1"/>
          </p:cNvSpPr>
          <p:nvPr/>
        </p:nvSpPr>
        <p:spPr bwMode="auto">
          <a:xfrm>
            <a:off x="8278259" y="4420393"/>
            <a:ext cx="577850" cy="512763"/>
          </a:xfrm>
          <a:prstGeom prst="ellipse">
            <a:avLst/>
          </a:prstGeom>
          <a:solidFill>
            <a:srgbClr val="FF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000" b="1">
                <a:latin typeface="Times New Roman" panose="02020603050405020304" pitchFamily="18" charset="0"/>
              </a:rPr>
              <a:t>13</a:t>
            </a:r>
          </a:p>
        </p:txBody>
      </p:sp>
      <p:sp>
        <p:nvSpPr>
          <p:cNvPr id="44040" name="Oval 8">
            <a:extLst>
              <a:ext uri="{FF2B5EF4-FFF2-40B4-BE49-F238E27FC236}">
                <a16:creationId xmlns:a16="http://schemas.microsoft.com/office/drawing/2014/main" id="{EFA21D45-7EE9-4091-BA1E-64B6EB774E2F}"/>
              </a:ext>
            </a:extLst>
          </p:cNvPr>
          <p:cNvSpPr>
            <a:spLocks noChangeArrowheads="1"/>
          </p:cNvSpPr>
          <p:nvPr/>
        </p:nvSpPr>
        <p:spPr bwMode="auto">
          <a:xfrm>
            <a:off x="7950164" y="6015922"/>
            <a:ext cx="577850" cy="512762"/>
          </a:xfrm>
          <a:prstGeom prst="ellipse">
            <a:avLst/>
          </a:prstGeom>
          <a:solidFill>
            <a:srgbClr val="FF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000" b="1">
                <a:latin typeface="Times New Roman" panose="02020603050405020304" pitchFamily="18" charset="0"/>
              </a:rPr>
              <a:t>14</a:t>
            </a:r>
          </a:p>
        </p:txBody>
      </p:sp>
      <p:sp>
        <p:nvSpPr>
          <p:cNvPr id="44041" name="未知">
            <a:extLst>
              <a:ext uri="{FF2B5EF4-FFF2-40B4-BE49-F238E27FC236}">
                <a16:creationId xmlns:a16="http://schemas.microsoft.com/office/drawing/2014/main" id="{20319B62-2554-4BF8-9218-EF0B6507E719}"/>
              </a:ext>
            </a:extLst>
          </p:cNvPr>
          <p:cNvSpPr>
            <a:spLocks/>
          </p:cNvSpPr>
          <p:nvPr/>
        </p:nvSpPr>
        <p:spPr bwMode="auto">
          <a:xfrm>
            <a:off x="1879600" y="2262188"/>
            <a:ext cx="587375" cy="704850"/>
          </a:xfrm>
          <a:custGeom>
            <a:avLst/>
            <a:gdLst>
              <a:gd name="T0" fmla="*/ 317500 w 370"/>
              <a:gd name="T1" fmla="*/ 0 h 444"/>
              <a:gd name="T2" fmla="*/ 127000 w 370"/>
              <a:gd name="T3" fmla="*/ 57150 h 444"/>
              <a:gd name="T4" fmla="*/ 107950 w 370"/>
              <a:gd name="T5" fmla="*/ 133350 h 444"/>
              <a:gd name="T6" fmla="*/ 298450 w 370"/>
              <a:gd name="T7" fmla="*/ 285750 h 444"/>
              <a:gd name="T8" fmla="*/ 336550 w 370"/>
              <a:gd name="T9" fmla="*/ 342900 h 444"/>
              <a:gd name="T10" fmla="*/ 50800 w 370"/>
              <a:gd name="T11" fmla="*/ 514350 h 444"/>
              <a:gd name="T12" fmla="*/ 107950 w 370"/>
              <a:gd name="T13" fmla="*/ 704850 h 444"/>
              <a:gd name="T14" fmla="*/ 260350 w 370"/>
              <a:gd name="T15" fmla="*/ 685800 h 444"/>
              <a:gd name="T16" fmla="*/ 374650 w 370"/>
              <a:gd name="T17" fmla="*/ 533400 h 444"/>
              <a:gd name="T18" fmla="*/ 412750 w 370"/>
              <a:gd name="T19" fmla="*/ 476250 h 444"/>
              <a:gd name="T20" fmla="*/ 508000 w 370"/>
              <a:gd name="T21" fmla="*/ 323850 h 444"/>
              <a:gd name="T22" fmla="*/ 584200 w 370"/>
              <a:gd name="T23" fmla="*/ 438150 h 4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0" h="444">
                <a:moveTo>
                  <a:pt x="200" y="0"/>
                </a:moveTo>
                <a:cubicBezTo>
                  <a:pt x="160" y="13"/>
                  <a:pt x="120" y="23"/>
                  <a:pt x="80" y="36"/>
                </a:cubicBezTo>
                <a:cubicBezTo>
                  <a:pt x="76" y="52"/>
                  <a:pt x="68" y="68"/>
                  <a:pt x="68" y="84"/>
                </a:cubicBezTo>
                <a:cubicBezTo>
                  <a:pt x="68" y="142"/>
                  <a:pt x="150" y="155"/>
                  <a:pt x="188" y="180"/>
                </a:cubicBezTo>
                <a:cubicBezTo>
                  <a:pt x="196" y="192"/>
                  <a:pt x="210" y="202"/>
                  <a:pt x="212" y="216"/>
                </a:cubicBezTo>
                <a:cubicBezTo>
                  <a:pt x="225" y="318"/>
                  <a:pt x="97" y="315"/>
                  <a:pt x="32" y="324"/>
                </a:cubicBezTo>
                <a:cubicBezTo>
                  <a:pt x="12" y="383"/>
                  <a:pt x="0" y="421"/>
                  <a:pt x="68" y="444"/>
                </a:cubicBezTo>
                <a:cubicBezTo>
                  <a:pt x="100" y="440"/>
                  <a:pt x="133" y="440"/>
                  <a:pt x="164" y="432"/>
                </a:cubicBezTo>
                <a:cubicBezTo>
                  <a:pt x="212" y="419"/>
                  <a:pt x="218" y="372"/>
                  <a:pt x="236" y="336"/>
                </a:cubicBezTo>
                <a:cubicBezTo>
                  <a:pt x="242" y="323"/>
                  <a:pt x="254" y="313"/>
                  <a:pt x="260" y="300"/>
                </a:cubicBezTo>
                <a:cubicBezTo>
                  <a:pt x="302" y="205"/>
                  <a:pt x="255" y="247"/>
                  <a:pt x="320" y="204"/>
                </a:cubicBezTo>
                <a:cubicBezTo>
                  <a:pt x="370" y="221"/>
                  <a:pt x="368" y="224"/>
                  <a:pt x="368" y="276"/>
                </a:cubicBezTo>
              </a:path>
            </a:pathLst>
          </a:custGeom>
          <a:noFill/>
          <a:ln w="38100" cap="flat" cmpd="sng">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42" name="未知">
            <a:extLst>
              <a:ext uri="{FF2B5EF4-FFF2-40B4-BE49-F238E27FC236}">
                <a16:creationId xmlns:a16="http://schemas.microsoft.com/office/drawing/2014/main" id="{B0E7228D-AFDE-4899-A1B0-4B7C711BE0D4}"/>
              </a:ext>
            </a:extLst>
          </p:cNvPr>
          <p:cNvSpPr>
            <a:spLocks/>
          </p:cNvSpPr>
          <p:nvPr/>
        </p:nvSpPr>
        <p:spPr bwMode="auto">
          <a:xfrm>
            <a:off x="2540000" y="2262188"/>
            <a:ext cx="949325" cy="527050"/>
          </a:xfrm>
          <a:custGeom>
            <a:avLst/>
            <a:gdLst>
              <a:gd name="T0" fmla="*/ 0 w 598"/>
              <a:gd name="T1" fmla="*/ 400050 h 332"/>
              <a:gd name="T2" fmla="*/ 247650 w 598"/>
              <a:gd name="T3" fmla="*/ 361950 h 332"/>
              <a:gd name="T4" fmla="*/ 323850 w 598"/>
              <a:gd name="T5" fmla="*/ 190500 h 332"/>
              <a:gd name="T6" fmla="*/ 361950 w 598"/>
              <a:gd name="T7" fmla="*/ 57150 h 332"/>
              <a:gd name="T8" fmla="*/ 419100 w 598"/>
              <a:gd name="T9" fmla="*/ 0 h 332"/>
              <a:gd name="T10" fmla="*/ 571500 w 598"/>
              <a:gd name="T11" fmla="*/ 95250 h 332"/>
              <a:gd name="T12" fmla="*/ 514350 w 598"/>
              <a:gd name="T13" fmla="*/ 361950 h 332"/>
              <a:gd name="T14" fmla="*/ 495300 w 598"/>
              <a:gd name="T15" fmla="*/ 419100 h 332"/>
              <a:gd name="T16" fmla="*/ 666750 w 598"/>
              <a:gd name="T17" fmla="*/ 476250 h 332"/>
              <a:gd name="T18" fmla="*/ 781050 w 598"/>
              <a:gd name="T19" fmla="*/ 323850 h 332"/>
              <a:gd name="T20" fmla="*/ 800100 w 598"/>
              <a:gd name="T21" fmla="*/ 133350 h 332"/>
              <a:gd name="T22" fmla="*/ 914400 w 598"/>
              <a:gd name="T23" fmla="*/ 171450 h 332"/>
              <a:gd name="T24" fmla="*/ 933450 w 598"/>
              <a:gd name="T25" fmla="*/ 381000 h 3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8" h="332">
                <a:moveTo>
                  <a:pt x="0" y="252"/>
                </a:moveTo>
                <a:cubicBezTo>
                  <a:pt x="59" y="272"/>
                  <a:pt x="105" y="262"/>
                  <a:pt x="156" y="228"/>
                </a:cubicBezTo>
                <a:cubicBezTo>
                  <a:pt x="194" y="171"/>
                  <a:pt x="175" y="206"/>
                  <a:pt x="204" y="120"/>
                </a:cubicBezTo>
                <a:cubicBezTo>
                  <a:pt x="207" y="112"/>
                  <a:pt x="220" y="48"/>
                  <a:pt x="228" y="36"/>
                </a:cubicBezTo>
                <a:cubicBezTo>
                  <a:pt x="237" y="22"/>
                  <a:pt x="252" y="12"/>
                  <a:pt x="264" y="0"/>
                </a:cubicBezTo>
                <a:cubicBezTo>
                  <a:pt x="321" y="14"/>
                  <a:pt x="341" y="2"/>
                  <a:pt x="360" y="60"/>
                </a:cubicBezTo>
                <a:cubicBezTo>
                  <a:pt x="345" y="181"/>
                  <a:pt x="358" y="125"/>
                  <a:pt x="324" y="228"/>
                </a:cubicBezTo>
                <a:cubicBezTo>
                  <a:pt x="320" y="240"/>
                  <a:pt x="312" y="264"/>
                  <a:pt x="312" y="264"/>
                </a:cubicBezTo>
                <a:cubicBezTo>
                  <a:pt x="335" y="332"/>
                  <a:pt x="355" y="313"/>
                  <a:pt x="420" y="300"/>
                </a:cubicBezTo>
                <a:cubicBezTo>
                  <a:pt x="462" y="272"/>
                  <a:pt x="476" y="252"/>
                  <a:pt x="492" y="204"/>
                </a:cubicBezTo>
                <a:cubicBezTo>
                  <a:pt x="496" y="164"/>
                  <a:pt x="478" y="114"/>
                  <a:pt x="504" y="84"/>
                </a:cubicBezTo>
                <a:cubicBezTo>
                  <a:pt x="521" y="65"/>
                  <a:pt x="576" y="108"/>
                  <a:pt x="576" y="108"/>
                </a:cubicBezTo>
                <a:cubicBezTo>
                  <a:pt x="598" y="174"/>
                  <a:pt x="588" y="131"/>
                  <a:pt x="588" y="240"/>
                </a:cubicBezTo>
              </a:path>
            </a:pathLst>
          </a:custGeom>
          <a:noFill/>
          <a:ln w="38100" cap="flat" cmpd="sng">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43" name="Oval 11">
            <a:extLst>
              <a:ext uri="{FF2B5EF4-FFF2-40B4-BE49-F238E27FC236}">
                <a16:creationId xmlns:a16="http://schemas.microsoft.com/office/drawing/2014/main" id="{1EE94D49-FBFA-4C13-A7A2-A8F01553FA6F}"/>
              </a:ext>
            </a:extLst>
          </p:cNvPr>
          <p:cNvSpPr>
            <a:spLocks noChangeArrowheads="1"/>
          </p:cNvSpPr>
          <p:nvPr/>
        </p:nvSpPr>
        <p:spPr bwMode="auto">
          <a:xfrm>
            <a:off x="4775200" y="2338388"/>
            <a:ext cx="228600" cy="228600"/>
          </a:xfrm>
          <a:prstGeom prst="ellipse">
            <a:avLst/>
          </a:prstGeom>
          <a:solidFill>
            <a:srgbClr val="FFFF66"/>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4" name="Oval 12">
            <a:extLst>
              <a:ext uri="{FF2B5EF4-FFF2-40B4-BE49-F238E27FC236}">
                <a16:creationId xmlns:a16="http://schemas.microsoft.com/office/drawing/2014/main" id="{C55F2E41-81FC-4F8E-8E96-7BA9A8464883}"/>
              </a:ext>
            </a:extLst>
          </p:cNvPr>
          <p:cNvSpPr>
            <a:spLocks noChangeArrowheads="1"/>
          </p:cNvSpPr>
          <p:nvPr/>
        </p:nvSpPr>
        <p:spPr bwMode="auto">
          <a:xfrm>
            <a:off x="5156200" y="2338388"/>
            <a:ext cx="228600" cy="228600"/>
          </a:xfrm>
          <a:prstGeom prst="ellipse">
            <a:avLst/>
          </a:prstGeom>
          <a:solidFill>
            <a:srgbClr val="FFFF66"/>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5" name="Line 13">
            <a:extLst>
              <a:ext uri="{FF2B5EF4-FFF2-40B4-BE49-F238E27FC236}">
                <a16:creationId xmlns:a16="http://schemas.microsoft.com/office/drawing/2014/main" id="{B31995EA-84B4-421B-93F1-BE22CF6A31C9}"/>
              </a:ext>
            </a:extLst>
          </p:cNvPr>
          <p:cNvSpPr>
            <a:spLocks noChangeShapeType="1"/>
          </p:cNvSpPr>
          <p:nvPr/>
        </p:nvSpPr>
        <p:spPr bwMode="auto">
          <a:xfrm>
            <a:off x="5765800" y="2338388"/>
            <a:ext cx="838200" cy="0"/>
          </a:xfrm>
          <a:prstGeom prst="line">
            <a:avLst/>
          </a:prstGeom>
          <a:noFill/>
          <a:ln w="5715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46" name="未知">
            <a:extLst>
              <a:ext uri="{FF2B5EF4-FFF2-40B4-BE49-F238E27FC236}">
                <a16:creationId xmlns:a16="http://schemas.microsoft.com/office/drawing/2014/main" id="{2AEF98FF-F2BE-4561-ABE9-C409C3E9C7E2}"/>
              </a:ext>
            </a:extLst>
          </p:cNvPr>
          <p:cNvSpPr>
            <a:spLocks/>
          </p:cNvSpPr>
          <p:nvPr/>
        </p:nvSpPr>
        <p:spPr bwMode="auto">
          <a:xfrm>
            <a:off x="6756400" y="2109788"/>
            <a:ext cx="587375" cy="704850"/>
          </a:xfrm>
          <a:custGeom>
            <a:avLst/>
            <a:gdLst>
              <a:gd name="T0" fmla="*/ 317500 w 370"/>
              <a:gd name="T1" fmla="*/ 0 h 444"/>
              <a:gd name="T2" fmla="*/ 127000 w 370"/>
              <a:gd name="T3" fmla="*/ 57150 h 444"/>
              <a:gd name="T4" fmla="*/ 107950 w 370"/>
              <a:gd name="T5" fmla="*/ 133350 h 444"/>
              <a:gd name="T6" fmla="*/ 298450 w 370"/>
              <a:gd name="T7" fmla="*/ 285750 h 444"/>
              <a:gd name="T8" fmla="*/ 336550 w 370"/>
              <a:gd name="T9" fmla="*/ 342900 h 444"/>
              <a:gd name="T10" fmla="*/ 50800 w 370"/>
              <a:gd name="T11" fmla="*/ 514350 h 444"/>
              <a:gd name="T12" fmla="*/ 107950 w 370"/>
              <a:gd name="T13" fmla="*/ 704850 h 444"/>
              <a:gd name="T14" fmla="*/ 260350 w 370"/>
              <a:gd name="T15" fmla="*/ 685800 h 444"/>
              <a:gd name="T16" fmla="*/ 374650 w 370"/>
              <a:gd name="T17" fmla="*/ 533400 h 444"/>
              <a:gd name="T18" fmla="*/ 412750 w 370"/>
              <a:gd name="T19" fmla="*/ 476250 h 444"/>
              <a:gd name="T20" fmla="*/ 508000 w 370"/>
              <a:gd name="T21" fmla="*/ 323850 h 444"/>
              <a:gd name="T22" fmla="*/ 584200 w 370"/>
              <a:gd name="T23" fmla="*/ 438150 h 4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0" h="444">
                <a:moveTo>
                  <a:pt x="200" y="0"/>
                </a:moveTo>
                <a:cubicBezTo>
                  <a:pt x="160" y="13"/>
                  <a:pt x="120" y="23"/>
                  <a:pt x="80" y="36"/>
                </a:cubicBezTo>
                <a:cubicBezTo>
                  <a:pt x="76" y="52"/>
                  <a:pt x="68" y="68"/>
                  <a:pt x="68" y="84"/>
                </a:cubicBezTo>
                <a:cubicBezTo>
                  <a:pt x="68" y="142"/>
                  <a:pt x="150" y="155"/>
                  <a:pt x="188" y="180"/>
                </a:cubicBezTo>
                <a:cubicBezTo>
                  <a:pt x="196" y="192"/>
                  <a:pt x="210" y="202"/>
                  <a:pt x="212" y="216"/>
                </a:cubicBezTo>
                <a:cubicBezTo>
                  <a:pt x="225" y="318"/>
                  <a:pt x="97" y="315"/>
                  <a:pt x="32" y="324"/>
                </a:cubicBezTo>
                <a:cubicBezTo>
                  <a:pt x="12" y="383"/>
                  <a:pt x="0" y="421"/>
                  <a:pt x="68" y="444"/>
                </a:cubicBezTo>
                <a:cubicBezTo>
                  <a:pt x="100" y="440"/>
                  <a:pt x="133" y="440"/>
                  <a:pt x="164" y="432"/>
                </a:cubicBezTo>
                <a:cubicBezTo>
                  <a:pt x="212" y="419"/>
                  <a:pt x="218" y="372"/>
                  <a:pt x="236" y="336"/>
                </a:cubicBezTo>
                <a:cubicBezTo>
                  <a:pt x="242" y="323"/>
                  <a:pt x="254" y="313"/>
                  <a:pt x="260" y="300"/>
                </a:cubicBezTo>
                <a:cubicBezTo>
                  <a:pt x="302" y="205"/>
                  <a:pt x="255" y="247"/>
                  <a:pt x="320" y="204"/>
                </a:cubicBezTo>
                <a:cubicBezTo>
                  <a:pt x="370" y="221"/>
                  <a:pt x="368" y="224"/>
                  <a:pt x="368" y="276"/>
                </a:cubicBezTo>
              </a:path>
            </a:pathLst>
          </a:custGeom>
          <a:noFill/>
          <a:ln w="38100" cap="flat" cmpd="sng">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47" name="Oval 15">
            <a:extLst>
              <a:ext uri="{FF2B5EF4-FFF2-40B4-BE49-F238E27FC236}">
                <a16:creationId xmlns:a16="http://schemas.microsoft.com/office/drawing/2014/main" id="{6C02279E-A5F3-49CD-92A7-D8F5F4EE3E33}"/>
              </a:ext>
            </a:extLst>
          </p:cNvPr>
          <p:cNvSpPr>
            <a:spLocks noChangeArrowheads="1"/>
          </p:cNvSpPr>
          <p:nvPr/>
        </p:nvSpPr>
        <p:spPr bwMode="auto">
          <a:xfrm>
            <a:off x="7442200" y="2338388"/>
            <a:ext cx="228600" cy="228600"/>
          </a:xfrm>
          <a:prstGeom prst="ellipse">
            <a:avLst/>
          </a:prstGeom>
          <a:solidFill>
            <a:srgbClr val="FFFF66"/>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8" name="Text Box 16">
            <a:extLst>
              <a:ext uri="{FF2B5EF4-FFF2-40B4-BE49-F238E27FC236}">
                <a16:creationId xmlns:a16="http://schemas.microsoft.com/office/drawing/2014/main" id="{66410A12-D404-4471-91D4-C89557AC821C}"/>
              </a:ext>
            </a:extLst>
          </p:cNvPr>
          <p:cNvSpPr txBox="1">
            <a:spLocks noChangeArrowheads="1"/>
          </p:cNvSpPr>
          <p:nvPr/>
        </p:nvSpPr>
        <p:spPr bwMode="auto">
          <a:xfrm>
            <a:off x="3860800" y="1957388"/>
            <a:ext cx="60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5400">
                <a:latin typeface="Times New Roman" panose="02020603050405020304" pitchFamily="18" charset="0"/>
              </a:rPr>
              <a:t>+</a:t>
            </a:r>
          </a:p>
        </p:txBody>
      </p:sp>
      <p:sp>
        <p:nvSpPr>
          <p:cNvPr id="44049" name="Text Box 17">
            <a:extLst>
              <a:ext uri="{FF2B5EF4-FFF2-40B4-BE49-F238E27FC236}">
                <a16:creationId xmlns:a16="http://schemas.microsoft.com/office/drawing/2014/main" id="{BA615ED6-495C-4627-A2D1-EBD5ACD0F368}"/>
              </a:ext>
            </a:extLst>
          </p:cNvPr>
          <p:cNvSpPr txBox="1">
            <a:spLocks noChangeArrowheads="1"/>
          </p:cNvSpPr>
          <p:nvPr/>
        </p:nvSpPr>
        <p:spPr bwMode="auto">
          <a:xfrm>
            <a:off x="1676400" y="3581400"/>
            <a:ext cx="571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latin typeface="Times New Roman" panose="02020603050405020304" pitchFamily="18" charset="0"/>
              </a:rPr>
              <a:t>高分子与溶剂分子形成作用的过程</a:t>
            </a:r>
          </a:p>
        </p:txBody>
      </p:sp>
      <mc:AlternateContent xmlns:mc="http://schemas.openxmlformats.org/markup-compatibility/2006">
        <mc:Choice xmlns:a14="http://schemas.microsoft.com/office/drawing/2010/main" Requires="a14">
          <p:sp>
            <p:nvSpPr>
              <p:cNvPr id="44050" name="Object 18">
                <a:extLst>
                  <a:ext uri="{FF2B5EF4-FFF2-40B4-BE49-F238E27FC236}">
                    <a16:creationId xmlns:a16="http://schemas.microsoft.com/office/drawing/2014/main" id="{0EE1DBA9-8509-435B-9404-B5EC56099D87}"/>
                  </a:ext>
                </a:extLst>
              </p:cNvPr>
              <p:cNvSpPr txBox="1"/>
              <p:nvPr/>
            </p:nvSpPr>
            <p:spPr bwMode="auto">
              <a:xfrm>
                <a:off x="2413000" y="4087018"/>
                <a:ext cx="5715000" cy="846138"/>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800" i="1" smtClean="0">
                          <a:solidFill>
                            <a:srgbClr val="000000"/>
                          </a:solidFill>
                          <a:latin typeface="Cambria Math" panose="02040503050406030204" pitchFamily="18" charset="0"/>
                        </a:rPr>
                        <m:t>Δ</m:t>
                      </m:r>
                      <m:sSub>
                        <m:sSubPr>
                          <m:ctrlPr>
                            <a:rPr lang="zh-CN" altLang="en-US" sz="2800" i="1">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𝑊</m:t>
                          </m:r>
                        </m:e>
                        <m:sub>
                          <m:r>
                            <a:rPr lang="zh-CN" altLang="en-US" sz="2800" i="1">
                              <a:solidFill>
                                <a:srgbClr val="000000"/>
                              </a:solidFill>
                              <a:latin typeface="Cambria Math" panose="02040503050406030204" pitchFamily="18" charset="0"/>
                            </a:rPr>
                            <m:t>1−2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𝑊</m:t>
                          </m:r>
                        </m:e>
                        <m:sub>
                          <m:r>
                            <a:rPr lang="zh-CN" altLang="en-US" sz="2800" i="1">
                              <a:solidFill>
                                <a:srgbClr val="000000"/>
                              </a:solidFill>
                              <a:latin typeface="Cambria Math" panose="02040503050406030204" pitchFamily="18" charset="0"/>
                            </a:rPr>
                            <m:t>1−2</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𝑊</m:t>
                          </m:r>
                        </m:e>
                        <m:sub>
                          <m:r>
                            <a:rPr lang="zh-CN" altLang="en-US" sz="2800" i="1">
                              <a:solidFill>
                                <a:srgbClr val="000000"/>
                              </a:solidFill>
                              <a:latin typeface="Cambria Math" panose="02040503050406030204" pitchFamily="18" charset="0"/>
                            </a:rPr>
                            <m:t>1−1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𝑊</m:t>
                          </m:r>
                        </m:e>
                        <m:sub>
                          <m:r>
                            <a:rPr lang="zh-CN" altLang="en-US" sz="2800" i="1">
                              <a:solidFill>
                                <a:srgbClr val="000000"/>
                              </a:solidFill>
                              <a:latin typeface="Cambria Math" panose="02040503050406030204" pitchFamily="18" charset="0"/>
                            </a:rPr>
                            <m:t>2−2</m:t>
                          </m:r>
                        </m:sub>
                      </m:sSub>
                      <m:r>
                        <a:rPr lang="zh-CN" altLang="en-US" sz="2800" i="1">
                          <a:solidFill>
                            <a:srgbClr val="000000"/>
                          </a:solidFill>
                          <a:latin typeface="Cambria Math" panose="02040503050406030204" pitchFamily="18" charset="0"/>
                        </a:rPr>
                        <m:t>)</m:t>
                      </m:r>
                    </m:oMath>
                  </m:oMathPara>
                </a14:m>
                <a:endParaRPr lang="zh-CN" altLang="en-US" sz="2800" dirty="0"/>
              </a:p>
            </p:txBody>
          </p:sp>
        </mc:Choice>
        <mc:Fallback>
          <p:sp>
            <p:nvSpPr>
              <p:cNvPr id="44050" name="Object 18">
                <a:extLst>
                  <a:ext uri="{FF2B5EF4-FFF2-40B4-BE49-F238E27FC236}">
                    <a16:creationId xmlns:a16="http://schemas.microsoft.com/office/drawing/2014/main" id="{0EE1DBA9-8509-435B-9404-B5EC56099D87}"/>
                  </a:ext>
                </a:extLst>
              </p:cNvPr>
              <p:cNvSpPr txBox="1">
                <a:spLocks noRot="1" noChangeAspect="1" noMove="1" noResize="1" noEditPoints="1" noAdjustHandles="1" noChangeArrowheads="1" noChangeShapeType="1" noTextEdit="1"/>
              </p:cNvSpPr>
              <p:nvPr/>
            </p:nvSpPr>
            <p:spPr bwMode="auto">
              <a:xfrm>
                <a:off x="2413000" y="4087018"/>
                <a:ext cx="5715000" cy="846138"/>
              </a:xfrm>
              <a:prstGeom prst="rect">
                <a:avLst/>
              </a:prstGeom>
              <a:blipFill>
                <a:blip r:embed="rId3"/>
                <a:stretch>
                  <a:fillRect/>
                </a:stretch>
              </a:blipFill>
              <a:ln>
                <a:noFill/>
              </a:ln>
            </p:spPr>
            <p:txBody>
              <a:bodyPr/>
              <a:lstStyle/>
              <a:p>
                <a:r>
                  <a:rPr lang="zh-CN" altLang="en-US">
                    <a:noFill/>
                  </a:rPr>
                  <a:t> </a:t>
                </a:r>
              </a:p>
            </p:txBody>
          </p:sp>
        </mc:Fallback>
      </mc:AlternateContent>
      <p:sp>
        <p:nvSpPr>
          <p:cNvPr id="44051" name="未知">
            <a:extLst>
              <a:ext uri="{FF2B5EF4-FFF2-40B4-BE49-F238E27FC236}">
                <a16:creationId xmlns:a16="http://schemas.microsoft.com/office/drawing/2014/main" id="{9A15EAF8-5B85-401E-A0F5-4DFD2D2A236A}"/>
              </a:ext>
            </a:extLst>
          </p:cNvPr>
          <p:cNvSpPr>
            <a:spLocks/>
          </p:cNvSpPr>
          <p:nvPr/>
        </p:nvSpPr>
        <p:spPr bwMode="auto">
          <a:xfrm>
            <a:off x="6967538" y="4905375"/>
            <a:ext cx="204787" cy="407988"/>
          </a:xfrm>
          <a:custGeom>
            <a:avLst/>
            <a:gdLst>
              <a:gd name="T0" fmla="*/ 110696 w 370"/>
              <a:gd name="T1" fmla="*/ 0 h 444"/>
              <a:gd name="T2" fmla="*/ 44278 w 370"/>
              <a:gd name="T3" fmla="*/ 33080 h 444"/>
              <a:gd name="T4" fmla="*/ 37637 w 370"/>
              <a:gd name="T5" fmla="*/ 77187 h 444"/>
              <a:gd name="T6" fmla="*/ 104054 w 370"/>
              <a:gd name="T7" fmla="*/ 165401 h 444"/>
              <a:gd name="T8" fmla="*/ 117337 w 370"/>
              <a:gd name="T9" fmla="*/ 198481 h 444"/>
              <a:gd name="T10" fmla="*/ 17711 w 370"/>
              <a:gd name="T11" fmla="*/ 297721 h 444"/>
              <a:gd name="T12" fmla="*/ 37637 w 370"/>
              <a:gd name="T13" fmla="*/ 407988 h 444"/>
              <a:gd name="T14" fmla="*/ 90770 w 370"/>
              <a:gd name="T15" fmla="*/ 396961 h 444"/>
              <a:gd name="T16" fmla="*/ 130621 w 370"/>
              <a:gd name="T17" fmla="*/ 308748 h 444"/>
              <a:gd name="T18" fmla="*/ 143904 w 370"/>
              <a:gd name="T19" fmla="*/ 275668 h 444"/>
              <a:gd name="T20" fmla="*/ 177113 w 370"/>
              <a:gd name="T21" fmla="*/ 187454 h 444"/>
              <a:gd name="T22" fmla="*/ 203680 w 370"/>
              <a:gd name="T23" fmla="*/ 253614 h 4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0" h="444">
                <a:moveTo>
                  <a:pt x="200" y="0"/>
                </a:moveTo>
                <a:cubicBezTo>
                  <a:pt x="160" y="13"/>
                  <a:pt x="120" y="23"/>
                  <a:pt x="80" y="36"/>
                </a:cubicBezTo>
                <a:cubicBezTo>
                  <a:pt x="76" y="52"/>
                  <a:pt x="68" y="68"/>
                  <a:pt x="68" y="84"/>
                </a:cubicBezTo>
                <a:cubicBezTo>
                  <a:pt x="68" y="142"/>
                  <a:pt x="150" y="155"/>
                  <a:pt x="188" y="180"/>
                </a:cubicBezTo>
                <a:cubicBezTo>
                  <a:pt x="196" y="192"/>
                  <a:pt x="210" y="202"/>
                  <a:pt x="212" y="216"/>
                </a:cubicBezTo>
                <a:cubicBezTo>
                  <a:pt x="225" y="318"/>
                  <a:pt x="97" y="315"/>
                  <a:pt x="32" y="324"/>
                </a:cubicBezTo>
                <a:cubicBezTo>
                  <a:pt x="12" y="383"/>
                  <a:pt x="0" y="421"/>
                  <a:pt x="68" y="444"/>
                </a:cubicBezTo>
                <a:cubicBezTo>
                  <a:pt x="100" y="440"/>
                  <a:pt x="133" y="440"/>
                  <a:pt x="164" y="432"/>
                </a:cubicBezTo>
                <a:cubicBezTo>
                  <a:pt x="212" y="419"/>
                  <a:pt x="218" y="372"/>
                  <a:pt x="236" y="336"/>
                </a:cubicBezTo>
                <a:cubicBezTo>
                  <a:pt x="242" y="323"/>
                  <a:pt x="254" y="313"/>
                  <a:pt x="260" y="300"/>
                </a:cubicBezTo>
                <a:cubicBezTo>
                  <a:pt x="302" y="205"/>
                  <a:pt x="255" y="247"/>
                  <a:pt x="320" y="204"/>
                </a:cubicBezTo>
                <a:cubicBezTo>
                  <a:pt x="370" y="221"/>
                  <a:pt x="368" y="224"/>
                  <a:pt x="368" y="276"/>
                </a:cubicBezTo>
              </a:path>
            </a:pathLst>
          </a:custGeom>
          <a:noFill/>
          <a:ln w="38100" cap="flat" cmpd="sng">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52" name="未知">
            <a:extLst>
              <a:ext uri="{FF2B5EF4-FFF2-40B4-BE49-F238E27FC236}">
                <a16:creationId xmlns:a16="http://schemas.microsoft.com/office/drawing/2014/main" id="{BAF580D8-1137-478C-A0F8-822C57371CB0}"/>
              </a:ext>
            </a:extLst>
          </p:cNvPr>
          <p:cNvSpPr>
            <a:spLocks/>
          </p:cNvSpPr>
          <p:nvPr/>
        </p:nvSpPr>
        <p:spPr bwMode="auto">
          <a:xfrm>
            <a:off x="7234238" y="4924425"/>
            <a:ext cx="330200" cy="304800"/>
          </a:xfrm>
          <a:custGeom>
            <a:avLst/>
            <a:gdLst>
              <a:gd name="T0" fmla="*/ 0 w 598"/>
              <a:gd name="T1" fmla="*/ 231354 h 332"/>
              <a:gd name="T2" fmla="*/ 86139 w 598"/>
              <a:gd name="T3" fmla="*/ 209320 h 332"/>
              <a:gd name="T4" fmla="*/ 112643 w 598"/>
              <a:gd name="T5" fmla="*/ 110169 h 332"/>
              <a:gd name="T6" fmla="*/ 125896 w 598"/>
              <a:gd name="T7" fmla="*/ 33051 h 332"/>
              <a:gd name="T8" fmla="*/ 145774 w 598"/>
              <a:gd name="T9" fmla="*/ 0 h 332"/>
              <a:gd name="T10" fmla="*/ 198783 w 598"/>
              <a:gd name="T11" fmla="*/ 55084 h 332"/>
              <a:gd name="T12" fmla="*/ 178904 w 598"/>
              <a:gd name="T13" fmla="*/ 209320 h 332"/>
              <a:gd name="T14" fmla="*/ 172278 w 598"/>
              <a:gd name="T15" fmla="*/ 242371 h 332"/>
              <a:gd name="T16" fmla="*/ 231913 w 598"/>
              <a:gd name="T17" fmla="*/ 275422 h 332"/>
              <a:gd name="T18" fmla="*/ 271670 w 598"/>
              <a:gd name="T19" fmla="*/ 187287 h 332"/>
              <a:gd name="T20" fmla="*/ 278296 w 598"/>
              <a:gd name="T21" fmla="*/ 77118 h 332"/>
              <a:gd name="T22" fmla="*/ 318052 w 598"/>
              <a:gd name="T23" fmla="*/ 99152 h 332"/>
              <a:gd name="T24" fmla="*/ 324678 w 598"/>
              <a:gd name="T25" fmla="*/ 220337 h 3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8" h="332">
                <a:moveTo>
                  <a:pt x="0" y="252"/>
                </a:moveTo>
                <a:cubicBezTo>
                  <a:pt x="59" y="272"/>
                  <a:pt x="105" y="262"/>
                  <a:pt x="156" y="228"/>
                </a:cubicBezTo>
                <a:cubicBezTo>
                  <a:pt x="194" y="171"/>
                  <a:pt x="175" y="206"/>
                  <a:pt x="204" y="120"/>
                </a:cubicBezTo>
                <a:cubicBezTo>
                  <a:pt x="207" y="112"/>
                  <a:pt x="220" y="48"/>
                  <a:pt x="228" y="36"/>
                </a:cubicBezTo>
                <a:cubicBezTo>
                  <a:pt x="237" y="22"/>
                  <a:pt x="252" y="12"/>
                  <a:pt x="264" y="0"/>
                </a:cubicBezTo>
                <a:cubicBezTo>
                  <a:pt x="321" y="14"/>
                  <a:pt x="341" y="2"/>
                  <a:pt x="360" y="60"/>
                </a:cubicBezTo>
                <a:cubicBezTo>
                  <a:pt x="345" y="181"/>
                  <a:pt x="358" y="125"/>
                  <a:pt x="324" y="228"/>
                </a:cubicBezTo>
                <a:cubicBezTo>
                  <a:pt x="320" y="240"/>
                  <a:pt x="312" y="264"/>
                  <a:pt x="312" y="264"/>
                </a:cubicBezTo>
                <a:cubicBezTo>
                  <a:pt x="335" y="332"/>
                  <a:pt x="355" y="313"/>
                  <a:pt x="420" y="300"/>
                </a:cubicBezTo>
                <a:cubicBezTo>
                  <a:pt x="462" y="272"/>
                  <a:pt x="476" y="252"/>
                  <a:pt x="492" y="204"/>
                </a:cubicBezTo>
                <a:cubicBezTo>
                  <a:pt x="496" y="164"/>
                  <a:pt x="478" y="114"/>
                  <a:pt x="504" y="84"/>
                </a:cubicBezTo>
                <a:cubicBezTo>
                  <a:pt x="521" y="65"/>
                  <a:pt x="576" y="108"/>
                  <a:pt x="576" y="108"/>
                </a:cubicBezTo>
                <a:cubicBezTo>
                  <a:pt x="598" y="174"/>
                  <a:pt x="588" y="131"/>
                  <a:pt x="588" y="240"/>
                </a:cubicBezTo>
              </a:path>
            </a:pathLst>
          </a:custGeom>
          <a:noFill/>
          <a:ln w="38100" cap="flat" cmpd="sng">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53" name="Oval 21">
            <a:extLst>
              <a:ext uri="{FF2B5EF4-FFF2-40B4-BE49-F238E27FC236}">
                <a16:creationId xmlns:a16="http://schemas.microsoft.com/office/drawing/2014/main" id="{93206318-94CB-4F42-8E12-2FB6E1E34D79}"/>
              </a:ext>
            </a:extLst>
          </p:cNvPr>
          <p:cNvSpPr>
            <a:spLocks noChangeArrowheads="1"/>
          </p:cNvSpPr>
          <p:nvPr/>
        </p:nvSpPr>
        <p:spPr bwMode="auto">
          <a:xfrm>
            <a:off x="5867366" y="5049838"/>
            <a:ext cx="76200" cy="152400"/>
          </a:xfrm>
          <a:prstGeom prst="ellipse">
            <a:avLst/>
          </a:prstGeom>
          <a:solidFill>
            <a:srgbClr val="FFFF66"/>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4" name="Oval 22">
            <a:extLst>
              <a:ext uri="{FF2B5EF4-FFF2-40B4-BE49-F238E27FC236}">
                <a16:creationId xmlns:a16="http://schemas.microsoft.com/office/drawing/2014/main" id="{DAD405BE-F306-4EDF-A0C2-4181CC285378}"/>
              </a:ext>
            </a:extLst>
          </p:cNvPr>
          <p:cNvSpPr>
            <a:spLocks noChangeArrowheads="1"/>
          </p:cNvSpPr>
          <p:nvPr/>
        </p:nvSpPr>
        <p:spPr bwMode="auto">
          <a:xfrm>
            <a:off x="6076916" y="5049838"/>
            <a:ext cx="76200" cy="152400"/>
          </a:xfrm>
          <a:prstGeom prst="ellipse">
            <a:avLst/>
          </a:prstGeom>
          <a:solidFill>
            <a:srgbClr val="FFFF66"/>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5" name="未知">
            <a:extLst>
              <a:ext uri="{FF2B5EF4-FFF2-40B4-BE49-F238E27FC236}">
                <a16:creationId xmlns:a16="http://schemas.microsoft.com/office/drawing/2014/main" id="{5CB7399A-C732-491A-AD9D-3AABADE84C7E}"/>
              </a:ext>
            </a:extLst>
          </p:cNvPr>
          <p:cNvSpPr>
            <a:spLocks/>
          </p:cNvSpPr>
          <p:nvPr/>
        </p:nvSpPr>
        <p:spPr bwMode="auto">
          <a:xfrm>
            <a:off x="4114812" y="4940300"/>
            <a:ext cx="323850" cy="469900"/>
          </a:xfrm>
          <a:custGeom>
            <a:avLst/>
            <a:gdLst>
              <a:gd name="T0" fmla="*/ 175054 w 370"/>
              <a:gd name="T1" fmla="*/ 0 h 444"/>
              <a:gd name="T2" fmla="*/ 70022 w 370"/>
              <a:gd name="T3" fmla="*/ 38100 h 444"/>
              <a:gd name="T4" fmla="*/ 59518 w 370"/>
              <a:gd name="T5" fmla="*/ 88900 h 444"/>
              <a:gd name="T6" fmla="*/ 164551 w 370"/>
              <a:gd name="T7" fmla="*/ 190500 h 444"/>
              <a:gd name="T8" fmla="*/ 185557 w 370"/>
              <a:gd name="T9" fmla="*/ 228600 h 444"/>
              <a:gd name="T10" fmla="*/ 28009 w 370"/>
              <a:gd name="T11" fmla="*/ 342900 h 444"/>
              <a:gd name="T12" fmla="*/ 59518 w 370"/>
              <a:gd name="T13" fmla="*/ 469900 h 444"/>
              <a:gd name="T14" fmla="*/ 143544 w 370"/>
              <a:gd name="T15" fmla="*/ 457200 h 444"/>
              <a:gd name="T16" fmla="*/ 206564 w 370"/>
              <a:gd name="T17" fmla="*/ 355600 h 444"/>
              <a:gd name="T18" fmla="*/ 227570 w 370"/>
              <a:gd name="T19" fmla="*/ 317500 h 444"/>
              <a:gd name="T20" fmla="*/ 280086 w 370"/>
              <a:gd name="T21" fmla="*/ 215900 h 444"/>
              <a:gd name="T22" fmla="*/ 322099 w 370"/>
              <a:gd name="T23" fmla="*/ 292100 h 4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0" h="444">
                <a:moveTo>
                  <a:pt x="200" y="0"/>
                </a:moveTo>
                <a:cubicBezTo>
                  <a:pt x="160" y="13"/>
                  <a:pt x="120" y="23"/>
                  <a:pt x="80" y="36"/>
                </a:cubicBezTo>
                <a:cubicBezTo>
                  <a:pt x="76" y="52"/>
                  <a:pt x="68" y="68"/>
                  <a:pt x="68" y="84"/>
                </a:cubicBezTo>
                <a:cubicBezTo>
                  <a:pt x="68" y="142"/>
                  <a:pt x="150" y="155"/>
                  <a:pt x="188" y="180"/>
                </a:cubicBezTo>
                <a:cubicBezTo>
                  <a:pt x="196" y="192"/>
                  <a:pt x="210" y="202"/>
                  <a:pt x="212" y="216"/>
                </a:cubicBezTo>
                <a:cubicBezTo>
                  <a:pt x="225" y="318"/>
                  <a:pt x="97" y="315"/>
                  <a:pt x="32" y="324"/>
                </a:cubicBezTo>
                <a:cubicBezTo>
                  <a:pt x="12" y="383"/>
                  <a:pt x="0" y="421"/>
                  <a:pt x="68" y="444"/>
                </a:cubicBezTo>
                <a:cubicBezTo>
                  <a:pt x="100" y="440"/>
                  <a:pt x="133" y="440"/>
                  <a:pt x="164" y="432"/>
                </a:cubicBezTo>
                <a:cubicBezTo>
                  <a:pt x="212" y="419"/>
                  <a:pt x="218" y="372"/>
                  <a:pt x="236" y="336"/>
                </a:cubicBezTo>
                <a:cubicBezTo>
                  <a:pt x="242" y="323"/>
                  <a:pt x="254" y="313"/>
                  <a:pt x="260" y="300"/>
                </a:cubicBezTo>
                <a:cubicBezTo>
                  <a:pt x="302" y="205"/>
                  <a:pt x="255" y="247"/>
                  <a:pt x="320" y="204"/>
                </a:cubicBezTo>
                <a:cubicBezTo>
                  <a:pt x="370" y="221"/>
                  <a:pt x="368" y="224"/>
                  <a:pt x="368" y="276"/>
                </a:cubicBezTo>
              </a:path>
            </a:pathLst>
          </a:custGeom>
          <a:noFill/>
          <a:ln w="38100" cap="flat" cmpd="sng">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56" name="Oval 24">
            <a:extLst>
              <a:ext uri="{FF2B5EF4-FFF2-40B4-BE49-F238E27FC236}">
                <a16:creationId xmlns:a16="http://schemas.microsoft.com/office/drawing/2014/main" id="{1A75B273-F8A0-4037-80E8-794D998C4DE3}"/>
              </a:ext>
            </a:extLst>
          </p:cNvPr>
          <p:cNvSpPr>
            <a:spLocks noChangeArrowheads="1"/>
          </p:cNvSpPr>
          <p:nvPr/>
        </p:nvSpPr>
        <p:spPr bwMode="auto">
          <a:xfrm>
            <a:off x="4476762" y="5073650"/>
            <a:ext cx="88900" cy="152400"/>
          </a:xfrm>
          <a:prstGeom prst="ellipse">
            <a:avLst/>
          </a:prstGeom>
          <a:solidFill>
            <a:srgbClr val="FFFF66"/>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7" name="Text Box 25">
            <a:extLst>
              <a:ext uri="{FF2B5EF4-FFF2-40B4-BE49-F238E27FC236}">
                <a16:creationId xmlns:a16="http://schemas.microsoft.com/office/drawing/2014/main" id="{532D72F4-0A09-4F3A-88A4-10B6E9EB5D63}"/>
              </a:ext>
            </a:extLst>
          </p:cNvPr>
          <p:cNvSpPr txBox="1">
            <a:spLocks noChangeArrowheads="1"/>
          </p:cNvSpPr>
          <p:nvPr/>
        </p:nvSpPr>
        <p:spPr bwMode="auto">
          <a:xfrm>
            <a:off x="1427163" y="3006725"/>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solidFill>
                  <a:srgbClr val="3399FF"/>
                </a:solidFill>
                <a:latin typeface="Times New Roman" panose="02020603050405020304" pitchFamily="18" charset="0"/>
              </a:rPr>
              <a:t>Polymer-polymer</a:t>
            </a:r>
          </a:p>
        </p:txBody>
      </p:sp>
      <p:sp>
        <p:nvSpPr>
          <p:cNvPr id="44058" name="Text Box 26">
            <a:extLst>
              <a:ext uri="{FF2B5EF4-FFF2-40B4-BE49-F238E27FC236}">
                <a16:creationId xmlns:a16="http://schemas.microsoft.com/office/drawing/2014/main" id="{E21A72D6-32D7-4146-87FB-BEEB0B6AD1AF}"/>
              </a:ext>
            </a:extLst>
          </p:cNvPr>
          <p:cNvSpPr txBox="1">
            <a:spLocks noChangeArrowheads="1"/>
          </p:cNvSpPr>
          <p:nvPr/>
        </p:nvSpPr>
        <p:spPr bwMode="auto">
          <a:xfrm>
            <a:off x="4098925" y="3032125"/>
            <a:ext cx="2201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solidFill>
                  <a:srgbClr val="FF9900"/>
                </a:solidFill>
                <a:latin typeface="Times New Roman" panose="02020603050405020304" pitchFamily="18" charset="0"/>
              </a:rPr>
              <a:t>Solvent-solvent</a:t>
            </a:r>
          </a:p>
        </p:txBody>
      </p:sp>
      <p:sp>
        <p:nvSpPr>
          <p:cNvPr id="44059" name="Text Box 27">
            <a:extLst>
              <a:ext uri="{FF2B5EF4-FFF2-40B4-BE49-F238E27FC236}">
                <a16:creationId xmlns:a16="http://schemas.microsoft.com/office/drawing/2014/main" id="{E53657E3-1C11-4F28-B610-2C7983E4D193}"/>
              </a:ext>
            </a:extLst>
          </p:cNvPr>
          <p:cNvSpPr txBox="1">
            <a:spLocks noChangeArrowheads="1"/>
          </p:cNvSpPr>
          <p:nvPr/>
        </p:nvSpPr>
        <p:spPr bwMode="auto">
          <a:xfrm>
            <a:off x="6496050" y="3028950"/>
            <a:ext cx="2281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solidFill>
                  <a:srgbClr val="3399FF"/>
                </a:solidFill>
                <a:latin typeface="Times New Roman" panose="02020603050405020304" pitchFamily="18" charset="0"/>
              </a:rPr>
              <a:t>Polymer</a:t>
            </a:r>
            <a:r>
              <a:rPr lang="zh-CN" altLang="zh-CN" sz="2000" b="1">
                <a:latin typeface="Times New Roman" panose="02020603050405020304" pitchFamily="18" charset="0"/>
              </a:rPr>
              <a:t>-</a:t>
            </a:r>
            <a:r>
              <a:rPr lang="zh-CN" altLang="zh-CN" sz="2000" b="1">
                <a:solidFill>
                  <a:srgbClr val="FF9900"/>
                </a:solidFill>
                <a:latin typeface="Times New Roman" panose="02020603050405020304" pitchFamily="18" charset="0"/>
              </a:rPr>
              <a:t>solvent</a:t>
            </a:r>
          </a:p>
        </p:txBody>
      </p:sp>
      <p:sp>
        <p:nvSpPr>
          <p:cNvPr id="44060" name="Text Box 28">
            <a:extLst>
              <a:ext uri="{FF2B5EF4-FFF2-40B4-BE49-F238E27FC236}">
                <a16:creationId xmlns:a16="http://schemas.microsoft.com/office/drawing/2014/main" id="{602B97B9-2AB6-4714-BCED-C7147B12406C}"/>
              </a:ext>
            </a:extLst>
          </p:cNvPr>
          <p:cNvSpPr txBox="1">
            <a:spLocks noChangeArrowheads="1"/>
          </p:cNvSpPr>
          <p:nvPr/>
        </p:nvSpPr>
        <p:spPr bwMode="auto">
          <a:xfrm>
            <a:off x="381000" y="2270125"/>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000" b="1">
                <a:latin typeface="Times New Roman" panose="02020603050405020304" pitchFamily="18" charset="0"/>
              </a:rPr>
              <a:t>作用力分析</a:t>
            </a:r>
          </a:p>
        </p:txBody>
      </p:sp>
      <p:sp>
        <p:nvSpPr>
          <p:cNvPr id="30" name="Text Box 13">
            <a:extLst>
              <a:ext uri="{FF2B5EF4-FFF2-40B4-BE49-F238E27FC236}">
                <a16:creationId xmlns:a16="http://schemas.microsoft.com/office/drawing/2014/main" id="{0AEAFBFC-D554-4009-A233-FEE815E6C588}"/>
              </a:ext>
            </a:extLst>
          </p:cNvPr>
          <p:cNvSpPr txBox="1">
            <a:spLocks noChangeArrowheads="1"/>
          </p:cNvSpPr>
          <p:nvPr/>
        </p:nvSpPr>
        <p:spPr bwMode="auto">
          <a:xfrm>
            <a:off x="228600" y="473478"/>
            <a:ext cx="744220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
        <p:nvSpPr>
          <p:cNvPr id="6" name="灯片编号占位符 5">
            <a:extLst>
              <a:ext uri="{FF2B5EF4-FFF2-40B4-BE49-F238E27FC236}">
                <a16:creationId xmlns:a16="http://schemas.microsoft.com/office/drawing/2014/main" id="{433C362A-AD76-4D12-880D-9F036CD5B87E}"/>
              </a:ext>
            </a:extLst>
          </p:cNvPr>
          <p:cNvSpPr>
            <a:spLocks noGrp="1"/>
          </p:cNvSpPr>
          <p:nvPr>
            <p:ph type="sldNum" sz="quarter" idx="12"/>
          </p:nvPr>
        </p:nvSpPr>
        <p:spPr/>
        <p:txBody>
          <a:bodyPr/>
          <a:lstStyle/>
          <a:p>
            <a:fld id="{2683E018-39C6-4725-A718-E21BC41313B1}" type="slidenum">
              <a:rPr lang="zh-CN" altLang="en-US" smtClean="0"/>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2270111-FF49-4254-AB96-EF8F5A1B5ED0}"/>
              </a:ext>
            </a:extLst>
          </p:cNvPr>
          <p:cNvSpPr>
            <a:spLocks noChangeArrowheads="1"/>
          </p:cNvSpPr>
          <p:nvPr/>
        </p:nvSpPr>
        <p:spPr bwMode="auto">
          <a:xfrm>
            <a:off x="304800" y="1981200"/>
            <a:ext cx="25177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latin typeface="隶书" panose="02010509060101010101" pitchFamily="49" charset="-122"/>
                <a:ea typeface="隶书" panose="02010509060101010101" pitchFamily="49" charset="-122"/>
              </a:rPr>
              <a:t>考虑链末端</a:t>
            </a:r>
          </a:p>
        </p:txBody>
      </p:sp>
      <mc:AlternateContent xmlns:mc="http://schemas.openxmlformats.org/markup-compatibility/2006" xmlns:a14="http://schemas.microsoft.com/office/drawing/2010/main">
        <mc:Choice Requires="a14">
          <p:sp>
            <p:nvSpPr>
              <p:cNvPr id="45059" name="Object 3">
                <a:extLst>
                  <a:ext uri="{FF2B5EF4-FFF2-40B4-BE49-F238E27FC236}">
                    <a16:creationId xmlns:a16="http://schemas.microsoft.com/office/drawing/2014/main" id="{0558B618-D40A-4360-ACD0-0098337FA23A}"/>
                  </a:ext>
                </a:extLst>
              </p:cNvPr>
              <p:cNvSpPr txBox="1"/>
              <p:nvPr/>
            </p:nvSpPr>
            <p:spPr bwMode="auto">
              <a:xfrm>
                <a:off x="1524000" y="5172075"/>
                <a:ext cx="3429000" cy="688975"/>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rPr>
                        <m:t>Δ</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𝐻</m:t>
                          </m:r>
                        </m:e>
                        <m:sub>
                          <m:r>
                            <a:rPr lang="zh-CN" altLang="en-US" sz="2800" i="1">
                              <a:solidFill>
                                <a:srgbClr val="000000"/>
                              </a:solidFill>
                              <a:latin typeface="Cambria Math" panose="02040503050406030204" pitchFamily="18" charset="0"/>
                            </a:rPr>
                            <m:t>𝑀</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𝜒</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𝑘𝑇</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𝑁</m:t>
                          </m:r>
                        </m:e>
                        <m:sub>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𝜙</m:t>
                          </m:r>
                        </m:e>
                        <m:sub>
                          <m:r>
                            <a:rPr lang="zh-CN" altLang="en-US" sz="2800" i="1">
                              <a:solidFill>
                                <a:srgbClr val="000000"/>
                              </a:solidFill>
                              <a:latin typeface="Cambria Math" panose="02040503050406030204" pitchFamily="18" charset="0"/>
                            </a:rPr>
                            <m:t>2</m:t>
                          </m:r>
                        </m:sub>
                      </m:sSub>
                    </m:oMath>
                  </m:oMathPara>
                </a14:m>
                <a:endParaRPr lang="zh-CN" altLang="en-US" sz="2800"/>
              </a:p>
            </p:txBody>
          </p:sp>
        </mc:Choice>
        <mc:Fallback xmlns="">
          <p:sp>
            <p:nvSpPr>
              <p:cNvPr id="45059" name="Object 3">
                <a:extLst>
                  <a:ext uri="{FF2B5EF4-FFF2-40B4-BE49-F238E27FC236}">
                    <a16:creationId xmlns:a16="http://schemas.microsoft.com/office/drawing/2014/main" id="{0558B618-D40A-4360-ACD0-0098337FA23A}"/>
                  </a:ext>
                </a:extLst>
              </p:cNvPr>
              <p:cNvSpPr txBox="1">
                <a:spLocks noRot="1" noChangeAspect="1" noMove="1" noResize="1" noEditPoints="1" noAdjustHandles="1" noChangeArrowheads="1" noChangeShapeType="1" noTextEdit="1"/>
              </p:cNvSpPr>
              <p:nvPr/>
            </p:nvSpPr>
            <p:spPr bwMode="auto">
              <a:xfrm>
                <a:off x="1524000" y="5172075"/>
                <a:ext cx="3429000" cy="688975"/>
              </a:xfrm>
              <a:prstGeom prst="rect">
                <a:avLst/>
              </a:prstGeom>
              <a:blipFill>
                <a:blip r:embed="rId4"/>
                <a:stretch>
                  <a:fillRect/>
                </a:stretch>
              </a:blipFill>
              <a:ln>
                <a:noFill/>
              </a:ln>
            </p:spPr>
            <p:txBody>
              <a:bodyPr/>
              <a:lstStyle/>
              <a:p>
                <a:r>
                  <a:rPr lang="zh-CN" altLang="en-US">
                    <a:noFill/>
                  </a:rPr>
                  <a:t> </a:t>
                </a:r>
              </a:p>
            </p:txBody>
          </p:sp>
        </mc:Fallback>
      </mc:AlternateContent>
      <p:sp>
        <p:nvSpPr>
          <p:cNvPr id="45060" name="Text Box 4">
            <a:extLst>
              <a:ext uri="{FF2B5EF4-FFF2-40B4-BE49-F238E27FC236}">
                <a16:creationId xmlns:a16="http://schemas.microsoft.com/office/drawing/2014/main" id="{C26C364E-96C4-4816-ACD0-90E442A0DF71}"/>
              </a:ext>
            </a:extLst>
          </p:cNvPr>
          <p:cNvSpPr txBox="1">
            <a:spLocks noChangeArrowheads="1"/>
          </p:cNvSpPr>
          <p:nvPr/>
        </p:nvSpPr>
        <p:spPr bwMode="auto">
          <a:xfrm>
            <a:off x="5143500" y="4362450"/>
            <a:ext cx="2736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latin typeface="Times New Roman" panose="02020603050405020304" pitchFamily="18" charset="0"/>
              </a:rPr>
              <a:t>称为</a:t>
            </a:r>
            <a:r>
              <a:rPr lang="zh-CN" altLang="zh-CN" sz="2800" b="1">
                <a:solidFill>
                  <a:srgbClr val="660066"/>
                </a:solidFill>
                <a:latin typeface="Times New Roman" panose="02020603050405020304" pitchFamily="18" charset="0"/>
              </a:rPr>
              <a:t>哈金斯参数</a:t>
            </a:r>
          </a:p>
        </p:txBody>
      </p:sp>
      <mc:AlternateContent xmlns:mc="http://schemas.openxmlformats.org/markup-compatibility/2006" xmlns:a14="http://schemas.microsoft.com/office/drawing/2010/main">
        <mc:Choice Requires="a14">
          <p:sp>
            <p:nvSpPr>
              <p:cNvPr id="45061" name="Object 5">
                <a:extLst>
                  <a:ext uri="{FF2B5EF4-FFF2-40B4-BE49-F238E27FC236}">
                    <a16:creationId xmlns:a16="http://schemas.microsoft.com/office/drawing/2014/main" id="{165762BD-CC60-425E-8436-A658F4A08D4D}"/>
                  </a:ext>
                </a:extLst>
              </p:cNvPr>
              <p:cNvSpPr txBox="1"/>
              <p:nvPr/>
            </p:nvSpPr>
            <p:spPr bwMode="auto">
              <a:xfrm>
                <a:off x="592138" y="2528888"/>
                <a:ext cx="7167562" cy="750887"/>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𝑃</m:t>
                          </m:r>
                        </m:e>
                        <m:sub>
                          <m:r>
                            <a:rPr lang="zh-CN" altLang="en-US" sz="3200" i="1">
                              <a:solidFill>
                                <a:srgbClr val="000000"/>
                              </a:solidFill>
                              <a:latin typeface="Cambria Math" panose="02040503050406030204" pitchFamily="18" charset="0"/>
                            </a:rPr>
                            <m:t>1−2</m:t>
                          </m:r>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𝑍</m:t>
                      </m:r>
                      <m:r>
                        <a:rPr lang="zh-CN" altLang="en-US" sz="3200" i="1">
                          <a:solidFill>
                            <a:srgbClr val="000000"/>
                          </a:solidFill>
                          <a:latin typeface="Cambria Math" panose="02040503050406030204" pitchFamily="18" charset="0"/>
                        </a:rPr>
                        <m:t>−2)</m:t>
                      </m:r>
                      <m:r>
                        <a:rPr lang="zh-CN" altLang="en-US" sz="3200" i="1">
                          <a:solidFill>
                            <a:srgbClr val="000000"/>
                          </a:solidFill>
                          <a:latin typeface="Cambria Math" panose="02040503050406030204" pitchFamily="18" charset="0"/>
                        </a:rPr>
                        <m:t>𝑥</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𝜙</m:t>
                          </m:r>
                        </m:e>
                        <m:sub>
                          <m:r>
                            <a:rPr lang="zh-CN" altLang="en-US" sz="3200" i="1">
                              <a:solidFill>
                                <a:srgbClr val="000000"/>
                              </a:solidFill>
                              <a:latin typeface="Cambria Math" panose="02040503050406030204" pitchFamily="18" charset="0"/>
                            </a:rPr>
                            <m:t>1</m:t>
                          </m:r>
                        </m:sub>
                      </m:sSub>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𝑁</m:t>
                          </m:r>
                        </m:e>
                        <m:sub>
                          <m:r>
                            <a:rPr lang="zh-CN" altLang="en-US" sz="3200" i="1">
                              <a:solidFill>
                                <a:srgbClr val="000000"/>
                              </a:solidFill>
                              <a:latin typeface="Cambria Math" panose="02040503050406030204" pitchFamily="18" charset="0"/>
                            </a:rPr>
                            <m:t>2</m:t>
                          </m:r>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𝑍</m:t>
                      </m:r>
                      <m:r>
                        <a:rPr lang="zh-CN" altLang="en-US" sz="3200" i="1">
                          <a:solidFill>
                            <a:srgbClr val="000000"/>
                          </a:solidFill>
                          <a:latin typeface="Cambria Math" panose="02040503050406030204" pitchFamily="18" charset="0"/>
                        </a:rPr>
                        <m:t>−2)</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𝑁</m:t>
                          </m:r>
                        </m:e>
                        <m:sub>
                          <m:r>
                            <a:rPr lang="zh-CN" altLang="en-US" sz="3200" i="1">
                              <a:solidFill>
                                <a:srgbClr val="000000"/>
                              </a:solidFill>
                              <a:latin typeface="Cambria Math" panose="02040503050406030204" pitchFamily="18" charset="0"/>
                            </a:rPr>
                            <m:t>1</m:t>
                          </m:r>
                        </m:sub>
                      </m:sSub>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𝜙</m:t>
                          </m:r>
                        </m:e>
                        <m:sub>
                          <m:r>
                            <a:rPr lang="zh-CN" altLang="en-US" sz="3200" i="1">
                              <a:solidFill>
                                <a:srgbClr val="000000"/>
                              </a:solidFill>
                              <a:latin typeface="Cambria Math" panose="02040503050406030204" pitchFamily="18" charset="0"/>
                            </a:rPr>
                            <m:t>2</m:t>
                          </m:r>
                        </m:sub>
                      </m:sSub>
                    </m:oMath>
                  </m:oMathPara>
                </a14:m>
                <a:endParaRPr lang="zh-CN" altLang="en-US" sz="3200"/>
              </a:p>
            </p:txBody>
          </p:sp>
        </mc:Choice>
        <mc:Fallback xmlns="">
          <p:sp>
            <p:nvSpPr>
              <p:cNvPr id="45061" name="Object 5">
                <a:extLst>
                  <a:ext uri="{FF2B5EF4-FFF2-40B4-BE49-F238E27FC236}">
                    <a16:creationId xmlns:a16="http://schemas.microsoft.com/office/drawing/2014/main" id="{165762BD-CC60-425E-8436-A658F4A08D4D}"/>
                  </a:ext>
                </a:extLst>
              </p:cNvPr>
              <p:cNvSpPr txBox="1">
                <a:spLocks noRot="1" noChangeAspect="1" noMove="1" noResize="1" noEditPoints="1" noAdjustHandles="1" noChangeArrowheads="1" noChangeShapeType="1" noTextEdit="1"/>
              </p:cNvSpPr>
              <p:nvPr/>
            </p:nvSpPr>
            <p:spPr bwMode="auto">
              <a:xfrm>
                <a:off x="592138" y="2528888"/>
                <a:ext cx="7167562" cy="750887"/>
              </a:xfrm>
              <a:prstGeom prst="rect">
                <a:avLst/>
              </a:prstGeom>
              <a:blipFill>
                <a:blip r:embed="rId5"/>
                <a:stretch>
                  <a:fillRect/>
                </a:stretch>
              </a:blipFill>
              <a:ln>
                <a:noFill/>
              </a:ln>
            </p:spPr>
            <p:txBody>
              <a:bodyPr/>
              <a:lstStyle/>
              <a:p>
                <a:r>
                  <a:rPr lang="zh-CN" altLang="en-US">
                    <a:noFill/>
                  </a:rPr>
                  <a:t> </a:t>
                </a:r>
              </a:p>
            </p:txBody>
          </p:sp>
        </mc:Fallback>
      </mc:AlternateContent>
      <p:sp>
        <p:nvSpPr>
          <p:cNvPr id="45062" name="Text Box 6">
            <a:extLst>
              <a:ext uri="{FF2B5EF4-FFF2-40B4-BE49-F238E27FC236}">
                <a16:creationId xmlns:a16="http://schemas.microsoft.com/office/drawing/2014/main" id="{3041E8A6-A24E-4D5F-9520-CC1F20453249}"/>
              </a:ext>
            </a:extLst>
          </p:cNvPr>
          <p:cNvSpPr txBox="1">
            <a:spLocks noChangeArrowheads="1"/>
          </p:cNvSpPr>
          <p:nvPr/>
        </p:nvSpPr>
        <p:spPr bwMode="auto">
          <a:xfrm>
            <a:off x="679450" y="4362450"/>
            <a:ext cx="5953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latin typeface="Times New Roman" panose="02020603050405020304" pitchFamily="18" charset="0"/>
              </a:rPr>
              <a:t>令</a:t>
            </a:r>
          </a:p>
        </p:txBody>
      </p:sp>
      <mc:AlternateContent xmlns:mc="http://schemas.openxmlformats.org/markup-compatibility/2006">
        <mc:Choice xmlns:a14="http://schemas.microsoft.com/office/drawing/2010/main" Requires="a14">
          <p:sp>
            <p:nvSpPr>
              <p:cNvPr id="45063" name="Object 7" descr="蓝色砂纸">
                <a:extLst>
                  <a:ext uri="{FF2B5EF4-FFF2-40B4-BE49-F238E27FC236}">
                    <a16:creationId xmlns:a16="http://schemas.microsoft.com/office/drawing/2014/main" id="{3CDD5B89-3716-4A04-BA8B-BF96237EF2D0}"/>
                  </a:ext>
                </a:extLst>
              </p:cNvPr>
              <p:cNvSpPr txBox="1"/>
              <p:nvPr/>
            </p:nvSpPr>
            <p:spPr bwMode="auto">
              <a:xfrm>
                <a:off x="1497013" y="4114800"/>
                <a:ext cx="2924175" cy="1041400"/>
              </a:xfrm>
              <a:prstGeom prst="rect">
                <a:avLst/>
              </a:prstGeom>
              <a:blipFill dpi="0" rotWithShape="0">
                <a:blip r:embed="rId6"/>
                <a:srcRect/>
                <a:tile tx="0" ty="0" sx="100000" sy="100000" flip="none" algn="tl"/>
              </a:blip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𝜒</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𝑍</m:t>
                          </m:r>
                          <m:r>
                            <a:rPr lang="zh-CN" altLang="en-US" sz="2400" i="1">
                              <a:solidFill>
                                <a:srgbClr val="000000"/>
                              </a:solidFill>
                              <a:latin typeface="Cambria Math" panose="02040503050406030204" pitchFamily="18" charset="0"/>
                            </a:rPr>
                            <m:t>−2)</m:t>
                          </m:r>
                          <m:r>
                            <m:rPr>
                              <m:sty m:val="p"/>
                            </m:rPr>
                            <a:rPr lang="zh-CN" altLang="en-US" sz="2400" i="1">
                              <a:solidFill>
                                <a:srgbClr val="000000"/>
                              </a:solidFill>
                              <a:latin typeface="Cambria Math" panose="02040503050406030204" pitchFamily="18" charset="0"/>
                            </a:rPr>
                            <m:t>Δ</m:t>
                          </m:r>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𝑊</m:t>
                              </m:r>
                            </m:e>
                            <m:sub>
                              <m:r>
                                <a:rPr lang="zh-CN" altLang="en-US" sz="2400" i="1">
                                  <a:solidFill>
                                    <a:srgbClr val="000000"/>
                                  </a:solidFill>
                                  <a:latin typeface="Cambria Math" panose="02040503050406030204" pitchFamily="18" charset="0"/>
                                </a:rPr>
                                <m:t>1−2</m:t>
                              </m:r>
                            </m:sub>
                          </m:sSub>
                        </m:num>
                        <m:den>
                          <m:r>
                            <a:rPr lang="zh-CN" altLang="en-US" sz="2400" i="1">
                              <a:solidFill>
                                <a:srgbClr val="000000"/>
                              </a:solidFill>
                              <a:latin typeface="Cambria Math" panose="02040503050406030204" pitchFamily="18" charset="0"/>
                            </a:rPr>
                            <m:t>𝑘𝑇</m:t>
                          </m:r>
                        </m:den>
                      </m:f>
                    </m:oMath>
                  </m:oMathPara>
                </a14:m>
                <a:endParaRPr lang="zh-CN" altLang="en-US" sz="2400" dirty="0"/>
              </a:p>
            </p:txBody>
          </p:sp>
        </mc:Choice>
        <mc:Fallback>
          <p:sp>
            <p:nvSpPr>
              <p:cNvPr id="45063" name="Object 7" descr="蓝色砂纸">
                <a:extLst>
                  <a:ext uri="{FF2B5EF4-FFF2-40B4-BE49-F238E27FC236}">
                    <a16:creationId xmlns:a16="http://schemas.microsoft.com/office/drawing/2014/main" id="{3CDD5B89-3716-4A04-BA8B-BF96237EF2D0}"/>
                  </a:ext>
                </a:extLst>
              </p:cNvPr>
              <p:cNvSpPr txBox="1">
                <a:spLocks noRot="1" noChangeAspect="1" noMove="1" noResize="1" noEditPoints="1" noAdjustHandles="1" noChangeArrowheads="1" noChangeShapeType="1" noTextEdit="1"/>
              </p:cNvSpPr>
              <p:nvPr/>
            </p:nvSpPr>
            <p:spPr bwMode="auto">
              <a:xfrm>
                <a:off x="1497013" y="4114800"/>
                <a:ext cx="2924175" cy="1041400"/>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064" name="Object 8" descr="蓝色砂纸">
                <a:extLst>
                  <a:ext uri="{FF2B5EF4-FFF2-40B4-BE49-F238E27FC236}">
                    <a16:creationId xmlns:a16="http://schemas.microsoft.com/office/drawing/2014/main" id="{DA671051-6A7D-486D-AD65-E5E3E35E7141}"/>
                  </a:ext>
                </a:extLst>
              </p:cNvPr>
              <p:cNvSpPr txBox="1"/>
              <p:nvPr/>
            </p:nvSpPr>
            <p:spPr bwMode="auto">
              <a:xfrm>
                <a:off x="1482725" y="6027738"/>
                <a:ext cx="3698875" cy="754062"/>
              </a:xfrm>
              <a:prstGeom prst="rect">
                <a:avLst/>
              </a:prstGeom>
              <a:blipFill dpi="0" rotWithShape="0">
                <a:blip r:embed="rId6"/>
                <a:srcRect/>
                <a:tile tx="0" ty="0" sx="100000" sy="100000" flip="none" algn="tl"/>
              </a:blip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3200" i="1">
                          <a:solidFill>
                            <a:srgbClr val="000000"/>
                          </a:solidFill>
                          <a:latin typeface="Cambria Math" panose="02040503050406030204" pitchFamily="18" charset="0"/>
                        </a:rPr>
                        <m:t>Δ</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𝐻</m:t>
                          </m:r>
                        </m:e>
                        <m:sub>
                          <m:r>
                            <a:rPr lang="zh-CN" altLang="en-US" sz="3200" i="1">
                              <a:solidFill>
                                <a:srgbClr val="000000"/>
                              </a:solidFill>
                              <a:latin typeface="Cambria Math" panose="02040503050406030204" pitchFamily="18" charset="0"/>
                            </a:rPr>
                            <m:t>𝑀</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𝜒</m:t>
                          </m:r>
                        </m:e>
                        <m:sub>
                          <m:r>
                            <a:rPr lang="zh-CN" altLang="en-US" sz="3200" i="1">
                              <a:solidFill>
                                <a:srgbClr val="000000"/>
                              </a:solidFill>
                              <a:latin typeface="Cambria Math" panose="02040503050406030204" pitchFamily="18" charset="0"/>
                            </a:rPr>
                            <m:t>1</m:t>
                          </m:r>
                        </m:sub>
                      </m:sSub>
                      <m:r>
                        <a:rPr lang="zh-CN" altLang="en-US" sz="3200" i="1">
                          <a:solidFill>
                            <a:srgbClr val="000000"/>
                          </a:solidFill>
                          <a:latin typeface="Cambria Math" panose="02040503050406030204" pitchFamily="18" charset="0"/>
                        </a:rPr>
                        <m:t>𝑅𝑇</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𝑛</m:t>
                          </m:r>
                        </m:e>
                        <m:sub>
                          <m:r>
                            <a:rPr lang="zh-CN" altLang="en-US" sz="3200" i="1">
                              <a:solidFill>
                                <a:srgbClr val="000000"/>
                              </a:solidFill>
                              <a:latin typeface="Cambria Math" panose="02040503050406030204" pitchFamily="18" charset="0"/>
                            </a:rPr>
                            <m:t>1</m:t>
                          </m:r>
                        </m:sub>
                      </m:sSub>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𝜙</m:t>
                          </m:r>
                        </m:e>
                        <m:sub>
                          <m:r>
                            <a:rPr lang="zh-CN" altLang="en-US" sz="3200" i="1">
                              <a:solidFill>
                                <a:srgbClr val="000000"/>
                              </a:solidFill>
                              <a:latin typeface="Cambria Math" panose="02040503050406030204" pitchFamily="18" charset="0"/>
                            </a:rPr>
                            <m:t>2</m:t>
                          </m:r>
                        </m:sub>
                      </m:sSub>
                    </m:oMath>
                  </m:oMathPara>
                </a14:m>
                <a:endParaRPr lang="zh-CN" altLang="en-US" sz="3200"/>
              </a:p>
            </p:txBody>
          </p:sp>
        </mc:Choice>
        <mc:Fallback xmlns="">
          <p:sp>
            <p:nvSpPr>
              <p:cNvPr id="45064" name="Object 8" descr="蓝色砂纸">
                <a:extLst>
                  <a:ext uri="{FF2B5EF4-FFF2-40B4-BE49-F238E27FC236}">
                    <a16:creationId xmlns:a16="http://schemas.microsoft.com/office/drawing/2014/main" id="{DA671051-6A7D-486D-AD65-E5E3E35E7141}"/>
                  </a:ext>
                </a:extLst>
              </p:cNvPr>
              <p:cNvSpPr txBox="1">
                <a:spLocks noRot="1" noChangeAspect="1" noMove="1" noResize="1" noEditPoints="1" noAdjustHandles="1" noChangeArrowheads="1" noChangeShapeType="1" noTextEdit="1"/>
              </p:cNvSpPr>
              <p:nvPr/>
            </p:nvSpPr>
            <p:spPr bwMode="auto">
              <a:xfrm>
                <a:off x="1482725" y="6027738"/>
                <a:ext cx="3698875" cy="754062"/>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068" name="Object 12">
                <a:extLst>
                  <a:ext uri="{FF2B5EF4-FFF2-40B4-BE49-F238E27FC236}">
                    <a16:creationId xmlns:a16="http://schemas.microsoft.com/office/drawing/2014/main" id="{A954C9AC-01D5-4DB6-8D60-A598E265250C}"/>
                  </a:ext>
                </a:extLst>
              </p:cNvPr>
              <p:cNvSpPr txBox="1"/>
              <p:nvPr/>
            </p:nvSpPr>
            <p:spPr bwMode="auto">
              <a:xfrm>
                <a:off x="746124" y="3276599"/>
                <a:ext cx="7769226" cy="749299"/>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3200" i="1" smtClean="0">
                          <a:solidFill>
                            <a:srgbClr val="000000"/>
                          </a:solidFill>
                          <a:latin typeface="Cambria Math" panose="02040503050406030204" pitchFamily="18" charset="0"/>
                        </a:rPr>
                        <m:t>Δ</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𝐻</m:t>
                          </m:r>
                        </m:e>
                        <m:sub>
                          <m:r>
                            <a:rPr lang="zh-CN" altLang="en-US" sz="3200" i="1">
                              <a:solidFill>
                                <a:srgbClr val="000000"/>
                              </a:solidFill>
                              <a:latin typeface="Cambria Math" panose="02040503050406030204" pitchFamily="18" charset="0"/>
                            </a:rPr>
                            <m:t>𝑀</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𝑃</m:t>
                          </m:r>
                        </m:e>
                        <m:sub>
                          <m:r>
                            <a:rPr lang="zh-CN" altLang="en-US" sz="3200" i="1">
                              <a:solidFill>
                                <a:srgbClr val="000000"/>
                              </a:solidFill>
                              <a:latin typeface="Cambria Math" panose="02040503050406030204" pitchFamily="18" charset="0"/>
                            </a:rPr>
                            <m:t>1−2</m:t>
                          </m:r>
                        </m:sub>
                      </m:sSub>
                      <m:r>
                        <m:rPr>
                          <m:sty m:val="p"/>
                        </m:rPr>
                        <a:rPr lang="zh-CN" altLang="en-US" sz="3200" i="1">
                          <a:solidFill>
                            <a:srgbClr val="000000"/>
                          </a:solidFill>
                          <a:latin typeface="Cambria Math" panose="02040503050406030204" pitchFamily="18" charset="0"/>
                        </a:rPr>
                        <m:t>Δ</m:t>
                      </m:r>
                      <m:sSub>
                        <m:sSubPr>
                          <m:ctrlPr>
                            <a:rPr lang="zh-CN" altLang="en-US" sz="3200" i="1">
                              <a:solidFill>
                                <a:srgbClr val="000000"/>
                              </a:solidFill>
                              <a:latin typeface="Cambria Math" panose="02040503050406030204" pitchFamily="18" charset="0"/>
                            </a:rPr>
                          </m:ctrlPr>
                        </m:sSubPr>
                        <m:e>
                          <m:r>
                            <a:rPr lang="en-US" altLang="zh-CN" sz="3200" b="0" i="1" smtClean="0">
                              <a:solidFill>
                                <a:srgbClr val="000000"/>
                              </a:solidFill>
                              <a:latin typeface="Cambria Math" panose="02040503050406030204" pitchFamily="18" charset="0"/>
                            </a:rPr>
                            <m:t>𝑊</m:t>
                          </m:r>
                        </m:e>
                        <m:sub>
                          <m:r>
                            <a:rPr lang="zh-CN" altLang="en-US" sz="3200" i="1">
                              <a:solidFill>
                                <a:srgbClr val="000000"/>
                              </a:solidFill>
                              <a:latin typeface="Cambria Math" panose="02040503050406030204" pitchFamily="18" charset="0"/>
                            </a:rPr>
                            <m:t>1−2</m:t>
                          </m:r>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𝑍</m:t>
                      </m:r>
                      <m:r>
                        <a:rPr lang="zh-CN" altLang="en-US" sz="3200" i="1">
                          <a:solidFill>
                            <a:srgbClr val="000000"/>
                          </a:solidFill>
                          <a:latin typeface="Cambria Math" panose="02040503050406030204" pitchFamily="18" charset="0"/>
                        </a:rPr>
                        <m:t>−2)</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𝑁</m:t>
                          </m:r>
                        </m:e>
                        <m:sub>
                          <m:r>
                            <a:rPr lang="zh-CN" altLang="en-US" sz="3200" i="1">
                              <a:solidFill>
                                <a:srgbClr val="000000"/>
                              </a:solidFill>
                              <a:latin typeface="Cambria Math" panose="02040503050406030204" pitchFamily="18" charset="0"/>
                            </a:rPr>
                            <m:t>1</m:t>
                          </m:r>
                        </m:sub>
                      </m:sSub>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𝜙</m:t>
                          </m:r>
                        </m:e>
                        <m:sub>
                          <m:r>
                            <a:rPr lang="zh-CN" altLang="en-US" sz="3200" i="1">
                              <a:solidFill>
                                <a:srgbClr val="000000"/>
                              </a:solidFill>
                              <a:latin typeface="Cambria Math" panose="02040503050406030204" pitchFamily="18" charset="0"/>
                            </a:rPr>
                            <m:t>2</m:t>
                          </m:r>
                        </m:sub>
                      </m:sSub>
                      <m:r>
                        <m:rPr>
                          <m:sty m:val="p"/>
                        </m:rPr>
                        <a:rPr lang="zh-CN" altLang="en-US" sz="3200" i="1">
                          <a:solidFill>
                            <a:srgbClr val="000000"/>
                          </a:solidFill>
                          <a:latin typeface="Cambria Math" panose="02040503050406030204" pitchFamily="18" charset="0"/>
                        </a:rPr>
                        <m:t>Δ</m:t>
                      </m:r>
                      <m:sSub>
                        <m:sSubPr>
                          <m:ctrlPr>
                            <a:rPr lang="zh-CN" altLang="en-US" sz="3200" i="1">
                              <a:solidFill>
                                <a:srgbClr val="000000"/>
                              </a:solidFill>
                              <a:latin typeface="Cambria Math" panose="02040503050406030204" pitchFamily="18" charset="0"/>
                            </a:rPr>
                          </m:ctrlPr>
                        </m:sSubPr>
                        <m:e>
                          <m:r>
                            <a:rPr lang="en-US" altLang="zh-CN" sz="3200" b="0" i="1" smtClean="0">
                              <a:solidFill>
                                <a:srgbClr val="000000"/>
                              </a:solidFill>
                              <a:latin typeface="Cambria Math" panose="02040503050406030204" pitchFamily="18" charset="0"/>
                            </a:rPr>
                            <m:t>𝑊</m:t>
                          </m:r>
                        </m:e>
                        <m:sub>
                          <m:r>
                            <a:rPr lang="zh-CN" altLang="en-US" sz="3200" i="1">
                              <a:solidFill>
                                <a:srgbClr val="000000"/>
                              </a:solidFill>
                              <a:latin typeface="Cambria Math" panose="02040503050406030204" pitchFamily="18" charset="0"/>
                            </a:rPr>
                            <m:t>1−2</m:t>
                          </m:r>
                        </m:sub>
                      </m:sSub>
                    </m:oMath>
                  </m:oMathPara>
                </a14:m>
                <a:endParaRPr lang="zh-CN" altLang="en-US" sz="3200" dirty="0"/>
              </a:p>
            </p:txBody>
          </p:sp>
        </mc:Choice>
        <mc:Fallback>
          <p:sp>
            <p:nvSpPr>
              <p:cNvPr id="45068" name="Object 12">
                <a:extLst>
                  <a:ext uri="{FF2B5EF4-FFF2-40B4-BE49-F238E27FC236}">
                    <a16:creationId xmlns:a16="http://schemas.microsoft.com/office/drawing/2014/main" id="{A954C9AC-01D5-4DB6-8D60-A598E265250C}"/>
                  </a:ext>
                </a:extLst>
              </p:cNvPr>
              <p:cNvSpPr txBox="1">
                <a:spLocks noRot="1" noChangeAspect="1" noMove="1" noResize="1" noEditPoints="1" noAdjustHandles="1" noChangeArrowheads="1" noChangeShapeType="1" noTextEdit="1"/>
              </p:cNvSpPr>
              <p:nvPr/>
            </p:nvSpPr>
            <p:spPr bwMode="auto">
              <a:xfrm>
                <a:off x="746124" y="3276599"/>
                <a:ext cx="7769226" cy="749299"/>
              </a:xfrm>
              <a:prstGeom prst="rect">
                <a:avLst/>
              </a:prstGeom>
              <a:blipFill>
                <a:blip r:embed="rId9"/>
                <a:stretch>
                  <a:fillRect/>
                </a:stretch>
              </a:blipFill>
              <a:ln>
                <a:noFill/>
              </a:ln>
            </p:spPr>
            <p:txBody>
              <a:bodyPr/>
              <a:lstStyle/>
              <a:p>
                <a:r>
                  <a:rPr lang="zh-CN" altLang="en-US">
                    <a:noFill/>
                  </a:rPr>
                  <a:t> </a:t>
                </a:r>
              </a:p>
            </p:txBody>
          </p:sp>
        </mc:Fallback>
      </mc:AlternateContent>
      <p:graphicFrame>
        <p:nvGraphicFramePr>
          <p:cNvPr id="45071" name="Object 15">
            <a:extLst>
              <a:ext uri="{FF2B5EF4-FFF2-40B4-BE49-F238E27FC236}">
                <a16:creationId xmlns:a16="http://schemas.microsoft.com/office/drawing/2014/main" id="{45E3AE02-B6A3-46A9-AEF5-1C8B8A57FE33}"/>
              </a:ext>
            </a:extLst>
          </p:cNvPr>
          <p:cNvGraphicFramePr>
            <a:graphicFrameLocks noChangeAspect="1"/>
          </p:cNvGraphicFramePr>
          <p:nvPr/>
        </p:nvGraphicFramePr>
        <p:xfrm>
          <a:off x="7315200" y="1143000"/>
          <a:ext cx="1371600" cy="1409700"/>
        </p:xfrm>
        <a:graphic>
          <a:graphicData uri="http://schemas.openxmlformats.org/presentationml/2006/ole">
            <mc:AlternateContent xmlns:mc="http://schemas.openxmlformats.org/markup-compatibility/2006">
              <mc:Choice xmlns:v="urn:schemas-microsoft-com:vml" Requires="v">
                <p:oleObj spid="_x0000_s45512" r:id="rId10" imgW="1371429" imgH="1409897" progId="Paint.Picture">
                  <p:embed/>
                </p:oleObj>
              </mc:Choice>
              <mc:Fallback>
                <p:oleObj r:id="rId10" imgW="1371429" imgH="1409897" progId="Paint.Picture">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200" y="1143000"/>
                        <a:ext cx="13716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72" name="Oval 16">
            <a:extLst>
              <a:ext uri="{FF2B5EF4-FFF2-40B4-BE49-F238E27FC236}">
                <a16:creationId xmlns:a16="http://schemas.microsoft.com/office/drawing/2014/main" id="{9B904D83-7DEA-4BD4-BE1C-C20EBCD4FCAC}"/>
              </a:ext>
            </a:extLst>
          </p:cNvPr>
          <p:cNvSpPr>
            <a:spLocks noChangeArrowheads="1"/>
          </p:cNvSpPr>
          <p:nvPr/>
        </p:nvSpPr>
        <p:spPr bwMode="auto">
          <a:xfrm>
            <a:off x="7634288" y="1871663"/>
            <a:ext cx="381000" cy="381000"/>
          </a:xfrm>
          <a:prstGeom prst="ellipse">
            <a:avLst/>
          </a:prstGeom>
          <a:noFill/>
          <a:ln w="38100">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3366FF"/>
              </a:solidFill>
              <a:latin typeface="Times New Roman" panose="02020603050405020304" pitchFamily="18" charset="0"/>
            </a:endParaRPr>
          </a:p>
        </p:txBody>
      </p:sp>
      <p:sp>
        <p:nvSpPr>
          <p:cNvPr id="45076" name="Text Box 20">
            <a:extLst>
              <a:ext uri="{FF2B5EF4-FFF2-40B4-BE49-F238E27FC236}">
                <a16:creationId xmlns:a16="http://schemas.microsoft.com/office/drawing/2014/main" id="{5384D571-C0FB-415C-82A7-9CF45E16B720}"/>
              </a:ext>
            </a:extLst>
          </p:cNvPr>
          <p:cNvSpPr txBox="1">
            <a:spLocks noChangeArrowheads="1"/>
          </p:cNvSpPr>
          <p:nvPr/>
        </p:nvSpPr>
        <p:spPr bwMode="auto">
          <a:xfrm>
            <a:off x="2971800" y="1524000"/>
            <a:ext cx="303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chemeClr val="hlink"/>
                </a:solidFill>
                <a:latin typeface="Times New Roman" panose="02020603050405020304" pitchFamily="18" charset="0"/>
              </a:rPr>
              <a:t>溶剂分子占有几率</a:t>
            </a:r>
            <a:r>
              <a:rPr lang="zh-CN" altLang="zh-CN" sz="2400" b="1" i="1">
                <a:solidFill>
                  <a:schemeClr val="hlink"/>
                </a:solidFill>
                <a:latin typeface="Times New Roman" panose="02020603050405020304" pitchFamily="18" charset="0"/>
                <a:sym typeface="Symbol" panose="05050102010706020507" pitchFamily="18" charset="2"/>
              </a:rPr>
              <a:t></a:t>
            </a:r>
            <a:r>
              <a:rPr lang="zh-CN" altLang="zh-CN" sz="2400" b="1" i="1" baseline="-25000">
                <a:solidFill>
                  <a:schemeClr val="hlink"/>
                </a:solidFill>
                <a:latin typeface="Times New Roman" panose="02020603050405020304" pitchFamily="18" charset="0"/>
                <a:sym typeface="Symbol" panose="05050102010706020507" pitchFamily="18" charset="2"/>
              </a:rPr>
              <a:t>1</a:t>
            </a:r>
            <a:endParaRPr lang="zh-CN" altLang="zh-CN" sz="2400" b="1" i="1" baseline="-25000">
              <a:solidFill>
                <a:schemeClr val="hlink"/>
              </a:solidFill>
              <a:latin typeface="Times New Roman" panose="02020603050405020304" pitchFamily="18" charset="0"/>
            </a:endParaRPr>
          </a:p>
        </p:txBody>
      </p:sp>
      <p:sp>
        <p:nvSpPr>
          <p:cNvPr id="45078" name="Text Box 22">
            <a:extLst>
              <a:ext uri="{FF2B5EF4-FFF2-40B4-BE49-F238E27FC236}">
                <a16:creationId xmlns:a16="http://schemas.microsoft.com/office/drawing/2014/main" id="{11BA70C4-8ACC-4CC4-8565-898771E2395B}"/>
              </a:ext>
            </a:extLst>
          </p:cNvPr>
          <p:cNvSpPr txBox="1">
            <a:spLocks noChangeArrowheads="1"/>
          </p:cNvSpPr>
          <p:nvPr/>
        </p:nvSpPr>
        <p:spPr bwMode="auto">
          <a:xfrm>
            <a:off x="2819400" y="1981200"/>
            <a:ext cx="432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CC0000"/>
                </a:solidFill>
                <a:latin typeface="Times New Roman" panose="02020603050405020304" pitchFamily="18" charset="0"/>
              </a:rPr>
              <a:t>一个链段旁有另外两个链段</a:t>
            </a:r>
          </a:p>
        </p:txBody>
      </p:sp>
      <p:sp>
        <p:nvSpPr>
          <p:cNvPr id="52247" name="Rectangle 23">
            <a:extLst>
              <a:ext uri="{FF2B5EF4-FFF2-40B4-BE49-F238E27FC236}">
                <a16:creationId xmlns:a16="http://schemas.microsoft.com/office/drawing/2014/main" id="{35A87F50-4CB0-40C0-A18B-6FAE984320F6}"/>
              </a:ext>
            </a:extLst>
          </p:cNvPr>
          <p:cNvSpPr>
            <a:spLocks noChangeArrowheads="1"/>
          </p:cNvSpPr>
          <p:nvPr/>
        </p:nvSpPr>
        <p:spPr bwMode="auto">
          <a:xfrm>
            <a:off x="228600" y="1295400"/>
            <a:ext cx="29622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(2) </a:t>
            </a:r>
            <a:r>
              <a:rPr lang="zh-CN" sz="2800">
                <a:solidFill>
                  <a:srgbClr val="0000CC"/>
                </a:solidFill>
                <a:effectLst>
                  <a:outerShdw blurRad="38100" dist="38100" dir="2700000" algn="tl">
                    <a:srgbClr val="C0C0C0"/>
                  </a:outerShdw>
                </a:effectLst>
                <a:latin typeface="隶书" pitchFamily="49" charset="-122"/>
                <a:ea typeface="隶书" pitchFamily="49" charset="-122"/>
              </a:rPr>
              <a:t>混合焓</a:t>
            </a:r>
          </a:p>
        </p:txBody>
      </p:sp>
      <p:sp>
        <p:nvSpPr>
          <p:cNvPr id="45081" name="AutoShape 25">
            <a:extLst>
              <a:ext uri="{FF2B5EF4-FFF2-40B4-BE49-F238E27FC236}">
                <a16:creationId xmlns:a16="http://schemas.microsoft.com/office/drawing/2014/main" id="{DB91DEEA-E65F-4FB7-8ECD-3FA1408CE683}"/>
              </a:ext>
            </a:extLst>
          </p:cNvPr>
          <p:cNvSpPr>
            <a:spLocks noChangeArrowheads="1"/>
          </p:cNvSpPr>
          <p:nvPr/>
        </p:nvSpPr>
        <p:spPr bwMode="auto">
          <a:xfrm>
            <a:off x="6705600" y="5105399"/>
            <a:ext cx="2133488" cy="1250951"/>
          </a:xfrm>
          <a:prstGeom prst="cloudCallout">
            <a:avLst>
              <a:gd name="adj1" fmla="val -62500"/>
              <a:gd name="adj2" fmla="val -72398"/>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b="1" dirty="0">
              <a:ea typeface="楷体_GB2312" pitchFamily="49" charset="-122"/>
            </a:endParaRPr>
          </a:p>
          <a:p>
            <a:pPr algn="ctr" eaLnBrk="1" hangingPunct="1"/>
            <a:r>
              <a:rPr lang="zh-CN" altLang="zh-CN" b="1" dirty="0">
                <a:ea typeface="楷体_GB2312" pitchFamily="49" charset="-122"/>
              </a:rPr>
              <a:t>非常重要！！</a:t>
            </a:r>
          </a:p>
        </p:txBody>
      </p:sp>
      <p:sp>
        <p:nvSpPr>
          <p:cNvPr id="26" name="Text Box 13">
            <a:extLst>
              <a:ext uri="{FF2B5EF4-FFF2-40B4-BE49-F238E27FC236}">
                <a16:creationId xmlns:a16="http://schemas.microsoft.com/office/drawing/2014/main" id="{66E2858B-2503-48D5-B549-7EA63A345B9E}"/>
              </a:ext>
            </a:extLst>
          </p:cNvPr>
          <p:cNvSpPr txBox="1">
            <a:spLocks noChangeArrowheads="1"/>
          </p:cNvSpPr>
          <p:nvPr/>
        </p:nvSpPr>
        <p:spPr bwMode="auto">
          <a:xfrm>
            <a:off x="228600" y="300291"/>
            <a:ext cx="7651750"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
        <p:nvSpPr>
          <p:cNvPr id="12" name="灯片编号占位符 11">
            <a:extLst>
              <a:ext uri="{FF2B5EF4-FFF2-40B4-BE49-F238E27FC236}">
                <a16:creationId xmlns:a16="http://schemas.microsoft.com/office/drawing/2014/main" id="{5CE88E9C-155D-4D0F-8582-D1ABB239B22E}"/>
              </a:ext>
            </a:extLst>
          </p:cNvPr>
          <p:cNvSpPr>
            <a:spLocks noGrp="1"/>
          </p:cNvSpPr>
          <p:nvPr>
            <p:ph type="sldNum" sz="quarter" idx="12"/>
          </p:nvPr>
        </p:nvSpPr>
        <p:spPr/>
        <p:txBody>
          <a:bodyPr/>
          <a:lstStyle/>
          <a:p>
            <a:fld id="{2683E018-39C6-4725-A718-E21BC41313B1}" type="slidenum">
              <a:rPr lang="zh-CN" altLang="en-US" smtClean="0"/>
              <a:t>45</a:t>
            </a:fld>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A8BE848-7C98-4720-971C-3A5ADDBBD0B3}"/>
              </a:ext>
            </a:extLst>
          </p:cNvPr>
          <p:cNvSpPr>
            <a:spLocks noChangeArrowheads="1"/>
          </p:cNvSpPr>
          <p:nvPr/>
        </p:nvSpPr>
        <p:spPr bwMode="auto">
          <a:xfrm>
            <a:off x="898525" y="434976"/>
            <a:ext cx="69500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200" b="1" dirty="0">
                <a:latin typeface="Times New Roman" panose="02020603050405020304" pitchFamily="18" charset="0"/>
                <a:ea typeface="隶书" panose="02010509060101010101" pitchFamily="49" charset="-122"/>
                <a:cs typeface="Times New Roman" panose="02020603050405020304" pitchFamily="18" charset="0"/>
              </a:rPr>
              <a:t>Discussion of </a:t>
            </a:r>
            <a:r>
              <a:rPr lang="zh-CN" altLang="zh-CN" sz="3200" b="1" i="1" dirty="0">
                <a:latin typeface="Times New Roman" panose="02020603050405020304" pitchFamily="18" charset="0"/>
                <a:ea typeface="隶书" panose="02010509060101010101" pitchFamily="49" charset="-122"/>
                <a:cs typeface="Times New Roman" panose="02020603050405020304" pitchFamily="18" charset="0"/>
              </a:rPr>
              <a:t>Huggins</a:t>
            </a:r>
            <a:r>
              <a:rPr lang="zh-CN" altLang="zh-CN" sz="3200" b="1" dirty="0">
                <a:latin typeface="Times New Roman" panose="02020603050405020304" pitchFamily="18" charset="0"/>
                <a:ea typeface="隶书" panose="02010509060101010101" pitchFamily="49" charset="-122"/>
                <a:cs typeface="Times New Roman" panose="02020603050405020304" pitchFamily="18" charset="0"/>
              </a:rPr>
              <a:t> parameter</a:t>
            </a:r>
          </a:p>
        </p:txBody>
      </p:sp>
      <p:sp>
        <p:nvSpPr>
          <p:cNvPr id="46083" name="Text Box 3">
            <a:extLst>
              <a:ext uri="{FF2B5EF4-FFF2-40B4-BE49-F238E27FC236}">
                <a16:creationId xmlns:a16="http://schemas.microsoft.com/office/drawing/2014/main" id="{6E80F068-1AC7-4C63-A71B-525D2DE2A046}"/>
              </a:ext>
            </a:extLst>
          </p:cNvPr>
          <p:cNvSpPr txBox="1">
            <a:spLocks noChangeArrowheads="1"/>
          </p:cNvSpPr>
          <p:nvPr/>
        </p:nvSpPr>
        <p:spPr bwMode="auto">
          <a:xfrm>
            <a:off x="381000" y="1295400"/>
            <a:ext cx="289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latin typeface="微软雅黑" panose="020B0503020204020204" pitchFamily="34" charset="-122"/>
                <a:ea typeface="微软雅黑" panose="020B0503020204020204" pitchFamily="34" charset="-122"/>
              </a:rPr>
              <a:t>A. 单位问题</a:t>
            </a:r>
          </a:p>
        </p:txBody>
      </p:sp>
      <mc:AlternateContent xmlns:mc="http://schemas.openxmlformats.org/markup-compatibility/2006">
        <mc:Choice xmlns:a14="http://schemas.microsoft.com/office/drawing/2010/main" Requires="a14">
          <p:sp>
            <p:nvSpPr>
              <p:cNvPr id="46084" name="Object 4" descr="蓝色砂纸">
                <a:extLst>
                  <a:ext uri="{FF2B5EF4-FFF2-40B4-BE49-F238E27FC236}">
                    <a16:creationId xmlns:a16="http://schemas.microsoft.com/office/drawing/2014/main" id="{A2F231F7-423D-4289-9926-6D096BE05954}"/>
                  </a:ext>
                </a:extLst>
              </p:cNvPr>
              <p:cNvSpPr txBox="1"/>
              <p:nvPr/>
            </p:nvSpPr>
            <p:spPr bwMode="auto">
              <a:xfrm>
                <a:off x="1447882" y="2414588"/>
                <a:ext cx="3352718" cy="1042987"/>
              </a:xfrm>
              <a:prstGeom prst="rect">
                <a:avLst/>
              </a:prstGeom>
              <a:blipFill dpi="0" rotWithShape="0">
                <a:blip r:embed="rId2"/>
                <a:srcRect/>
                <a:tile tx="0" ty="0" sx="100000" sy="100000" flip="none" algn="tl"/>
              </a:blip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smtClean="0">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𝜒</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𝑍</m:t>
                          </m:r>
                          <m:r>
                            <a:rPr lang="zh-CN" altLang="en-US" sz="2800" i="1">
                              <a:solidFill>
                                <a:srgbClr val="000000"/>
                              </a:solidFill>
                              <a:latin typeface="Cambria Math" panose="02040503050406030204" pitchFamily="18" charset="0"/>
                            </a:rPr>
                            <m:t>−2)</m:t>
                          </m:r>
                          <m:r>
                            <m:rPr>
                              <m:sty m:val="p"/>
                            </m:rPr>
                            <a:rPr lang="zh-CN" altLang="en-US" sz="2800" i="1">
                              <a:solidFill>
                                <a:srgbClr val="000000"/>
                              </a:solidFill>
                              <a:latin typeface="Cambria Math" panose="02040503050406030204" pitchFamily="18" charset="0"/>
                            </a:rPr>
                            <m:t>Δ</m:t>
                          </m:r>
                          <m:sSub>
                            <m:sSubPr>
                              <m:ctrlPr>
                                <a:rPr lang="zh-CN" altLang="en-US" sz="2800" i="1">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𝑊</m:t>
                              </m:r>
                            </m:e>
                            <m:sub>
                              <m:r>
                                <a:rPr lang="zh-CN" altLang="en-US" sz="2800" i="1">
                                  <a:solidFill>
                                    <a:srgbClr val="000000"/>
                                  </a:solidFill>
                                  <a:latin typeface="Cambria Math" panose="02040503050406030204" pitchFamily="18" charset="0"/>
                                </a:rPr>
                                <m:t>1−2</m:t>
                              </m:r>
                            </m:sub>
                          </m:sSub>
                        </m:num>
                        <m:den>
                          <m:r>
                            <a:rPr lang="zh-CN" altLang="en-US" sz="2800" i="1">
                              <a:solidFill>
                                <a:srgbClr val="000000"/>
                              </a:solidFill>
                              <a:latin typeface="Cambria Math" panose="02040503050406030204" pitchFamily="18" charset="0"/>
                            </a:rPr>
                            <m:t>𝑘𝑇</m:t>
                          </m:r>
                        </m:den>
                      </m:f>
                    </m:oMath>
                  </m:oMathPara>
                </a14:m>
                <a:endParaRPr lang="zh-CN" altLang="en-US" sz="2800" dirty="0"/>
              </a:p>
            </p:txBody>
          </p:sp>
        </mc:Choice>
        <mc:Fallback>
          <p:sp>
            <p:nvSpPr>
              <p:cNvPr id="46084" name="Object 4" descr="蓝色砂纸">
                <a:extLst>
                  <a:ext uri="{FF2B5EF4-FFF2-40B4-BE49-F238E27FC236}">
                    <a16:creationId xmlns:a16="http://schemas.microsoft.com/office/drawing/2014/main" id="{A2F231F7-423D-4289-9926-6D096BE05954}"/>
                  </a:ext>
                </a:extLst>
              </p:cNvPr>
              <p:cNvSpPr txBox="1">
                <a:spLocks noRot="1" noChangeAspect="1" noMove="1" noResize="1" noEditPoints="1" noAdjustHandles="1" noChangeArrowheads="1" noChangeShapeType="1" noTextEdit="1"/>
              </p:cNvSpPr>
              <p:nvPr/>
            </p:nvSpPr>
            <p:spPr bwMode="auto">
              <a:xfrm>
                <a:off x="1447882" y="2414588"/>
                <a:ext cx="3352718" cy="1042987"/>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46086" name="Text Box 6">
            <a:extLst>
              <a:ext uri="{FF2B5EF4-FFF2-40B4-BE49-F238E27FC236}">
                <a16:creationId xmlns:a16="http://schemas.microsoft.com/office/drawing/2014/main" id="{51F681A6-FE20-4F9D-9028-981842FC6054}"/>
              </a:ext>
            </a:extLst>
          </p:cNvPr>
          <p:cNvSpPr txBox="1">
            <a:spLocks noChangeArrowheads="1"/>
          </p:cNvSpPr>
          <p:nvPr/>
        </p:nvSpPr>
        <p:spPr bwMode="auto">
          <a:xfrm>
            <a:off x="4067175" y="1897063"/>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latin typeface="楷体" panose="02010609060101010101" pitchFamily="49" charset="-122"/>
                <a:ea typeface="楷体" panose="02010609060101010101" pitchFamily="49" charset="-122"/>
              </a:rPr>
              <a:t>能量单位</a:t>
            </a:r>
          </a:p>
        </p:txBody>
      </p:sp>
      <p:sp>
        <p:nvSpPr>
          <p:cNvPr id="46087" name="Text Box 7">
            <a:extLst>
              <a:ext uri="{FF2B5EF4-FFF2-40B4-BE49-F238E27FC236}">
                <a16:creationId xmlns:a16="http://schemas.microsoft.com/office/drawing/2014/main" id="{18C39385-17E5-4927-B174-882B72CD0B37}"/>
              </a:ext>
            </a:extLst>
          </p:cNvPr>
          <p:cNvSpPr txBox="1">
            <a:spLocks noChangeArrowheads="1"/>
          </p:cNvSpPr>
          <p:nvPr/>
        </p:nvSpPr>
        <p:spPr bwMode="auto">
          <a:xfrm>
            <a:off x="4775200" y="3336925"/>
            <a:ext cx="3862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latin typeface="楷体" panose="02010609060101010101" pitchFamily="49" charset="-122"/>
                <a:ea typeface="楷体" panose="02010609060101010101" pitchFamily="49" charset="-122"/>
              </a:rPr>
              <a:t>称为频动能，也为能量单位</a:t>
            </a:r>
          </a:p>
        </p:txBody>
      </p:sp>
      <p:sp>
        <p:nvSpPr>
          <p:cNvPr id="46088" name="Line 8">
            <a:extLst>
              <a:ext uri="{FF2B5EF4-FFF2-40B4-BE49-F238E27FC236}">
                <a16:creationId xmlns:a16="http://schemas.microsoft.com/office/drawing/2014/main" id="{CA04FB3C-E443-43A0-82F8-8A0EC100A450}"/>
              </a:ext>
            </a:extLst>
          </p:cNvPr>
          <p:cNvSpPr>
            <a:spLocks noChangeShapeType="1"/>
          </p:cNvSpPr>
          <p:nvPr/>
        </p:nvSpPr>
        <p:spPr bwMode="auto">
          <a:xfrm>
            <a:off x="3211513" y="3513138"/>
            <a:ext cx="685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89" name="Line 9">
            <a:extLst>
              <a:ext uri="{FF2B5EF4-FFF2-40B4-BE49-F238E27FC236}">
                <a16:creationId xmlns:a16="http://schemas.microsoft.com/office/drawing/2014/main" id="{DBBA857C-E416-44B6-862D-4A153B2FACEB}"/>
              </a:ext>
            </a:extLst>
          </p:cNvPr>
          <p:cNvSpPr>
            <a:spLocks noChangeShapeType="1"/>
          </p:cNvSpPr>
          <p:nvPr/>
        </p:nvSpPr>
        <p:spPr bwMode="auto">
          <a:xfrm>
            <a:off x="3641725" y="2335213"/>
            <a:ext cx="914400" cy="0"/>
          </a:xfrm>
          <a:prstGeom prst="line">
            <a:avLst/>
          </a:prstGeom>
          <a:noFill/>
          <a:ln w="38100">
            <a:solidFill>
              <a:srgbClr val="FF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90" name="Line 10">
            <a:extLst>
              <a:ext uri="{FF2B5EF4-FFF2-40B4-BE49-F238E27FC236}">
                <a16:creationId xmlns:a16="http://schemas.microsoft.com/office/drawing/2014/main" id="{7ACCFE64-DD90-4348-800D-FFC09E4E12ED}"/>
              </a:ext>
            </a:extLst>
          </p:cNvPr>
          <p:cNvSpPr>
            <a:spLocks noChangeShapeType="1"/>
          </p:cNvSpPr>
          <p:nvPr/>
        </p:nvSpPr>
        <p:spPr bwMode="auto">
          <a:xfrm>
            <a:off x="2514600" y="2335213"/>
            <a:ext cx="1066800" cy="0"/>
          </a:xfrm>
          <a:prstGeom prst="line">
            <a:avLst/>
          </a:prstGeom>
          <a:noFill/>
          <a:ln w="38100">
            <a:solidFill>
              <a:srgbClr val="99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91" name="Text Box 11">
            <a:extLst>
              <a:ext uri="{FF2B5EF4-FFF2-40B4-BE49-F238E27FC236}">
                <a16:creationId xmlns:a16="http://schemas.microsoft.com/office/drawing/2014/main" id="{7CF7CD27-CDE9-4822-B7A0-C73A51AE810F}"/>
              </a:ext>
            </a:extLst>
          </p:cNvPr>
          <p:cNvSpPr txBox="1">
            <a:spLocks noChangeArrowheads="1"/>
          </p:cNvSpPr>
          <p:nvPr/>
        </p:nvSpPr>
        <p:spPr bwMode="auto">
          <a:xfrm>
            <a:off x="533400" y="1760538"/>
            <a:ext cx="34734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latin typeface="微软雅黑" panose="020B0503020204020204" pitchFamily="34" charset="-122"/>
                <a:ea typeface="微软雅黑" panose="020B0503020204020204" pitchFamily="34" charset="-122"/>
              </a:rPr>
              <a:t>晶格配位数减2，</a:t>
            </a:r>
            <a:r>
              <a:rPr lang="zh-CN" altLang="en-US" sz="2400" b="1" dirty="0">
                <a:latin typeface="微软雅黑" panose="020B0503020204020204" pitchFamily="34" charset="-122"/>
                <a:ea typeface="微软雅黑" panose="020B0503020204020204" pitchFamily="34" charset="-122"/>
              </a:rPr>
              <a:t>无量纲</a:t>
            </a:r>
            <a:endParaRPr lang="zh-CN" altLang="zh-CN" sz="2400" b="1" dirty="0">
              <a:latin typeface="微软雅黑" panose="020B0503020204020204" pitchFamily="34" charset="-122"/>
              <a:ea typeface="微软雅黑" panose="020B0503020204020204" pitchFamily="34" charset="-122"/>
            </a:endParaRPr>
          </a:p>
        </p:txBody>
      </p:sp>
      <p:sp>
        <p:nvSpPr>
          <p:cNvPr id="46092" name="Text Box 12">
            <a:extLst>
              <a:ext uri="{FF2B5EF4-FFF2-40B4-BE49-F238E27FC236}">
                <a16:creationId xmlns:a16="http://schemas.microsoft.com/office/drawing/2014/main" id="{23EDCC54-AAA1-45F0-960C-D28D6ABF80D6}"/>
              </a:ext>
            </a:extLst>
          </p:cNvPr>
          <p:cNvSpPr txBox="1">
            <a:spLocks noChangeArrowheads="1"/>
          </p:cNvSpPr>
          <p:nvPr/>
        </p:nvSpPr>
        <p:spPr bwMode="auto">
          <a:xfrm>
            <a:off x="457200" y="38100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latin typeface="Times New Roman" panose="02020603050405020304" pitchFamily="18" charset="0"/>
              </a:rPr>
              <a:t>所以， </a:t>
            </a:r>
            <a:r>
              <a:rPr lang="zh-CN" altLang="zh-CN" sz="2400" b="1" i="1" dirty="0">
                <a:latin typeface="Times New Roman" panose="02020603050405020304" pitchFamily="18" charset="0"/>
              </a:rPr>
              <a:t>Huggins</a:t>
            </a:r>
            <a:r>
              <a:rPr lang="zh-CN" altLang="zh-CN" sz="2400" b="1" dirty="0">
                <a:latin typeface="Times New Roman" panose="02020603050405020304" pitchFamily="18" charset="0"/>
              </a:rPr>
              <a:t>参数也是无量刚的，它表示</a:t>
            </a:r>
            <a:r>
              <a:rPr lang="zh-CN" altLang="zh-CN" sz="2400" b="1" dirty="0">
                <a:solidFill>
                  <a:srgbClr val="660066"/>
                </a:solidFill>
                <a:latin typeface="Times New Roman" panose="02020603050405020304" pitchFamily="18" charset="0"/>
              </a:rPr>
              <a:t>溶质与溶剂相互作用的强弱。</a:t>
            </a:r>
          </a:p>
        </p:txBody>
      </p:sp>
      <p:sp>
        <p:nvSpPr>
          <p:cNvPr id="46093" name="Text Box 13">
            <a:extLst>
              <a:ext uri="{FF2B5EF4-FFF2-40B4-BE49-F238E27FC236}">
                <a16:creationId xmlns:a16="http://schemas.microsoft.com/office/drawing/2014/main" id="{0484F82E-499C-4680-9153-B06AA8BD8B74}"/>
              </a:ext>
            </a:extLst>
          </p:cNvPr>
          <p:cNvSpPr txBox="1">
            <a:spLocks noChangeArrowheads="1"/>
          </p:cNvSpPr>
          <p:nvPr/>
        </p:nvSpPr>
        <p:spPr bwMode="auto">
          <a:xfrm>
            <a:off x="159174" y="514985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latin typeface="微软雅黑" panose="020B0503020204020204" pitchFamily="34" charset="-122"/>
                <a:ea typeface="微软雅黑" panose="020B0503020204020204" pitchFamily="34" charset="-122"/>
              </a:rPr>
              <a:t>B. 作用力大小问题</a:t>
            </a:r>
          </a:p>
        </p:txBody>
      </p:sp>
      <p:sp>
        <p:nvSpPr>
          <p:cNvPr id="46094" name="Text Box 14">
            <a:extLst>
              <a:ext uri="{FF2B5EF4-FFF2-40B4-BE49-F238E27FC236}">
                <a16:creationId xmlns:a16="http://schemas.microsoft.com/office/drawing/2014/main" id="{EA8F1820-EF29-4991-B3B0-D1F5B7861734}"/>
              </a:ext>
            </a:extLst>
          </p:cNvPr>
          <p:cNvSpPr txBox="1">
            <a:spLocks noChangeArrowheads="1"/>
          </p:cNvSpPr>
          <p:nvPr/>
        </p:nvSpPr>
        <p:spPr bwMode="auto">
          <a:xfrm>
            <a:off x="60325" y="5699125"/>
            <a:ext cx="45196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当溶质与溶剂分子间作用力大时，所形成的溶质与溶剂对子稳定，从而</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W</a:t>
            </a:r>
            <a:r>
              <a:rPr lang="zh-CN" altLang="zh-CN" sz="2000" b="1" baseline="-25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1-2</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小， </a:t>
            </a:r>
            <a:r>
              <a:rPr lang="zh-CN" altLang="zh-CN" sz="2000" b="1" i="1" dirty="0">
                <a:latin typeface="Times New Roman" panose="02020603050405020304" pitchFamily="18" charset="0"/>
                <a:ea typeface="楷体" panose="02010609060101010101" pitchFamily="49" charset="-122"/>
                <a:cs typeface="Times New Roman" panose="02020603050405020304" pitchFamily="18" charset="0"/>
              </a:rPr>
              <a:t>Huggins</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参数小</a:t>
            </a:r>
          </a:p>
        </p:txBody>
      </p:sp>
      <p:sp>
        <p:nvSpPr>
          <p:cNvPr id="46095" name="Text Box 15">
            <a:extLst>
              <a:ext uri="{FF2B5EF4-FFF2-40B4-BE49-F238E27FC236}">
                <a16:creationId xmlns:a16="http://schemas.microsoft.com/office/drawing/2014/main" id="{D5A64DB4-01F8-4679-B58B-AA06554AC9C9}"/>
              </a:ext>
            </a:extLst>
          </p:cNvPr>
          <p:cNvSpPr txBox="1">
            <a:spLocks noChangeArrowheads="1"/>
          </p:cNvSpPr>
          <p:nvPr/>
        </p:nvSpPr>
        <p:spPr bwMode="auto">
          <a:xfrm>
            <a:off x="4624388" y="5659438"/>
            <a:ext cx="45196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当溶质与溶剂分子间作用力小时，所形成的溶质与溶剂对子不稳定，从而</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W</a:t>
            </a:r>
            <a:r>
              <a:rPr lang="zh-CN" altLang="zh-CN" sz="2000" b="1" baseline="-25000"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1-2</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大， </a:t>
            </a:r>
            <a:r>
              <a:rPr lang="zh-CN" altLang="zh-CN" sz="2000" b="1" i="1" dirty="0">
                <a:latin typeface="Times New Roman" panose="02020603050405020304" pitchFamily="18" charset="0"/>
                <a:ea typeface="楷体" panose="02010609060101010101" pitchFamily="49" charset="-122"/>
                <a:cs typeface="Times New Roman" panose="02020603050405020304" pitchFamily="18" charset="0"/>
              </a:rPr>
              <a:t>Huggins</a:t>
            </a: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参数大</a:t>
            </a:r>
          </a:p>
        </p:txBody>
      </p:sp>
      <p:sp>
        <p:nvSpPr>
          <p:cNvPr id="46098" name="Line 18">
            <a:extLst>
              <a:ext uri="{FF2B5EF4-FFF2-40B4-BE49-F238E27FC236}">
                <a16:creationId xmlns:a16="http://schemas.microsoft.com/office/drawing/2014/main" id="{58F04FC1-2E3B-4D14-9A15-F9CB50C912AD}"/>
              </a:ext>
            </a:extLst>
          </p:cNvPr>
          <p:cNvSpPr>
            <a:spLocks noChangeShapeType="1"/>
          </p:cNvSpPr>
          <p:nvPr/>
        </p:nvSpPr>
        <p:spPr bwMode="auto">
          <a:xfrm>
            <a:off x="5943600" y="2370138"/>
            <a:ext cx="1295400" cy="990600"/>
          </a:xfrm>
          <a:prstGeom prst="line">
            <a:avLst/>
          </a:prstGeom>
          <a:noFill/>
          <a:ln w="5715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099" name="WordArt 19">
            <a:extLst>
              <a:ext uri="{FF2B5EF4-FFF2-40B4-BE49-F238E27FC236}">
                <a16:creationId xmlns:a16="http://schemas.microsoft.com/office/drawing/2014/main" id="{B210E22F-9A56-446D-950B-BD39BF2A2E7D}"/>
              </a:ext>
            </a:extLst>
          </p:cNvPr>
          <p:cNvSpPr>
            <a:spLocks noChangeArrowheads="1" noChangeShapeType="1"/>
          </p:cNvSpPr>
          <p:nvPr/>
        </p:nvSpPr>
        <p:spPr bwMode="auto">
          <a:xfrm>
            <a:off x="6929438" y="2459038"/>
            <a:ext cx="1371600" cy="457200"/>
          </a:xfrm>
          <a:prstGeom prst="rect">
            <a:avLst/>
          </a:prstGeom>
        </p:spPr>
        <p:txBody>
          <a:bodyPr wrap="none" fromWordArt="1">
            <a:prstTxWarp prst="textPlain">
              <a:avLst>
                <a:gd name="adj" fmla="val 50000"/>
              </a:avLst>
            </a:prstTxWarp>
          </a:bodyPr>
          <a:lstStyle/>
          <a:p>
            <a:pPr algn="ctr"/>
            <a:r>
              <a:rPr lang="zh-CN" altLang="en-US" sz="3600" i="1" kern="10">
                <a:ln w="9525">
                  <a:solidFill>
                    <a:srgbClr val="FFCC99"/>
                  </a:solidFill>
                  <a:round/>
                  <a:headEnd/>
                  <a:tailEnd/>
                </a:ln>
                <a:solidFill>
                  <a:srgbClr val="FFFFFF"/>
                </a:solidFill>
                <a:effectLst>
                  <a:outerShdw dist="35921" dir="2700000" algn="ctr" rotWithShape="0">
                    <a:srgbClr val="808080"/>
                  </a:outerShdw>
                </a:effectLst>
                <a:latin typeface="宋体" panose="02010600030101010101" pitchFamily="2" charset="-122"/>
              </a:rPr>
              <a:t>抵消！</a:t>
            </a:r>
          </a:p>
        </p:txBody>
      </p:sp>
      <p:sp>
        <p:nvSpPr>
          <p:cNvPr id="4" name="灯片编号占位符 3">
            <a:extLst>
              <a:ext uri="{FF2B5EF4-FFF2-40B4-BE49-F238E27FC236}">
                <a16:creationId xmlns:a16="http://schemas.microsoft.com/office/drawing/2014/main" id="{3C7D0ED6-6B44-458D-A2B0-D1B66184F2D6}"/>
              </a:ext>
            </a:extLst>
          </p:cNvPr>
          <p:cNvSpPr>
            <a:spLocks noGrp="1"/>
          </p:cNvSpPr>
          <p:nvPr>
            <p:ph type="sldNum" sz="quarter" idx="12"/>
          </p:nvPr>
        </p:nvSpPr>
        <p:spPr/>
        <p:txBody>
          <a:bodyPr/>
          <a:lstStyle/>
          <a:p>
            <a:fld id="{2683E018-39C6-4725-A718-E21BC41313B1}" type="slidenum">
              <a:rPr lang="zh-CN" altLang="en-US" smtClean="0"/>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F107BFC-AB21-41C8-9C37-4A94DD7F94B2}"/>
              </a:ext>
            </a:extLst>
          </p:cNvPr>
          <p:cNvSpPr>
            <a:spLocks noChangeArrowheads="1"/>
          </p:cNvSpPr>
          <p:nvPr/>
        </p:nvSpPr>
        <p:spPr bwMode="auto">
          <a:xfrm>
            <a:off x="457200" y="1447800"/>
            <a:ext cx="2362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(3) </a:t>
            </a:r>
            <a:r>
              <a:rPr lang="zh-CN" sz="2800">
                <a:solidFill>
                  <a:srgbClr val="0000CC"/>
                </a:solidFill>
                <a:effectLst>
                  <a:outerShdw blurRad="38100" dist="38100" dir="2700000" algn="tl">
                    <a:srgbClr val="C0C0C0"/>
                  </a:outerShdw>
                </a:effectLst>
                <a:latin typeface="隶书" pitchFamily="49" charset="-122"/>
                <a:ea typeface="隶书" pitchFamily="49" charset="-122"/>
              </a:rPr>
              <a:t>化学位</a:t>
            </a:r>
          </a:p>
        </p:txBody>
      </p:sp>
      <p:sp>
        <p:nvSpPr>
          <p:cNvPr id="47117" name="Text Box 13">
            <a:extLst>
              <a:ext uri="{FF2B5EF4-FFF2-40B4-BE49-F238E27FC236}">
                <a16:creationId xmlns:a16="http://schemas.microsoft.com/office/drawing/2014/main" id="{87E58518-9C54-40C1-B1AE-54E96989EB2D}"/>
              </a:ext>
            </a:extLst>
          </p:cNvPr>
          <p:cNvSpPr txBox="1">
            <a:spLocks noChangeArrowheads="1"/>
          </p:cNvSpPr>
          <p:nvPr/>
        </p:nvSpPr>
        <p:spPr bwMode="auto">
          <a:xfrm>
            <a:off x="228600" y="473478"/>
            <a:ext cx="75422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
        <p:nvSpPr>
          <p:cNvPr id="19" name="Text Box 3">
            <a:extLst>
              <a:ext uri="{FF2B5EF4-FFF2-40B4-BE49-F238E27FC236}">
                <a16:creationId xmlns:a16="http://schemas.microsoft.com/office/drawing/2014/main" id="{360A00B0-BBE3-4E10-99E9-94E218EB00EC}"/>
              </a:ext>
            </a:extLst>
          </p:cNvPr>
          <p:cNvSpPr txBox="1">
            <a:spLocks noChangeArrowheads="1"/>
          </p:cNvSpPr>
          <p:nvPr/>
        </p:nvSpPr>
        <p:spPr bwMode="auto">
          <a:xfrm>
            <a:off x="304800" y="2362200"/>
            <a:ext cx="6443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latin typeface="Times New Roman" panose="02020603050405020304" pitchFamily="18" charset="0"/>
              </a:rPr>
              <a:t>溶剂的化学位</a:t>
            </a:r>
          </a:p>
        </p:txBody>
      </p:sp>
      <p:graphicFrame>
        <p:nvGraphicFramePr>
          <p:cNvPr id="20" name="Object 4">
            <a:extLst>
              <a:ext uri="{FF2B5EF4-FFF2-40B4-BE49-F238E27FC236}">
                <a16:creationId xmlns:a16="http://schemas.microsoft.com/office/drawing/2014/main" id="{DA97093F-327E-4573-8B6F-C6F1E96B845C}"/>
              </a:ext>
            </a:extLst>
          </p:cNvPr>
          <p:cNvGraphicFramePr>
            <a:graphicFrameLocks noChangeAspect="1"/>
          </p:cNvGraphicFramePr>
          <p:nvPr/>
        </p:nvGraphicFramePr>
        <p:xfrm>
          <a:off x="368300" y="2763838"/>
          <a:ext cx="7085013" cy="1219200"/>
        </p:xfrm>
        <a:graphic>
          <a:graphicData uri="http://schemas.openxmlformats.org/presentationml/2006/ole">
            <mc:AlternateContent xmlns:mc="http://schemas.openxmlformats.org/markup-compatibility/2006">
              <mc:Choice xmlns:v="urn:schemas-microsoft-com:vml" Requires="v">
                <p:oleObj spid="_x0000_s47355" r:id="rId3" imgW="3162300" imgH="508000" progId="Equation.3">
                  <p:embed/>
                </p:oleObj>
              </mc:Choice>
              <mc:Fallback>
                <p:oleObj r:id="rId3" imgW="3162300" imgH="508000" progId="Equation.3">
                  <p:embed/>
                  <p:pic>
                    <p:nvPicPr>
                      <p:cNvPr id="47108" name="Object 4">
                        <a:extLst>
                          <a:ext uri="{FF2B5EF4-FFF2-40B4-BE49-F238E27FC236}">
                            <a16:creationId xmlns:a16="http://schemas.microsoft.com/office/drawing/2014/main" id="{E8F0C04A-8FDA-4632-B6C3-F24EE3DAB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2763838"/>
                        <a:ext cx="7085013" cy="121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5">
            <a:extLst>
              <a:ext uri="{FF2B5EF4-FFF2-40B4-BE49-F238E27FC236}">
                <a16:creationId xmlns:a16="http://schemas.microsoft.com/office/drawing/2014/main" id="{A4B6D25F-7398-488B-82C4-7D1FA4750B17}"/>
              </a:ext>
            </a:extLst>
          </p:cNvPr>
          <p:cNvSpPr txBox="1">
            <a:spLocks noChangeArrowheads="1"/>
          </p:cNvSpPr>
          <p:nvPr/>
        </p:nvSpPr>
        <p:spPr bwMode="auto">
          <a:xfrm>
            <a:off x="228600" y="4495800"/>
            <a:ext cx="642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latin typeface="Times New Roman" panose="02020603050405020304" pitchFamily="18" charset="0"/>
              </a:rPr>
              <a:t>溶质的化学位</a:t>
            </a:r>
          </a:p>
        </p:txBody>
      </p:sp>
      <p:graphicFrame>
        <p:nvGraphicFramePr>
          <p:cNvPr id="22" name="Object 6">
            <a:extLst>
              <a:ext uri="{FF2B5EF4-FFF2-40B4-BE49-F238E27FC236}">
                <a16:creationId xmlns:a16="http://schemas.microsoft.com/office/drawing/2014/main" id="{D343464E-5CDD-4D50-B6EE-F99A2BF2B4E5}"/>
              </a:ext>
            </a:extLst>
          </p:cNvPr>
          <p:cNvGraphicFramePr>
            <a:graphicFrameLocks noChangeAspect="1"/>
          </p:cNvGraphicFramePr>
          <p:nvPr/>
        </p:nvGraphicFramePr>
        <p:xfrm>
          <a:off x="354013" y="4916488"/>
          <a:ext cx="7100887" cy="1371600"/>
        </p:xfrm>
        <a:graphic>
          <a:graphicData uri="http://schemas.openxmlformats.org/presentationml/2006/ole">
            <mc:AlternateContent xmlns:mc="http://schemas.openxmlformats.org/markup-compatibility/2006">
              <mc:Choice xmlns:v="urn:schemas-microsoft-com:vml" Requires="v">
                <p:oleObj spid="_x0000_s47356" r:id="rId5" imgW="3136900" imgH="508000" progId="Equation.3">
                  <p:embed/>
                </p:oleObj>
              </mc:Choice>
              <mc:Fallback>
                <p:oleObj r:id="rId5" imgW="3136900" imgH="508000" progId="Equation.3">
                  <p:embed/>
                  <p:pic>
                    <p:nvPicPr>
                      <p:cNvPr id="47110" name="Object 6">
                        <a:extLst>
                          <a:ext uri="{FF2B5EF4-FFF2-40B4-BE49-F238E27FC236}">
                            <a16:creationId xmlns:a16="http://schemas.microsoft.com/office/drawing/2014/main" id="{02CA7BAD-A44A-492A-9AEB-87D1A5F706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013" y="4916488"/>
                        <a:ext cx="7100887"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Line 9">
            <a:extLst>
              <a:ext uri="{FF2B5EF4-FFF2-40B4-BE49-F238E27FC236}">
                <a16:creationId xmlns:a16="http://schemas.microsoft.com/office/drawing/2014/main" id="{D8700E19-3099-4E28-A93D-A2F07D70DDDB}"/>
              </a:ext>
            </a:extLst>
          </p:cNvPr>
          <p:cNvSpPr>
            <a:spLocks noChangeShapeType="1"/>
          </p:cNvSpPr>
          <p:nvPr/>
        </p:nvSpPr>
        <p:spPr bwMode="auto">
          <a:xfrm>
            <a:off x="325438" y="3983038"/>
            <a:ext cx="3048000" cy="0"/>
          </a:xfrm>
          <a:prstGeom prst="line">
            <a:avLst/>
          </a:prstGeom>
          <a:noFill/>
          <a:ln w="571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Text Box 10">
            <a:extLst>
              <a:ext uri="{FF2B5EF4-FFF2-40B4-BE49-F238E27FC236}">
                <a16:creationId xmlns:a16="http://schemas.microsoft.com/office/drawing/2014/main" id="{8F527E5C-1D6D-4D73-9EE8-63B9FE31BAA6}"/>
              </a:ext>
            </a:extLst>
          </p:cNvPr>
          <p:cNvSpPr txBox="1">
            <a:spLocks noChangeArrowheads="1"/>
          </p:cNvSpPr>
          <p:nvPr/>
        </p:nvSpPr>
        <p:spPr bwMode="auto">
          <a:xfrm>
            <a:off x="317500" y="4027488"/>
            <a:ext cx="4198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solidFill>
                  <a:srgbClr val="008000"/>
                </a:solidFill>
                <a:latin typeface="Times New Roman" panose="02020603050405020304" pitchFamily="18" charset="0"/>
              </a:rPr>
              <a:t>小分子溶剂的化学位计算方法</a:t>
            </a:r>
          </a:p>
        </p:txBody>
      </p:sp>
      <p:sp>
        <p:nvSpPr>
          <p:cNvPr id="25" name="Line 11">
            <a:extLst>
              <a:ext uri="{FF2B5EF4-FFF2-40B4-BE49-F238E27FC236}">
                <a16:creationId xmlns:a16="http://schemas.microsoft.com/office/drawing/2014/main" id="{5B30C5B4-828A-4B45-BCB6-F48C84976870}"/>
              </a:ext>
            </a:extLst>
          </p:cNvPr>
          <p:cNvSpPr>
            <a:spLocks noChangeShapeType="1"/>
          </p:cNvSpPr>
          <p:nvPr/>
        </p:nvSpPr>
        <p:spPr bwMode="auto">
          <a:xfrm>
            <a:off x="309563" y="6297613"/>
            <a:ext cx="3048000" cy="0"/>
          </a:xfrm>
          <a:prstGeom prst="line">
            <a:avLst/>
          </a:prstGeom>
          <a:noFill/>
          <a:ln w="57150">
            <a:solidFill>
              <a:srgbClr val="FF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Text Box 12">
            <a:extLst>
              <a:ext uri="{FF2B5EF4-FFF2-40B4-BE49-F238E27FC236}">
                <a16:creationId xmlns:a16="http://schemas.microsoft.com/office/drawing/2014/main" id="{3F9DC4F0-82FD-4ED7-A1AB-175FD6FB1728}"/>
              </a:ext>
            </a:extLst>
          </p:cNvPr>
          <p:cNvSpPr txBox="1">
            <a:spLocks noChangeArrowheads="1"/>
          </p:cNvSpPr>
          <p:nvPr/>
        </p:nvSpPr>
        <p:spPr bwMode="auto">
          <a:xfrm>
            <a:off x="301625" y="6342063"/>
            <a:ext cx="4556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solidFill>
                  <a:srgbClr val="FF3399"/>
                </a:solidFill>
                <a:latin typeface="Times New Roman" panose="02020603050405020304" pitchFamily="18" charset="0"/>
              </a:rPr>
              <a:t>小分子溶质的化学位计算方法</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9DE333E-662E-468B-939B-5D781D8B5016}"/>
              </a:ext>
            </a:extLst>
          </p:cNvPr>
          <p:cNvSpPr>
            <a:spLocks noChangeArrowheads="1"/>
          </p:cNvSpPr>
          <p:nvPr/>
        </p:nvSpPr>
        <p:spPr bwMode="auto">
          <a:xfrm>
            <a:off x="3352800" y="1447800"/>
            <a:ext cx="3446463" cy="47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400">
                <a:solidFill>
                  <a:schemeClr val="tx2"/>
                </a:solidFill>
                <a:latin typeface="隶书" panose="02010509060101010101" pitchFamily="49" charset="-122"/>
                <a:ea typeface="隶书" panose="02010509060101010101" pitchFamily="49" charset="-122"/>
              </a:rPr>
              <a:t>高分子溶液的化学位</a:t>
            </a:r>
          </a:p>
        </p:txBody>
      </p:sp>
      <p:sp>
        <p:nvSpPr>
          <p:cNvPr id="55321" name="Rectangle 25">
            <a:extLst>
              <a:ext uri="{FF2B5EF4-FFF2-40B4-BE49-F238E27FC236}">
                <a16:creationId xmlns:a16="http://schemas.microsoft.com/office/drawing/2014/main" id="{1422444C-16F6-4120-8F12-1A4363A3FA4E}"/>
              </a:ext>
            </a:extLst>
          </p:cNvPr>
          <p:cNvSpPr>
            <a:spLocks noChangeArrowheads="1"/>
          </p:cNvSpPr>
          <p:nvPr/>
        </p:nvSpPr>
        <p:spPr bwMode="auto">
          <a:xfrm>
            <a:off x="381000" y="1371600"/>
            <a:ext cx="2362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(3) </a:t>
            </a:r>
            <a:r>
              <a:rPr lang="zh-CN" sz="2800">
                <a:solidFill>
                  <a:srgbClr val="0000CC"/>
                </a:solidFill>
                <a:effectLst>
                  <a:outerShdw blurRad="38100" dist="38100" dir="2700000" algn="tl">
                    <a:srgbClr val="C0C0C0"/>
                  </a:outerShdw>
                </a:effectLst>
                <a:latin typeface="隶书" pitchFamily="49" charset="-122"/>
                <a:ea typeface="隶书" pitchFamily="49" charset="-122"/>
              </a:rPr>
              <a:t>化学位</a:t>
            </a:r>
          </a:p>
        </p:txBody>
      </p:sp>
      <p:sp>
        <p:nvSpPr>
          <p:cNvPr id="37" name="Text Box 13">
            <a:extLst>
              <a:ext uri="{FF2B5EF4-FFF2-40B4-BE49-F238E27FC236}">
                <a16:creationId xmlns:a16="http://schemas.microsoft.com/office/drawing/2014/main" id="{4B2F0AF8-EFD5-4C9F-9CC9-77D4242BD442}"/>
              </a:ext>
            </a:extLst>
          </p:cNvPr>
          <p:cNvSpPr txBox="1">
            <a:spLocks noChangeArrowheads="1"/>
          </p:cNvSpPr>
          <p:nvPr/>
        </p:nvSpPr>
        <p:spPr bwMode="auto">
          <a:xfrm>
            <a:off x="228600" y="473478"/>
            <a:ext cx="75422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graphicFrame>
        <p:nvGraphicFramePr>
          <p:cNvPr id="40" name="Object 4">
            <a:extLst>
              <a:ext uri="{FF2B5EF4-FFF2-40B4-BE49-F238E27FC236}">
                <a16:creationId xmlns:a16="http://schemas.microsoft.com/office/drawing/2014/main" id="{8F92DDBA-4657-459E-82BB-94AFECFFAE3F}"/>
              </a:ext>
            </a:extLst>
          </p:cNvPr>
          <p:cNvGraphicFramePr>
            <a:graphicFrameLocks noChangeAspect="1"/>
          </p:cNvGraphicFramePr>
          <p:nvPr/>
        </p:nvGraphicFramePr>
        <p:xfrm>
          <a:off x="3245090" y="2362200"/>
          <a:ext cx="1274889" cy="468313"/>
        </p:xfrm>
        <a:graphic>
          <a:graphicData uri="http://schemas.openxmlformats.org/presentationml/2006/ole">
            <mc:AlternateContent xmlns:mc="http://schemas.openxmlformats.org/markup-compatibility/2006">
              <mc:Choice xmlns:v="urn:schemas-microsoft-com:vml" Requires="v">
                <p:oleObj spid="_x0000_s48632" r:id="rId3" imgW="482810" imgH="215994" progId="Equation.3">
                  <p:embed/>
                </p:oleObj>
              </mc:Choice>
              <mc:Fallback>
                <p:oleObj r:id="rId3" imgW="482810" imgH="215994" progId="Equation.3">
                  <p:embed/>
                  <p:pic>
                    <p:nvPicPr>
                      <p:cNvPr id="48152" name="Object 4">
                        <a:extLst>
                          <a:ext uri="{FF2B5EF4-FFF2-40B4-BE49-F238E27FC236}">
                            <a16:creationId xmlns:a16="http://schemas.microsoft.com/office/drawing/2014/main" id="{04334EDB-7A92-45D8-BABA-4FC757F7E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090" y="2362200"/>
                        <a:ext cx="1274889" cy="468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Text Box 5">
            <a:extLst>
              <a:ext uri="{FF2B5EF4-FFF2-40B4-BE49-F238E27FC236}">
                <a16:creationId xmlns:a16="http://schemas.microsoft.com/office/drawing/2014/main" id="{155E846B-D8D6-4D35-A755-96CAED739DDF}"/>
              </a:ext>
            </a:extLst>
          </p:cNvPr>
          <p:cNvSpPr txBox="1">
            <a:spLocks noChangeArrowheads="1"/>
          </p:cNvSpPr>
          <p:nvPr/>
        </p:nvSpPr>
        <p:spPr bwMode="auto">
          <a:xfrm>
            <a:off x="1143000" y="2382441"/>
            <a:ext cx="1907789" cy="397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latin typeface="Times New Roman" panose="02020603050405020304" pitchFamily="18" charset="0"/>
              </a:rPr>
              <a:t>对稀溶液</a:t>
            </a:r>
          </a:p>
        </p:txBody>
      </p:sp>
      <p:graphicFrame>
        <p:nvGraphicFramePr>
          <p:cNvPr id="43" name="Object 7">
            <a:extLst>
              <a:ext uri="{FF2B5EF4-FFF2-40B4-BE49-F238E27FC236}">
                <a16:creationId xmlns:a16="http://schemas.microsoft.com/office/drawing/2014/main" id="{34F4C296-03FA-4DEA-BD9C-09DA09226B3F}"/>
              </a:ext>
            </a:extLst>
          </p:cNvPr>
          <p:cNvGraphicFramePr>
            <a:graphicFrameLocks noChangeAspect="1"/>
          </p:cNvGraphicFramePr>
          <p:nvPr/>
        </p:nvGraphicFramePr>
        <p:xfrm>
          <a:off x="1173163" y="2863850"/>
          <a:ext cx="6775450" cy="1163638"/>
        </p:xfrm>
        <a:graphic>
          <a:graphicData uri="http://schemas.openxmlformats.org/presentationml/2006/ole">
            <mc:AlternateContent xmlns:mc="http://schemas.openxmlformats.org/markup-compatibility/2006">
              <mc:Choice xmlns:v="urn:schemas-microsoft-com:vml" Requires="v">
                <p:oleObj spid="_x0000_s48633" r:id="rId5" imgW="3162300" imgH="508000" progId="Equation.3">
                  <p:embed/>
                </p:oleObj>
              </mc:Choice>
              <mc:Fallback>
                <p:oleObj r:id="rId5" imgW="3162300" imgH="508000" progId="Equation.3">
                  <p:embed/>
                  <p:pic>
                    <p:nvPicPr>
                      <p:cNvPr id="48132" name="Object 7">
                        <a:extLst>
                          <a:ext uri="{FF2B5EF4-FFF2-40B4-BE49-F238E27FC236}">
                            <a16:creationId xmlns:a16="http://schemas.microsoft.com/office/drawing/2014/main" id="{361DFB46-24BA-422E-8873-07F58EC312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3163" y="2863850"/>
                        <a:ext cx="6775450" cy="1163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 name="Text Box 9">
            <a:extLst>
              <a:ext uri="{FF2B5EF4-FFF2-40B4-BE49-F238E27FC236}">
                <a16:creationId xmlns:a16="http://schemas.microsoft.com/office/drawing/2014/main" id="{B5ACF3E4-AF04-4277-9E43-8A09E712D7F5}"/>
              </a:ext>
            </a:extLst>
          </p:cNvPr>
          <p:cNvSpPr txBox="1">
            <a:spLocks noChangeArrowheads="1"/>
          </p:cNvSpPr>
          <p:nvPr/>
        </p:nvSpPr>
        <p:spPr bwMode="auto">
          <a:xfrm>
            <a:off x="381000" y="2867025"/>
            <a:ext cx="457200" cy="10064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latin typeface="Times New Roman" panose="02020603050405020304" pitchFamily="18" charset="0"/>
              </a:rPr>
              <a:t>化学位</a:t>
            </a:r>
          </a:p>
        </p:txBody>
      </p:sp>
      <p:graphicFrame>
        <p:nvGraphicFramePr>
          <p:cNvPr id="46" name="Object 10">
            <a:extLst>
              <a:ext uri="{FF2B5EF4-FFF2-40B4-BE49-F238E27FC236}">
                <a16:creationId xmlns:a16="http://schemas.microsoft.com/office/drawing/2014/main" id="{A3825D23-BD00-498D-BBC7-B8B63EFDBAF6}"/>
              </a:ext>
            </a:extLst>
          </p:cNvPr>
          <p:cNvGraphicFramePr>
            <a:graphicFrameLocks noChangeAspect="1"/>
          </p:cNvGraphicFramePr>
          <p:nvPr/>
        </p:nvGraphicFramePr>
        <p:xfrm>
          <a:off x="1892300" y="4302125"/>
          <a:ext cx="4400550" cy="757238"/>
        </p:xfrm>
        <a:graphic>
          <a:graphicData uri="http://schemas.openxmlformats.org/presentationml/2006/ole">
            <mc:AlternateContent xmlns:mc="http://schemas.openxmlformats.org/markup-compatibility/2006">
              <mc:Choice xmlns:v="urn:schemas-microsoft-com:vml" Requires="v">
                <p:oleObj spid="_x0000_s48634" r:id="rId7" imgW="2057400" imgH="393700" progId="Equation.3">
                  <p:embed/>
                </p:oleObj>
              </mc:Choice>
              <mc:Fallback>
                <p:oleObj r:id="rId7" imgW="2057400" imgH="393700" progId="Equation.3">
                  <p:embed/>
                  <p:pic>
                    <p:nvPicPr>
                      <p:cNvPr id="48135" name="Object 10">
                        <a:extLst>
                          <a:ext uri="{FF2B5EF4-FFF2-40B4-BE49-F238E27FC236}">
                            <a16:creationId xmlns:a16="http://schemas.microsoft.com/office/drawing/2014/main" id="{9B3337EC-3178-43B9-ACD1-9DE4062CE5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2300" y="4302125"/>
                        <a:ext cx="4400550" cy="757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Line 11">
            <a:extLst>
              <a:ext uri="{FF2B5EF4-FFF2-40B4-BE49-F238E27FC236}">
                <a16:creationId xmlns:a16="http://schemas.microsoft.com/office/drawing/2014/main" id="{B3A28509-26BD-4FC0-B02C-437E809F4CB5}"/>
              </a:ext>
            </a:extLst>
          </p:cNvPr>
          <p:cNvSpPr>
            <a:spLocks noChangeShapeType="1"/>
          </p:cNvSpPr>
          <p:nvPr/>
        </p:nvSpPr>
        <p:spPr bwMode="auto">
          <a:xfrm flipV="1">
            <a:off x="2230438" y="3668713"/>
            <a:ext cx="2771775" cy="876300"/>
          </a:xfrm>
          <a:prstGeom prst="line">
            <a:avLst/>
          </a:prstGeom>
          <a:noFill/>
          <a:ln w="76200">
            <a:solidFill>
              <a:srgbClr val="B2B2B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 name="Text Box 13">
            <a:extLst>
              <a:ext uri="{FF2B5EF4-FFF2-40B4-BE49-F238E27FC236}">
                <a16:creationId xmlns:a16="http://schemas.microsoft.com/office/drawing/2014/main" id="{BF62BB82-153A-4A86-8179-84FC5C4A80F1}"/>
              </a:ext>
            </a:extLst>
          </p:cNvPr>
          <p:cNvSpPr txBox="1">
            <a:spLocks noChangeArrowheads="1"/>
          </p:cNvSpPr>
          <p:nvPr/>
        </p:nvSpPr>
        <p:spPr bwMode="auto">
          <a:xfrm>
            <a:off x="1752600" y="3962400"/>
            <a:ext cx="84455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solidFill>
                  <a:srgbClr val="0042A4"/>
                </a:solidFill>
                <a:latin typeface="Times New Roman" panose="02020603050405020304" pitchFamily="18" charset="0"/>
              </a:rPr>
              <a:t>代入</a:t>
            </a:r>
          </a:p>
        </p:txBody>
      </p:sp>
      <p:sp>
        <p:nvSpPr>
          <p:cNvPr id="50" name="Text Box 14">
            <a:extLst>
              <a:ext uri="{FF2B5EF4-FFF2-40B4-BE49-F238E27FC236}">
                <a16:creationId xmlns:a16="http://schemas.microsoft.com/office/drawing/2014/main" id="{552471BF-26B0-4819-9A63-540191A9E631}"/>
              </a:ext>
            </a:extLst>
          </p:cNvPr>
          <p:cNvSpPr txBox="1">
            <a:spLocks noChangeArrowheads="1"/>
          </p:cNvSpPr>
          <p:nvPr/>
        </p:nvSpPr>
        <p:spPr bwMode="auto">
          <a:xfrm>
            <a:off x="4954588" y="3930650"/>
            <a:ext cx="858837"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solidFill>
                  <a:srgbClr val="0042A4"/>
                </a:solidFill>
                <a:latin typeface="Times New Roman" panose="02020603050405020304" pitchFamily="18" charset="0"/>
              </a:rPr>
              <a:t>抵消</a:t>
            </a:r>
          </a:p>
        </p:txBody>
      </p:sp>
      <p:sp>
        <p:nvSpPr>
          <p:cNvPr id="51" name="Line 15">
            <a:extLst>
              <a:ext uri="{FF2B5EF4-FFF2-40B4-BE49-F238E27FC236}">
                <a16:creationId xmlns:a16="http://schemas.microsoft.com/office/drawing/2014/main" id="{8C76A97A-0433-4EC0-9ABD-2F7C112A6331}"/>
              </a:ext>
            </a:extLst>
          </p:cNvPr>
          <p:cNvSpPr>
            <a:spLocks noChangeShapeType="1"/>
          </p:cNvSpPr>
          <p:nvPr/>
        </p:nvSpPr>
        <p:spPr bwMode="auto">
          <a:xfrm flipH="1">
            <a:off x="4697413" y="4292600"/>
            <a:ext cx="427037" cy="290513"/>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16">
            <a:extLst>
              <a:ext uri="{FF2B5EF4-FFF2-40B4-BE49-F238E27FC236}">
                <a16:creationId xmlns:a16="http://schemas.microsoft.com/office/drawing/2014/main" id="{DB3638BD-BCF1-447E-A7E2-6D3E6404FF24}"/>
              </a:ext>
            </a:extLst>
          </p:cNvPr>
          <p:cNvSpPr>
            <a:spLocks noChangeShapeType="1"/>
          </p:cNvSpPr>
          <p:nvPr/>
        </p:nvSpPr>
        <p:spPr bwMode="auto">
          <a:xfrm flipV="1">
            <a:off x="5413375" y="3548063"/>
            <a:ext cx="484188" cy="4699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 name="Line 17">
            <a:extLst>
              <a:ext uri="{FF2B5EF4-FFF2-40B4-BE49-F238E27FC236}">
                <a16:creationId xmlns:a16="http://schemas.microsoft.com/office/drawing/2014/main" id="{FAFFB1E7-7E1D-4BBE-B06E-6808CA7D7E5D}"/>
              </a:ext>
            </a:extLst>
          </p:cNvPr>
          <p:cNvSpPr>
            <a:spLocks noChangeShapeType="1"/>
          </p:cNvSpPr>
          <p:nvPr/>
        </p:nvSpPr>
        <p:spPr bwMode="auto">
          <a:xfrm flipV="1">
            <a:off x="6213475" y="3894138"/>
            <a:ext cx="703263" cy="3175"/>
          </a:xfrm>
          <a:prstGeom prst="line">
            <a:avLst/>
          </a:prstGeom>
          <a:noFill/>
          <a:ln w="571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 name="Line 18">
            <a:extLst>
              <a:ext uri="{FF2B5EF4-FFF2-40B4-BE49-F238E27FC236}">
                <a16:creationId xmlns:a16="http://schemas.microsoft.com/office/drawing/2014/main" id="{383D9203-0931-4F2B-BFFC-3AEAE98E2118}"/>
              </a:ext>
            </a:extLst>
          </p:cNvPr>
          <p:cNvSpPr>
            <a:spLocks noChangeShapeType="1"/>
          </p:cNvSpPr>
          <p:nvPr/>
        </p:nvSpPr>
        <p:spPr bwMode="auto">
          <a:xfrm flipV="1">
            <a:off x="7212013" y="3897313"/>
            <a:ext cx="703262" cy="3175"/>
          </a:xfrm>
          <a:prstGeom prst="line">
            <a:avLst/>
          </a:prstGeom>
          <a:noFill/>
          <a:ln w="571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 name="Line 19">
            <a:extLst>
              <a:ext uri="{FF2B5EF4-FFF2-40B4-BE49-F238E27FC236}">
                <a16:creationId xmlns:a16="http://schemas.microsoft.com/office/drawing/2014/main" id="{93E8183A-CE58-4F55-BB9D-414BBC8B0A70}"/>
              </a:ext>
            </a:extLst>
          </p:cNvPr>
          <p:cNvSpPr>
            <a:spLocks noChangeShapeType="1"/>
          </p:cNvSpPr>
          <p:nvPr/>
        </p:nvSpPr>
        <p:spPr bwMode="auto">
          <a:xfrm flipV="1">
            <a:off x="5153025" y="5046663"/>
            <a:ext cx="703263" cy="3175"/>
          </a:xfrm>
          <a:prstGeom prst="line">
            <a:avLst/>
          </a:prstGeom>
          <a:noFill/>
          <a:ln w="571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6" name="Object 20" descr="蓝色砂纸">
            <a:extLst>
              <a:ext uri="{FF2B5EF4-FFF2-40B4-BE49-F238E27FC236}">
                <a16:creationId xmlns:a16="http://schemas.microsoft.com/office/drawing/2014/main" id="{3293B262-5616-4732-8B02-AEBCB76D19BD}"/>
              </a:ext>
            </a:extLst>
          </p:cNvPr>
          <p:cNvGraphicFramePr>
            <a:graphicFrameLocks noChangeAspect="1"/>
          </p:cNvGraphicFramePr>
          <p:nvPr/>
        </p:nvGraphicFramePr>
        <p:xfrm>
          <a:off x="1801813" y="5233988"/>
          <a:ext cx="4572000" cy="914400"/>
        </p:xfrm>
        <a:graphic>
          <a:graphicData uri="http://schemas.openxmlformats.org/presentationml/2006/ole">
            <mc:AlternateContent xmlns:mc="http://schemas.openxmlformats.org/markup-compatibility/2006">
              <mc:Choice xmlns:v="urn:schemas-microsoft-com:vml" Requires="v">
                <p:oleObj spid="_x0000_s48635" r:id="rId9" imgW="1956649" imgH="393871" progId="Equation.3">
                  <p:embed/>
                </p:oleObj>
              </mc:Choice>
              <mc:Fallback>
                <p:oleObj r:id="rId9" imgW="1956649" imgH="393871" progId="Equation.3">
                  <p:embed/>
                  <p:pic>
                    <p:nvPicPr>
                      <p:cNvPr id="48145" name="Object 20" descr="蓝色砂纸">
                        <a:extLst>
                          <a:ext uri="{FF2B5EF4-FFF2-40B4-BE49-F238E27FC236}">
                            <a16:creationId xmlns:a16="http://schemas.microsoft.com/office/drawing/2014/main" id="{7FCDE3F6-5109-4043-AF65-1B7283F218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1813" y="5233988"/>
                        <a:ext cx="4572000" cy="914400"/>
                      </a:xfrm>
                      <a:prstGeom prst="rect">
                        <a:avLst/>
                      </a:prstGeom>
                      <a:blipFill dpi="0" rotWithShape="0">
                        <a:blip r:embed="rId11"/>
                        <a:srcRect/>
                        <a:tile tx="0" ty="0" sx="100000" sy="100000" flip="none" algn="tl"/>
                      </a:blip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 name="Text Box 22">
            <a:extLst>
              <a:ext uri="{FF2B5EF4-FFF2-40B4-BE49-F238E27FC236}">
                <a16:creationId xmlns:a16="http://schemas.microsoft.com/office/drawing/2014/main" id="{2592EC71-9EBE-40AD-8067-D21B9FD93411}"/>
              </a:ext>
            </a:extLst>
          </p:cNvPr>
          <p:cNvSpPr txBox="1">
            <a:spLocks noChangeArrowheads="1"/>
          </p:cNvSpPr>
          <p:nvPr/>
        </p:nvSpPr>
        <p:spPr bwMode="auto">
          <a:xfrm>
            <a:off x="201613" y="5278438"/>
            <a:ext cx="1447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a:latin typeface="Times New Roman" panose="02020603050405020304" pitchFamily="18" charset="0"/>
              </a:rPr>
              <a:t>高分子溶液化学位</a:t>
            </a:r>
          </a:p>
        </p:txBody>
      </p:sp>
      <p:sp>
        <p:nvSpPr>
          <p:cNvPr id="59" name="Line 23">
            <a:extLst>
              <a:ext uri="{FF2B5EF4-FFF2-40B4-BE49-F238E27FC236}">
                <a16:creationId xmlns:a16="http://schemas.microsoft.com/office/drawing/2014/main" id="{2AE19E2B-92DA-4CFE-BE47-D36F1F0783B5}"/>
              </a:ext>
            </a:extLst>
          </p:cNvPr>
          <p:cNvSpPr>
            <a:spLocks noChangeShapeType="1"/>
          </p:cNvSpPr>
          <p:nvPr/>
        </p:nvSpPr>
        <p:spPr bwMode="auto">
          <a:xfrm flipV="1">
            <a:off x="3589338" y="6124575"/>
            <a:ext cx="703262" cy="3175"/>
          </a:xfrm>
          <a:prstGeom prst="line">
            <a:avLst/>
          </a:prstGeom>
          <a:noFill/>
          <a:ln w="571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 name="Line 24">
            <a:extLst>
              <a:ext uri="{FF2B5EF4-FFF2-40B4-BE49-F238E27FC236}">
                <a16:creationId xmlns:a16="http://schemas.microsoft.com/office/drawing/2014/main" id="{B4E51F4F-A088-4EA9-9FE9-530583E68FDB}"/>
              </a:ext>
            </a:extLst>
          </p:cNvPr>
          <p:cNvSpPr>
            <a:spLocks noChangeShapeType="1"/>
          </p:cNvSpPr>
          <p:nvPr/>
        </p:nvSpPr>
        <p:spPr bwMode="auto">
          <a:xfrm flipV="1">
            <a:off x="4721225" y="6103938"/>
            <a:ext cx="1622425" cy="11112"/>
          </a:xfrm>
          <a:prstGeom prst="line">
            <a:avLst/>
          </a:prstGeom>
          <a:noFill/>
          <a:ln w="571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2" name="Object 2">
                <a:extLst>
                  <a:ext uri="{FF2B5EF4-FFF2-40B4-BE49-F238E27FC236}">
                    <a16:creationId xmlns:a16="http://schemas.microsoft.com/office/drawing/2014/main" id="{6F823310-FD51-4BE4-81EB-9B9EC76146D2}"/>
                  </a:ext>
                </a:extLst>
              </p:cNvPr>
              <p:cNvSpPr txBox="1"/>
              <p:nvPr/>
            </p:nvSpPr>
            <p:spPr bwMode="auto">
              <a:xfrm>
                <a:off x="1191988" y="3142852"/>
                <a:ext cx="6551612" cy="1282701"/>
              </a:xfrm>
              <a:prstGeom prst="rect">
                <a:avLst/>
              </a:prstGeom>
              <a:solidFill>
                <a:srgbClr val="660066"/>
              </a:solid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𝜙</m:t>
                          </m:r>
                        </m:e>
                        <m:sub>
                          <m:r>
                            <a:rPr lang="zh-CN" altLang="en-US" sz="2400" i="1">
                              <a:solidFill>
                                <a:srgbClr val="FFFFFF"/>
                              </a:solidFill>
                              <a:latin typeface="Cambria Math" panose="02040503050406030204" pitchFamily="18" charset="0"/>
                            </a:rPr>
                            <m:t>2</m:t>
                          </m:r>
                        </m:sub>
                      </m:sSub>
                      <m:r>
                        <a:rPr lang="zh-CN" altLang="en-US" sz="2400" i="1">
                          <a:solidFill>
                            <a:srgbClr val="FFFFFF"/>
                          </a:solidFill>
                          <a:latin typeface="Cambria Math" panose="02040503050406030204" pitchFamily="18" charset="0"/>
                        </a:rPr>
                        <m:t>=</m:t>
                      </m:r>
                      <m:f>
                        <m:fPr>
                          <m:ctrlPr>
                            <a:rPr lang="zh-CN" altLang="en-US" sz="2400" i="1">
                              <a:solidFill>
                                <a:srgbClr val="FFFFFF"/>
                              </a:solidFill>
                              <a:latin typeface="Cambria Math" panose="02040503050406030204" pitchFamily="18" charset="0"/>
                            </a:rPr>
                          </m:ctrlPr>
                        </m:fPr>
                        <m:num>
                          <m:r>
                            <a:rPr lang="zh-CN" altLang="en-US" sz="2400" i="1">
                              <a:solidFill>
                                <a:srgbClr val="FFFFFF"/>
                              </a:solidFill>
                              <a:latin typeface="Cambria Math" panose="02040503050406030204" pitchFamily="18" charset="0"/>
                            </a:rPr>
                            <m:t>𝑥</m:t>
                          </m:r>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𝑁</m:t>
                              </m:r>
                            </m:e>
                            <m:sub>
                              <m:r>
                                <a:rPr lang="zh-CN" altLang="en-US" sz="2400" i="1">
                                  <a:solidFill>
                                    <a:srgbClr val="FFFFFF"/>
                                  </a:solidFill>
                                  <a:latin typeface="Cambria Math" panose="02040503050406030204" pitchFamily="18" charset="0"/>
                                </a:rPr>
                                <m:t>2</m:t>
                              </m:r>
                            </m:sub>
                          </m:sSub>
                        </m:num>
                        <m:den>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𝑁</m:t>
                              </m:r>
                            </m:e>
                            <m:sub>
                              <m:r>
                                <a:rPr lang="zh-CN" altLang="en-US" sz="2400" i="1">
                                  <a:solidFill>
                                    <a:srgbClr val="FFFFFF"/>
                                  </a:solidFill>
                                  <a:latin typeface="Cambria Math" panose="02040503050406030204" pitchFamily="18" charset="0"/>
                                </a:rPr>
                                <m:t>1</m:t>
                              </m:r>
                            </m:sub>
                          </m:sSub>
                          <m:r>
                            <a:rPr lang="zh-CN" altLang="en-US" sz="2400" i="1">
                              <a:solidFill>
                                <a:srgbClr val="FFFFFF"/>
                              </a:solidFill>
                              <a:latin typeface="Cambria Math" panose="02040503050406030204" pitchFamily="18" charset="0"/>
                            </a:rPr>
                            <m:t>+</m:t>
                          </m:r>
                          <m:r>
                            <a:rPr lang="zh-CN" altLang="en-US" sz="2400" i="1">
                              <a:solidFill>
                                <a:srgbClr val="FFFFFF"/>
                              </a:solidFill>
                              <a:latin typeface="Cambria Math" panose="02040503050406030204" pitchFamily="18" charset="0"/>
                            </a:rPr>
                            <m:t>𝑥</m:t>
                          </m:r>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𝑁</m:t>
                              </m:r>
                            </m:e>
                            <m:sub>
                              <m:r>
                                <a:rPr lang="zh-CN" altLang="en-US" sz="2400" i="1">
                                  <a:solidFill>
                                    <a:srgbClr val="FFFFFF"/>
                                  </a:solidFill>
                                  <a:latin typeface="Cambria Math" panose="02040503050406030204" pitchFamily="18" charset="0"/>
                                </a:rPr>
                                <m:t>2</m:t>
                              </m:r>
                            </m:sub>
                          </m:sSub>
                        </m:den>
                      </m:f>
                      <m:r>
                        <a:rPr lang="zh-CN" altLang="en-US" sz="2400" i="1">
                          <a:solidFill>
                            <a:srgbClr val="FFFFFF"/>
                          </a:solidFill>
                          <a:latin typeface="Cambria Math" panose="02040503050406030204" pitchFamily="18" charset="0"/>
                        </a:rPr>
                        <m:t>≈</m:t>
                      </m:r>
                      <m:r>
                        <a:rPr lang="zh-CN" altLang="en-US" sz="2400" i="1">
                          <a:solidFill>
                            <a:srgbClr val="FFFFFF"/>
                          </a:solidFill>
                          <a:latin typeface="Cambria Math" panose="02040503050406030204" pitchFamily="18" charset="0"/>
                        </a:rPr>
                        <m:t>𝑥</m:t>
                      </m:r>
                      <m:f>
                        <m:fPr>
                          <m:ctrlPr>
                            <a:rPr lang="zh-CN" altLang="en-US" sz="2400" i="1">
                              <a:solidFill>
                                <a:srgbClr val="FFFFFF"/>
                              </a:solidFill>
                              <a:latin typeface="Cambria Math" panose="02040503050406030204" pitchFamily="18" charset="0"/>
                            </a:rPr>
                          </m:ctrlPr>
                        </m:fPr>
                        <m:num>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𝑁</m:t>
                              </m:r>
                            </m:e>
                            <m:sub>
                              <m:r>
                                <a:rPr lang="zh-CN" altLang="en-US" sz="2400" i="1">
                                  <a:solidFill>
                                    <a:srgbClr val="FFFFFF"/>
                                  </a:solidFill>
                                  <a:latin typeface="Cambria Math" panose="02040503050406030204" pitchFamily="18" charset="0"/>
                                </a:rPr>
                                <m:t>2</m:t>
                              </m:r>
                            </m:sub>
                          </m:sSub>
                        </m:num>
                        <m:den>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𝑁</m:t>
                              </m:r>
                            </m:e>
                            <m:sub>
                              <m:r>
                                <a:rPr lang="zh-CN" altLang="en-US" sz="2400" i="1">
                                  <a:solidFill>
                                    <a:srgbClr val="FFFFFF"/>
                                  </a:solidFill>
                                  <a:latin typeface="Cambria Math" panose="02040503050406030204" pitchFamily="18" charset="0"/>
                                </a:rPr>
                                <m:t>1</m:t>
                              </m:r>
                            </m:sub>
                          </m:sSub>
                          <m:r>
                            <a:rPr lang="zh-CN" altLang="en-US" sz="2400" i="1">
                              <a:solidFill>
                                <a:srgbClr val="FFFFFF"/>
                              </a:solidFill>
                              <a:latin typeface="Cambria Math" panose="02040503050406030204" pitchFamily="18" charset="0"/>
                            </a:rPr>
                            <m:t>+</m:t>
                          </m:r>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𝑁</m:t>
                              </m:r>
                            </m:e>
                            <m:sub>
                              <m:r>
                                <a:rPr lang="zh-CN" altLang="en-US" sz="2400" i="1">
                                  <a:solidFill>
                                    <a:srgbClr val="FFFFFF"/>
                                  </a:solidFill>
                                  <a:latin typeface="Cambria Math" panose="02040503050406030204" pitchFamily="18" charset="0"/>
                                </a:rPr>
                                <m:t>2</m:t>
                              </m:r>
                            </m:sub>
                          </m:sSub>
                        </m:den>
                      </m:f>
                      <m:r>
                        <a:rPr lang="zh-CN" altLang="en-US" sz="2400" i="1">
                          <a:solidFill>
                            <a:srgbClr val="FFFFFF"/>
                          </a:solidFill>
                          <a:latin typeface="Cambria Math" panose="02040503050406030204" pitchFamily="18" charset="0"/>
                        </a:rPr>
                        <m:t>=</m:t>
                      </m:r>
                      <m:r>
                        <a:rPr lang="zh-CN" altLang="en-US" sz="2400" i="1">
                          <a:solidFill>
                            <a:srgbClr val="FFFFFF"/>
                          </a:solidFill>
                          <a:latin typeface="Cambria Math" panose="02040503050406030204" pitchFamily="18" charset="0"/>
                        </a:rPr>
                        <m:t>𝑥</m:t>
                      </m:r>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𝑋</m:t>
                          </m:r>
                        </m:e>
                        <m:sub>
                          <m:r>
                            <a:rPr lang="zh-CN" altLang="en-US" sz="2400" i="1">
                              <a:solidFill>
                                <a:srgbClr val="FFFFFF"/>
                              </a:solidFill>
                              <a:latin typeface="Cambria Math" panose="02040503050406030204" pitchFamily="18" charset="0"/>
                            </a:rPr>
                            <m:t>2</m:t>
                          </m:r>
                        </m:sub>
                      </m:sSub>
                      <m:r>
                        <a:rPr lang="zh-CN" altLang="en-US" sz="2400" i="1">
                          <a:solidFill>
                            <a:srgbClr val="FFFFFF"/>
                          </a:solidFill>
                          <a:latin typeface="Cambria Math" panose="02040503050406030204" pitchFamily="18" charset="0"/>
                        </a:rPr>
                        <m:t>  </m:t>
                      </m:r>
                      <m:d>
                        <m:dPr>
                          <m:ctrlPr>
                            <a:rPr lang="zh-CN" altLang="en-US" sz="2400" i="1">
                              <a:solidFill>
                                <a:srgbClr val="FFFFFF"/>
                              </a:solidFill>
                              <a:latin typeface="Cambria Math" panose="02040503050406030204" pitchFamily="18" charset="0"/>
                            </a:rPr>
                          </m:ctrlPr>
                        </m:dPr>
                        <m:e>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𝑁</m:t>
                              </m:r>
                            </m:e>
                            <m:sub>
                              <m:r>
                                <a:rPr lang="zh-CN" altLang="en-US" sz="2400" i="1">
                                  <a:solidFill>
                                    <a:srgbClr val="FFFFFF"/>
                                  </a:solidFill>
                                  <a:latin typeface="Cambria Math" panose="02040503050406030204" pitchFamily="18" charset="0"/>
                                </a:rPr>
                                <m:t>1</m:t>
                              </m:r>
                            </m:sub>
                          </m:sSub>
                          <m:r>
                            <a:rPr lang="zh-CN" altLang="en-US" sz="2400" i="1">
                              <a:solidFill>
                                <a:srgbClr val="FFFFFF"/>
                              </a:solidFill>
                              <a:latin typeface="Cambria Math" panose="02040503050406030204" pitchFamily="18" charset="0"/>
                            </a:rPr>
                            <m:t>&gt;&gt;</m:t>
                          </m:r>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𝑁</m:t>
                              </m:r>
                            </m:e>
                            <m:sub>
                              <m:r>
                                <a:rPr lang="zh-CN" altLang="en-US" sz="2400" i="1">
                                  <a:solidFill>
                                    <a:srgbClr val="FFFFFF"/>
                                  </a:solidFill>
                                  <a:latin typeface="Cambria Math" panose="02040503050406030204" pitchFamily="18" charset="0"/>
                                </a:rPr>
                                <m:t>2</m:t>
                              </m:r>
                            </m:sub>
                          </m:sSub>
                        </m:e>
                      </m:d>
                    </m:oMath>
                  </m:oMathPara>
                </a14:m>
                <a:endParaRPr lang="zh-CN" altLang="en-US" sz="2400"/>
              </a:p>
            </p:txBody>
          </p:sp>
        </mc:Choice>
        <mc:Fallback xmlns="">
          <p:sp>
            <p:nvSpPr>
              <p:cNvPr id="56322" name="Object 2">
                <a:extLst>
                  <a:ext uri="{FF2B5EF4-FFF2-40B4-BE49-F238E27FC236}">
                    <a16:creationId xmlns:a16="http://schemas.microsoft.com/office/drawing/2014/main" id="{6F823310-FD51-4BE4-81EB-9B9EC76146D2}"/>
                  </a:ext>
                </a:extLst>
              </p:cNvPr>
              <p:cNvSpPr txBox="1">
                <a:spLocks noRot="1" noChangeAspect="1" noMove="1" noResize="1" noEditPoints="1" noAdjustHandles="1" noChangeArrowheads="1" noChangeShapeType="1" noTextEdit="1"/>
              </p:cNvSpPr>
              <p:nvPr/>
            </p:nvSpPr>
            <p:spPr bwMode="auto">
              <a:xfrm>
                <a:off x="1191988" y="3142852"/>
                <a:ext cx="6551612" cy="1282701"/>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23" name="Object 3">
                <a:extLst>
                  <a:ext uri="{FF2B5EF4-FFF2-40B4-BE49-F238E27FC236}">
                    <a16:creationId xmlns:a16="http://schemas.microsoft.com/office/drawing/2014/main" id="{126FAA47-C43E-4FC0-B7A2-DFC10D8EA86C}"/>
                  </a:ext>
                </a:extLst>
              </p:cNvPr>
              <p:cNvSpPr txBox="1"/>
              <p:nvPr/>
            </p:nvSpPr>
            <p:spPr bwMode="auto">
              <a:xfrm>
                <a:off x="1191988" y="4548232"/>
                <a:ext cx="4392612" cy="979488"/>
              </a:xfrm>
              <a:prstGeom prst="rect">
                <a:avLst/>
              </a:prstGeom>
              <a:solidFill>
                <a:srgbClr val="660066"/>
              </a:solidFill>
              <a:ln>
                <a:noFill/>
              </a:ln>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FFFFFF"/>
                          </a:solidFill>
                          <a:latin typeface="Cambria Math" panose="02040503050406030204" pitchFamily="18" charset="0"/>
                        </a:rPr>
                        <m:t>Δ</m:t>
                      </m:r>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𝜇</m:t>
                          </m:r>
                        </m:e>
                        <m:sub>
                          <m:r>
                            <a:rPr lang="zh-CN" altLang="en-US" sz="2400" i="1">
                              <a:solidFill>
                                <a:srgbClr val="FFFFFF"/>
                              </a:solidFill>
                              <a:latin typeface="Cambria Math" panose="02040503050406030204" pitchFamily="18" charset="0"/>
                            </a:rPr>
                            <m:t>1</m:t>
                          </m:r>
                        </m:sub>
                      </m:sSub>
                      <m:r>
                        <a:rPr lang="zh-CN" altLang="en-US" sz="2400" i="1">
                          <a:solidFill>
                            <a:srgbClr val="FFFFFF"/>
                          </a:solidFill>
                          <a:latin typeface="Cambria Math" panose="02040503050406030204" pitchFamily="18" charset="0"/>
                        </a:rPr>
                        <m:t>≈</m:t>
                      </m:r>
                      <m:r>
                        <a:rPr lang="zh-CN" altLang="en-US" sz="2400" i="1">
                          <a:solidFill>
                            <a:srgbClr val="FFFFFF"/>
                          </a:solidFill>
                          <a:latin typeface="Cambria Math" panose="02040503050406030204" pitchFamily="18" charset="0"/>
                        </a:rPr>
                        <m:t>𝑅𝑇</m:t>
                      </m:r>
                      <m:r>
                        <a:rPr lang="zh-CN" altLang="en-US" sz="2400" i="1">
                          <a:solidFill>
                            <a:srgbClr val="FFFFFF"/>
                          </a:solidFill>
                          <a:latin typeface="Cambria Math" panose="02040503050406030204" pitchFamily="18" charset="0"/>
                        </a:rPr>
                        <m:t>[−</m:t>
                      </m:r>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𝑋</m:t>
                          </m:r>
                        </m:e>
                        <m:sub>
                          <m:r>
                            <a:rPr lang="zh-CN" altLang="en-US" sz="2400" i="1">
                              <a:solidFill>
                                <a:srgbClr val="FFFFFF"/>
                              </a:solidFill>
                              <a:latin typeface="Cambria Math" panose="02040503050406030204" pitchFamily="18" charset="0"/>
                            </a:rPr>
                            <m:t>2</m:t>
                          </m:r>
                        </m:sub>
                      </m:sSub>
                      <m:r>
                        <a:rPr lang="zh-CN" altLang="en-US" sz="2400" i="1">
                          <a:solidFill>
                            <a:srgbClr val="FFFFFF"/>
                          </a:solidFill>
                          <a:latin typeface="Cambria Math" panose="02040503050406030204" pitchFamily="18" charset="0"/>
                        </a:rPr>
                        <m:t>+(</m:t>
                      </m:r>
                      <m:sSub>
                        <m:sSubPr>
                          <m:ctrlPr>
                            <a:rPr lang="zh-CN" altLang="en-US" sz="2400" i="1">
                              <a:solidFill>
                                <a:srgbClr val="FFFFFF"/>
                              </a:solidFill>
                              <a:latin typeface="Cambria Math" panose="02040503050406030204" pitchFamily="18" charset="0"/>
                            </a:rPr>
                          </m:ctrlPr>
                        </m:sSubPr>
                        <m:e>
                          <m:r>
                            <a:rPr lang="zh-CN" altLang="en-US" sz="2400" i="1">
                              <a:solidFill>
                                <a:srgbClr val="FFFFFF"/>
                              </a:solidFill>
                              <a:latin typeface="Cambria Math" panose="02040503050406030204" pitchFamily="18" charset="0"/>
                            </a:rPr>
                            <m:t>𝜒</m:t>
                          </m:r>
                        </m:e>
                        <m:sub>
                          <m:r>
                            <a:rPr lang="zh-CN" altLang="en-US" sz="2400" i="1">
                              <a:solidFill>
                                <a:srgbClr val="FFFFFF"/>
                              </a:solidFill>
                              <a:latin typeface="Cambria Math" panose="02040503050406030204" pitchFamily="18" charset="0"/>
                            </a:rPr>
                            <m:t>1</m:t>
                          </m:r>
                        </m:sub>
                      </m:sSub>
                      <m:r>
                        <a:rPr lang="zh-CN" altLang="en-US" sz="2400" i="1">
                          <a:solidFill>
                            <a:srgbClr val="FFFFFF"/>
                          </a:solidFill>
                          <a:latin typeface="Cambria Math" panose="02040503050406030204" pitchFamily="18" charset="0"/>
                        </a:rPr>
                        <m:t>−</m:t>
                      </m:r>
                      <m:f>
                        <m:fPr>
                          <m:ctrlPr>
                            <a:rPr lang="zh-CN" altLang="en-US" sz="2400" i="1">
                              <a:solidFill>
                                <a:srgbClr val="FFFFFF"/>
                              </a:solidFill>
                              <a:latin typeface="Cambria Math" panose="02040503050406030204" pitchFamily="18" charset="0"/>
                            </a:rPr>
                          </m:ctrlPr>
                        </m:fPr>
                        <m:num>
                          <m:r>
                            <a:rPr lang="zh-CN" altLang="en-US" sz="2400" i="1">
                              <a:solidFill>
                                <a:srgbClr val="FFFFFF"/>
                              </a:solidFill>
                              <a:latin typeface="Cambria Math" panose="02040503050406030204" pitchFamily="18" charset="0"/>
                            </a:rPr>
                            <m:t>1</m:t>
                          </m:r>
                        </m:num>
                        <m:den>
                          <m:r>
                            <a:rPr lang="zh-CN" altLang="en-US" sz="2400" i="1">
                              <a:solidFill>
                                <a:srgbClr val="FFFFFF"/>
                              </a:solidFill>
                              <a:latin typeface="Cambria Math" panose="02040503050406030204" pitchFamily="18" charset="0"/>
                            </a:rPr>
                            <m:t>2</m:t>
                          </m:r>
                        </m:den>
                      </m:f>
                      <m:r>
                        <a:rPr lang="zh-CN" altLang="en-US" sz="2400" i="1">
                          <a:solidFill>
                            <a:srgbClr val="FFFFFF"/>
                          </a:solidFill>
                          <a:latin typeface="Cambria Math" panose="02040503050406030204" pitchFamily="18" charset="0"/>
                        </a:rPr>
                        <m:t>)</m:t>
                      </m:r>
                      <m:sSubSup>
                        <m:sSubSupPr>
                          <m:ctrlPr>
                            <a:rPr lang="zh-CN" altLang="en-US" sz="2400" i="1">
                              <a:solidFill>
                                <a:srgbClr val="FFFFFF"/>
                              </a:solidFill>
                              <a:latin typeface="Cambria Math" panose="02040503050406030204" pitchFamily="18" charset="0"/>
                            </a:rPr>
                          </m:ctrlPr>
                        </m:sSubSupPr>
                        <m:e>
                          <m:r>
                            <a:rPr lang="zh-CN" altLang="en-US" sz="2400" i="1">
                              <a:solidFill>
                                <a:srgbClr val="FFFFFF"/>
                              </a:solidFill>
                              <a:latin typeface="Cambria Math" panose="02040503050406030204" pitchFamily="18" charset="0"/>
                            </a:rPr>
                            <m:t>𝜙</m:t>
                          </m:r>
                        </m:e>
                        <m:sub>
                          <m:r>
                            <a:rPr lang="zh-CN" altLang="en-US" sz="2400" i="1">
                              <a:solidFill>
                                <a:srgbClr val="FFFFFF"/>
                              </a:solidFill>
                              <a:latin typeface="Cambria Math" panose="02040503050406030204" pitchFamily="18" charset="0"/>
                            </a:rPr>
                            <m:t>2</m:t>
                          </m:r>
                        </m:sub>
                        <m:sup>
                          <m:r>
                            <a:rPr lang="zh-CN" altLang="en-US" sz="2400" i="1">
                              <a:solidFill>
                                <a:srgbClr val="FFFFFF"/>
                              </a:solidFill>
                              <a:latin typeface="Cambria Math" panose="02040503050406030204" pitchFamily="18" charset="0"/>
                            </a:rPr>
                            <m:t>2</m:t>
                          </m:r>
                        </m:sup>
                      </m:sSubSup>
                      <m:r>
                        <a:rPr lang="zh-CN" altLang="en-US" sz="2400" i="1">
                          <a:solidFill>
                            <a:srgbClr val="FFFFFF"/>
                          </a:solidFill>
                          <a:latin typeface="Cambria Math" panose="02040503050406030204" pitchFamily="18" charset="0"/>
                        </a:rPr>
                        <m:t>]</m:t>
                      </m:r>
                    </m:oMath>
                  </m:oMathPara>
                </a14:m>
                <a:endParaRPr lang="zh-CN" altLang="en-US" sz="2400" dirty="0"/>
              </a:p>
            </p:txBody>
          </p:sp>
        </mc:Choice>
        <mc:Fallback xmlns="">
          <p:sp>
            <p:nvSpPr>
              <p:cNvPr id="56323" name="Object 3">
                <a:extLst>
                  <a:ext uri="{FF2B5EF4-FFF2-40B4-BE49-F238E27FC236}">
                    <a16:creationId xmlns:a16="http://schemas.microsoft.com/office/drawing/2014/main" id="{126FAA47-C43E-4FC0-B7A2-DFC10D8EA86C}"/>
                  </a:ext>
                </a:extLst>
              </p:cNvPr>
              <p:cNvSpPr txBox="1">
                <a:spLocks noRot="1" noChangeAspect="1" noMove="1" noResize="1" noEditPoints="1" noAdjustHandles="1" noChangeArrowheads="1" noChangeShapeType="1" noTextEdit="1"/>
              </p:cNvSpPr>
              <p:nvPr/>
            </p:nvSpPr>
            <p:spPr bwMode="auto">
              <a:xfrm>
                <a:off x="1191988" y="4548232"/>
                <a:ext cx="4392612" cy="979488"/>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56324" name="Text Box 4">
            <a:extLst>
              <a:ext uri="{FF2B5EF4-FFF2-40B4-BE49-F238E27FC236}">
                <a16:creationId xmlns:a16="http://schemas.microsoft.com/office/drawing/2014/main" id="{6C930E0A-5DC6-49E7-BF4B-561BD8AD33AA}"/>
              </a:ext>
            </a:extLst>
          </p:cNvPr>
          <p:cNvSpPr txBox="1">
            <a:spLocks noChangeArrowheads="1"/>
          </p:cNvSpPr>
          <p:nvPr/>
        </p:nvSpPr>
        <p:spPr bwMode="auto">
          <a:xfrm>
            <a:off x="533400" y="5562600"/>
            <a:ext cx="2519363" cy="51911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t>对于理想溶液</a:t>
            </a:r>
          </a:p>
        </p:txBody>
      </p:sp>
      <mc:AlternateContent xmlns:mc="http://schemas.openxmlformats.org/markup-compatibility/2006" xmlns:a14="http://schemas.microsoft.com/office/drawing/2010/main">
        <mc:Choice Requires="a14">
          <p:sp>
            <p:nvSpPr>
              <p:cNvPr id="56325" name="Object 5">
                <a:extLst>
                  <a:ext uri="{FF2B5EF4-FFF2-40B4-BE49-F238E27FC236}">
                    <a16:creationId xmlns:a16="http://schemas.microsoft.com/office/drawing/2014/main" id="{B06A4677-C1D6-43D1-9F10-01C61767A3F0}"/>
                  </a:ext>
                </a:extLst>
              </p:cNvPr>
              <p:cNvSpPr txBox="1"/>
              <p:nvPr/>
            </p:nvSpPr>
            <p:spPr bwMode="auto">
              <a:xfrm>
                <a:off x="1109663" y="6126163"/>
                <a:ext cx="6551612" cy="655637"/>
              </a:xfrm>
              <a:prstGeom prst="rect">
                <a:avLst/>
              </a:prstGeom>
              <a:solidFill>
                <a:srgbClr val="660066"/>
              </a:solid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FFFFFF"/>
                          </a:solidFill>
                          <a:latin typeface="Cambria Math" panose="02040503050406030204" pitchFamily="18" charset="0"/>
                        </a:rPr>
                        <m:t>Δ</m:t>
                      </m:r>
                      <m:sSubSup>
                        <m:sSubSupPr>
                          <m:ctrlPr>
                            <a:rPr lang="zh-CN" altLang="en-US" sz="2800" i="1">
                              <a:solidFill>
                                <a:srgbClr val="FFFFFF"/>
                              </a:solidFill>
                              <a:latin typeface="Cambria Math" panose="02040503050406030204" pitchFamily="18" charset="0"/>
                            </a:rPr>
                          </m:ctrlPr>
                        </m:sSubSupPr>
                        <m:e>
                          <m:r>
                            <a:rPr lang="zh-CN" altLang="en-US" sz="2800" i="1">
                              <a:solidFill>
                                <a:srgbClr val="FFFFFF"/>
                              </a:solidFill>
                              <a:latin typeface="Cambria Math" panose="02040503050406030204" pitchFamily="18" charset="0"/>
                            </a:rPr>
                            <m:t>𝜇</m:t>
                          </m:r>
                        </m:e>
                        <m:sub>
                          <m:r>
                            <a:rPr lang="zh-CN" altLang="en-US" sz="2800" i="1">
                              <a:solidFill>
                                <a:srgbClr val="FFFFFF"/>
                              </a:solidFill>
                              <a:latin typeface="Cambria Math" panose="02040503050406030204" pitchFamily="18" charset="0"/>
                            </a:rPr>
                            <m:t>1</m:t>
                          </m:r>
                        </m:sub>
                        <m:sup>
                          <m:r>
                            <a:rPr lang="zh-CN" altLang="en-US" sz="2800" i="1">
                              <a:solidFill>
                                <a:srgbClr val="FFFFFF"/>
                              </a:solidFill>
                              <a:latin typeface="Cambria Math" panose="02040503050406030204" pitchFamily="18" charset="0"/>
                            </a:rPr>
                            <m:t>𝑖</m:t>
                          </m:r>
                        </m:sup>
                      </m:sSubSup>
                      <m:r>
                        <a:rPr lang="zh-CN" altLang="en-US" sz="2800" i="1">
                          <a:solidFill>
                            <a:srgbClr val="FFFFFF"/>
                          </a:solidFill>
                          <a:latin typeface="Cambria Math" panose="02040503050406030204" pitchFamily="18" charset="0"/>
                        </a:rPr>
                        <m:t>=</m:t>
                      </m:r>
                      <m:r>
                        <a:rPr lang="zh-CN" altLang="en-US" sz="2800" i="1">
                          <a:solidFill>
                            <a:srgbClr val="FFFFFF"/>
                          </a:solidFill>
                          <a:latin typeface="Cambria Math" panose="02040503050406030204" pitchFamily="18" charset="0"/>
                        </a:rPr>
                        <m:t>𝑅𝑇</m:t>
                      </m:r>
                      <m:func>
                        <m:funcPr>
                          <m:ctrlPr>
                            <a:rPr lang="zh-CN" altLang="en-US" sz="2800" i="1">
                              <a:solidFill>
                                <a:srgbClr val="FFFFFF"/>
                              </a:solidFill>
                              <a:latin typeface="Cambria Math" panose="02040503050406030204" pitchFamily="18" charset="0"/>
                            </a:rPr>
                          </m:ctrlPr>
                        </m:funcPr>
                        <m:fName>
                          <m:r>
                            <m:rPr>
                              <m:sty m:val="p"/>
                            </m:rPr>
                            <a:rPr lang="zh-CN" altLang="en-US" sz="2800" i="0">
                              <a:solidFill>
                                <a:srgbClr val="FFFFFF"/>
                              </a:solidFill>
                              <a:latin typeface="Cambria Math" panose="02040503050406030204" pitchFamily="18" charset="0"/>
                            </a:rPr>
                            <m:t>ln</m:t>
                          </m:r>
                        </m:fName>
                        <m:e>
                          <m:sSub>
                            <m:sSubPr>
                              <m:ctrlPr>
                                <a:rPr lang="zh-CN" altLang="en-US" sz="2800" i="1">
                                  <a:solidFill>
                                    <a:srgbClr val="FFFFFF"/>
                                  </a:solidFill>
                                  <a:latin typeface="Cambria Math" panose="02040503050406030204" pitchFamily="18" charset="0"/>
                                </a:rPr>
                              </m:ctrlPr>
                            </m:sSubPr>
                            <m:e>
                              <m:r>
                                <a:rPr lang="zh-CN" altLang="en-US" sz="2800" i="1">
                                  <a:solidFill>
                                    <a:srgbClr val="FFFFFF"/>
                                  </a:solidFill>
                                  <a:latin typeface="Cambria Math" panose="02040503050406030204" pitchFamily="18" charset="0"/>
                                </a:rPr>
                                <m:t>𝑋</m:t>
                              </m:r>
                            </m:e>
                            <m:sub>
                              <m:r>
                                <a:rPr lang="zh-CN" altLang="en-US" sz="2800" i="1">
                                  <a:solidFill>
                                    <a:srgbClr val="FFFFFF"/>
                                  </a:solidFill>
                                  <a:latin typeface="Cambria Math" panose="02040503050406030204" pitchFamily="18" charset="0"/>
                                </a:rPr>
                                <m:t>1</m:t>
                              </m:r>
                            </m:sub>
                          </m:sSub>
                        </m:e>
                      </m:func>
                      <m:r>
                        <a:rPr lang="zh-CN" altLang="en-US" sz="2800" i="1">
                          <a:solidFill>
                            <a:srgbClr val="FFFFFF"/>
                          </a:solidFill>
                          <a:latin typeface="Cambria Math" panose="02040503050406030204" pitchFamily="18" charset="0"/>
                        </a:rPr>
                        <m:t>=</m:t>
                      </m:r>
                      <m:r>
                        <a:rPr lang="zh-CN" altLang="en-US" sz="2800" i="1">
                          <a:solidFill>
                            <a:srgbClr val="FFFFFF"/>
                          </a:solidFill>
                          <a:latin typeface="Cambria Math" panose="02040503050406030204" pitchFamily="18" charset="0"/>
                        </a:rPr>
                        <m:t>𝑅𝑇</m:t>
                      </m:r>
                      <m:func>
                        <m:funcPr>
                          <m:ctrlPr>
                            <a:rPr lang="zh-CN" altLang="en-US" sz="2800" i="1">
                              <a:solidFill>
                                <a:srgbClr val="FFFFFF"/>
                              </a:solidFill>
                              <a:latin typeface="Cambria Math" panose="02040503050406030204" pitchFamily="18" charset="0"/>
                            </a:rPr>
                          </m:ctrlPr>
                        </m:funcPr>
                        <m:fName>
                          <m:r>
                            <m:rPr>
                              <m:sty m:val="p"/>
                            </m:rPr>
                            <a:rPr lang="zh-CN" altLang="en-US" sz="2800" i="0">
                              <a:solidFill>
                                <a:srgbClr val="FFFFFF"/>
                              </a:solidFill>
                              <a:latin typeface="Cambria Math" panose="02040503050406030204" pitchFamily="18" charset="0"/>
                            </a:rPr>
                            <m:t>ln</m:t>
                          </m:r>
                        </m:fName>
                        <m:e>
                          <m:d>
                            <m:dPr>
                              <m:ctrlPr>
                                <a:rPr lang="zh-CN" altLang="en-US" sz="2800" i="1">
                                  <a:solidFill>
                                    <a:srgbClr val="FFFFFF"/>
                                  </a:solidFill>
                                  <a:latin typeface="Cambria Math" panose="02040503050406030204" pitchFamily="18" charset="0"/>
                                </a:rPr>
                              </m:ctrlPr>
                            </m:dPr>
                            <m:e>
                              <m:r>
                                <a:rPr lang="zh-CN" altLang="en-US" sz="2800" i="1">
                                  <a:solidFill>
                                    <a:srgbClr val="FFFFFF"/>
                                  </a:solidFill>
                                  <a:latin typeface="Cambria Math" panose="02040503050406030204" pitchFamily="18" charset="0"/>
                                </a:rPr>
                                <m:t>1−</m:t>
                              </m:r>
                              <m:sSub>
                                <m:sSubPr>
                                  <m:ctrlPr>
                                    <a:rPr lang="zh-CN" altLang="en-US" sz="2800" i="1">
                                      <a:solidFill>
                                        <a:srgbClr val="FFFFFF"/>
                                      </a:solidFill>
                                      <a:latin typeface="Cambria Math" panose="02040503050406030204" pitchFamily="18" charset="0"/>
                                    </a:rPr>
                                  </m:ctrlPr>
                                </m:sSubPr>
                                <m:e>
                                  <m:r>
                                    <a:rPr lang="zh-CN" altLang="en-US" sz="2800" i="1">
                                      <a:solidFill>
                                        <a:srgbClr val="FFFFFF"/>
                                      </a:solidFill>
                                      <a:latin typeface="Cambria Math" panose="02040503050406030204" pitchFamily="18" charset="0"/>
                                    </a:rPr>
                                    <m:t>𝑋</m:t>
                                  </m:r>
                                </m:e>
                                <m:sub>
                                  <m:r>
                                    <a:rPr lang="zh-CN" altLang="en-US" sz="2800" i="1">
                                      <a:solidFill>
                                        <a:srgbClr val="FFFFFF"/>
                                      </a:solidFill>
                                      <a:latin typeface="Cambria Math" panose="02040503050406030204" pitchFamily="18" charset="0"/>
                                    </a:rPr>
                                    <m:t>2</m:t>
                                  </m:r>
                                </m:sub>
                              </m:sSub>
                            </m:e>
                          </m:d>
                        </m:e>
                      </m:func>
                      <m:r>
                        <a:rPr lang="zh-CN" altLang="en-US" sz="2800" i="1">
                          <a:solidFill>
                            <a:srgbClr val="FFFFFF"/>
                          </a:solidFill>
                          <a:latin typeface="Cambria Math" panose="02040503050406030204" pitchFamily="18" charset="0"/>
                        </a:rPr>
                        <m:t>≈−</m:t>
                      </m:r>
                      <m:r>
                        <a:rPr lang="zh-CN" altLang="en-US" sz="2800" i="1">
                          <a:solidFill>
                            <a:srgbClr val="FFFFFF"/>
                          </a:solidFill>
                          <a:latin typeface="Cambria Math" panose="02040503050406030204" pitchFamily="18" charset="0"/>
                        </a:rPr>
                        <m:t>𝑅𝑇</m:t>
                      </m:r>
                      <m:sSub>
                        <m:sSubPr>
                          <m:ctrlPr>
                            <a:rPr lang="zh-CN" altLang="en-US" sz="2800" i="1">
                              <a:solidFill>
                                <a:srgbClr val="FFFFFF"/>
                              </a:solidFill>
                              <a:latin typeface="Cambria Math" panose="02040503050406030204" pitchFamily="18" charset="0"/>
                            </a:rPr>
                          </m:ctrlPr>
                        </m:sSubPr>
                        <m:e>
                          <m:r>
                            <a:rPr lang="zh-CN" altLang="en-US" sz="2800" i="1">
                              <a:solidFill>
                                <a:srgbClr val="FFFFFF"/>
                              </a:solidFill>
                              <a:latin typeface="Cambria Math" panose="02040503050406030204" pitchFamily="18" charset="0"/>
                            </a:rPr>
                            <m:t>𝑋</m:t>
                          </m:r>
                        </m:e>
                        <m:sub>
                          <m:r>
                            <a:rPr lang="zh-CN" altLang="en-US" sz="2800" i="1">
                              <a:solidFill>
                                <a:srgbClr val="FFFFFF"/>
                              </a:solidFill>
                              <a:latin typeface="Cambria Math" panose="02040503050406030204" pitchFamily="18" charset="0"/>
                            </a:rPr>
                            <m:t>2</m:t>
                          </m:r>
                        </m:sub>
                      </m:sSub>
                    </m:oMath>
                  </m:oMathPara>
                </a14:m>
                <a:endParaRPr lang="zh-CN" altLang="en-US" sz="2800"/>
              </a:p>
            </p:txBody>
          </p:sp>
        </mc:Choice>
        <mc:Fallback xmlns="">
          <p:sp>
            <p:nvSpPr>
              <p:cNvPr id="56325" name="Object 5">
                <a:extLst>
                  <a:ext uri="{FF2B5EF4-FFF2-40B4-BE49-F238E27FC236}">
                    <a16:creationId xmlns:a16="http://schemas.microsoft.com/office/drawing/2014/main" id="{B06A4677-C1D6-43D1-9F10-01C61767A3F0}"/>
                  </a:ext>
                </a:extLst>
              </p:cNvPr>
              <p:cNvSpPr txBox="1">
                <a:spLocks noRot="1" noChangeAspect="1" noMove="1" noResize="1" noEditPoints="1" noAdjustHandles="1" noChangeArrowheads="1" noChangeShapeType="1" noTextEdit="1"/>
              </p:cNvSpPr>
              <p:nvPr/>
            </p:nvSpPr>
            <p:spPr bwMode="auto">
              <a:xfrm>
                <a:off x="1109663" y="6126163"/>
                <a:ext cx="6551612" cy="655637"/>
              </a:xfrm>
              <a:prstGeom prst="rect">
                <a:avLst/>
              </a:prstGeom>
              <a:blipFill>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58" name="Object 6" descr="蓝色砂纸">
                <a:extLst>
                  <a:ext uri="{FF2B5EF4-FFF2-40B4-BE49-F238E27FC236}">
                    <a16:creationId xmlns:a16="http://schemas.microsoft.com/office/drawing/2014/main" id="{B4EB0F44-5BB7-4622-945F-00700438388D}"/>
                  </a:ext>
                </a:extLst>
              </p:cNvPr>
              <p:cNvSpPr txBox="1"/>
              <p:nvPr/>
            </p:nvSpPr>
            <p:spPr bwMode="auto">
              <a:xfrm>
                <a:off x="1191988" y="2045854"/>
                <a:ext cx="5056368" cy="984683"/>
              </a:xfrm>
              <a:prstGeom prst="rect">
                <a:avLst/>
              </a:prstGeom>
              <a:blipFill dpi="0" rotWithShape="0">
                <a:blip r:embed="rId5"/>
                <a:srcRect/>
                <a:tile tx="0" ty="0" sx="100000" sy="100000" flip="none" algn="tl"/>
              </a:blipFill>
              <a:ln>
                <a:noFill/>
              </a:ln>
              <a:effectLst>
                <a:outerShdw dist="35921" dir="2700000" algn="ctr" rotWithShape="0">
                  <a:srgbClr val="808080"/>
                </a:outerShdw>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rPr>
                        <m:t>Δ</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𝜇</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𝑅𝑇</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𝑥</m:t>
                          </m:r>
                        </m:den>
                      </m:f>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𝜙</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𝜒</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r>
                        <a:rPr lang="zh-CN" altLang="en-US" sz="2800" i="1">
                          <a:solidFill>
                            <a:srgbClr val="000000"/>
                          </a:solidFill>
                          <a:latin typeface="Cambria Math" panose="02040503050406030204" pitchFamily="18" charset="0"/>
                        </a:rPr>
                        <m:t>)</m:t>
                      </m:r>
                      <m:sSubSup>
                        <m:sSubSupPr>
                          <m:ctrlPr>
                            <a:rPr lang="zh-CN" altLang="en-US" sz="2800" i="1">
                              <a:solidFill>
                                <a:srgbClr val="000000"/>
                              </a:solidFill>
                              <a:latin typeface="Cambria Math" panose="02040503050406030204" pitchFamily="18" charset="0"/>
                            </a:rPr>
                          </m:ctrlPr>
                        </m:sSubSupPr>
                        <m:e>
                          <m:r>
                            <a:rPr lang="zh-CN" altLang="en-US" sz="2800" i="1">
                              <a:solidFill>
                                <a:srgbClr val="000000"/>
                              </a:solidFill>
                              <a:latin typeface="Cambria Math" panose="02040503050406030204" pitchFamily="18" charset="0"/>
                            </a:rPr>
                            <m:t>𝜙</m:t>
                          </m:r>
                        </m:e>
                        <m:sub>
                          <m:r>
                            <a:rPr lang="zh-CN" altLang="en-US" sz="2800" i="1">
                              <a:solidFill>
                                <a:srgbClr val="000000"/>
                              </a:solidFill>
                              <a:latin typeface="Cambria Math" panose="02040503050406030204" pitchFamily="18" charset="0"/>
                            </a:rPr>
                            <m:t>2</m:t>
                          </m:r>
                        </m:sub>
                        <m:sup>
                          <m:r>
                            <a:rPr lang="zh-CN" altLang="en-US" sz="2800" i="1">
                              <a:solidFill>
                                <a:srgbClr val="000000"/>
                              </a:solidFill>
                              <a:latin typeface="Cambria Math" panose="02040503050406030204" pitchFamily="18" charset="0"/>
                            </a:rPr>
                            <m:t>2</m:t>
                          </m:r>
                        </m:sup>
                      </m:sSubSup>
                      <m:r>
                        <a:rPr lang="zh-CN" altLang="en-US" sz="2800" i="1">
                          <a:solidFill>
                            <a:srgbClr val="000000"/>
                          </a:solidFill>
                          <a:latin typeface="Cambria Math" panose="02040503050406030204" pitchFamily="18" charset="0"/>
                        </a:rPr>
                        <m:t>]</m:t>
                      </m:r>
                    </m:oMath>
                  </m:oMathPara>
                </a14:m>
                <a:endParaRPr lang="zh-CN" altLang="en-US" sz="2800" dirty="0"/>
              </a:p>
            </p:txBody>
          </p:sp>
        </mc:Choice>
        <mc:Fallback xmlns="">
          <p:sp>
            <p:nvSpPr>
              <p:cNvPr id="49158" name="Object 6" descr="蓝色砂纸">
                <a:extLst>
                  <a:ext uri="{FF2B5EF4-FFF2-40B4-BE49-F238E27FC236}">
                    <a16:creationId xmlns:a16="http://schemas.microsoft.com/office/drawing/2014/main" id="{B4EB0F44-5BB7-4622-945F-00700438388D}"/>
                  </a:ext>
                </a:extLst>
              </p:cNvPr>
              <p:cNvSpPr txBox="1">
                <a:spLocks noRot="1" noChangeAspect="1" noMove="1" noResize="1" noEditPoints="1" noAdjustHandles="1" noChangeArrowheads="1" noChangeShapeType="1" noTextEdit="1"/>
              </p:cNvSpPr>
              <p:nvPr/>
            </p:nvSpPr>
            <p:spPr bwMode="auto">
              <a:xfrm>
                <a:off x="1191988" y="2045854"/>
                <a:ext cx="5056368" cy="984683"/>
              </a:xfrm>
              <a:prstGeom prst="rect">
                <a:avLst/>
              </a:prstGeom>
              <a:blipFill>
                <a:blip r:embed="rId6"/>
                <a:stretch>
                  <a:fillRect/>
                </a:stretch>
              </a:blipFill>
              <a:ln>
                <a:noFill/>
              </a:ln>
              <a:effectLst>
                <a:outerShdw dist="35921" dir="2700000" algn="ctr" rotWithShape="0">
                  <a:srgbClr val="808080"/>
                </a:outerShdw>
              </a:effectLst>
            </p:spPr>
            <p:txBody>
              <a:bodyPr/>
              <a:lstStyle/>
              <a:p>
                <a:r>
                  <a:rPr lang="zh-CN" altLang="en-US">
                    <a:noFill/>
                  </a:rPr>
                  <a:t> </a:t>
                </a:r>
              </a:p>
            </p:txBody>
          </p:sp>
        </mc:Fallback>
      </mc:AlternateContent>
      <p:sp>
        <p:nvSpPr>
          <p:cNvPr id="49164" name="Rectangle 12">
            <a:extLst>
              <a:ext uri="{FF2B5EF4-FFF2-40B4-BE49-F238E27FC236}">
                <a16:creationId xmlns:a16="http://schemas.microsoft.com/office/drawing/2014/main" id="{D53B53BE-71FC-4F70-A48C-C9F9D464B8BB}"/>
              </a:ext>
            </a:extLst>
          </p:cNvPr>
          <p:cNvSpPr>
            <a:spLocks noChangeArrowheads="1"/>
          </p:cNvSpPr>
          <p:nvPr/>
        </p:nvSpPr>
        <p:spPr bwMode="auto">
          <a:xfrm>
            <a:off x="2801893" y="1357312"/>
            <a:ext cx="3446463" cy="47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400" dirty="0">
                <a:solidFill>
                  <a:schemeClr val="tx2"/>
                </a:solidFill>
                <a:latin typeface="隶书" panose="02010509060101010101" pitchFamily="49" charset="-122"/>
                <a:ea typeface="隶书" panose="02010509060101010101" pitchFamily="49" charset="-122"/>
              </a:rPr>
              <a:t>高分子溶液的化学位</a:t>
            </a:r>
          </a:p>
        </p:txBody>
      </p:sp>
      <p:sp>
        <p:nvSpPr>
          <p:cNvPr id="56333" name="Rectangle 13">
            <a:extLst>
              <a:ext uri="{FF2B5EF4-FFF2-40B4-BE49-F238E27FC236}">
                <a16:creationId xmlns:a16="http://schemas.microsoft.com/office/drawing/2014/main" id="{1CD245F5-1353-49E4-9E57-32ED92ACDDCB}"/>
              </a:ext>
            </a:extLst>
          </p:cNvPr>
          <p:cNvSpPr>
            <a:spLocks noChangeArrowheads="1"/>
          </p:cNvSpPr>
          <p:nvPr/>
        </p:nvSpPr>
        <p:spPr bwMode="auto">
          <a:xfrm>
            <a:off x="381000" y="1371600"/>
            <a:ext cx="2362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zh-CN" altLang="zh-CN" sz="2800">
                <a:solidFill>
                  <a:srgbClr val="0000CC"/>
                </a:solidFill>
                <a:effectLst>
                  <a:outerShdw blurRad="38100" dist="38100" dir="2700000" algn="tl">
                    <a:srgbClr val="C0C0C0"/>
                  </a:outerShdw>
                </a:effectLst>
                <a:latin typeface="隶书" pitchFamily="49" charset="-122"/>
                <a:ea typeface="隶书" pitchFamily="49" charset="-122"/>
              </a:rPr>
              <a:t>(3) </a:t>
            </a:r>
            <a:r>
              <a:rPr lang="zh-CN" sz="2800">
                <a:solidFill>
                  <a:srgbClr val="0000CC"/>
                </a:solidFill>
                <a:effectLst>
                  <a:outerShdw blurRad="38100" dist="38100" dir="2700000" algn="tl">
                    <a:srgbClr val="C0C0C0"/>
                  </a:outerShdw>
                </a:effectLst>
                <a:latin typeface="隶书" pitchFamily="49" charset="-122"/>
                <a:ea typeface="隶书" pitchFamily="49" charset="-122"/>
              </a:rPr>
              <a:t>化学位</a:t>
            </a:r>
          </a:p>
        </p:txBody>
      </p:sp>
      <p:sp>
        <p:nvSpPr>
          <p:cNvPr id="15" name="Text Box 13">
            <a:extLst>
              <a:ext uri="{FF2B5EF4-FFF2-40B4-BE49-F238E27FC236}">
                <a16:creationId xmlns:a16="http://schemas.microsoft.com/office/drawing/2014/main" id="{2B7E50E6-EF7F-4940-83A1-D8315D527F9B}"/>
              </a:ext>
            </a:extLst>
          </p:cNvPr>
          <p:cNvSpPr txBox="1">
            <a:spLocks noChangeArrowheads="1"/>
          </p:cNvSpPr>
          <p:nvPr/>
        </p:nvSpPr>
        <p:spPr bwMode="auto">
          <a:xfrm>
            <a:off x="228600" y="473478"/>
            <a:ext cx="7848508"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3.2</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Flory-Huggins高分子溶液理论</a:t>
            </a:r>
          </a:p>
        </p:txBody>
      </p:sp>
      <p:sp>
        <p:nvSpPr>
          <p:cNvPr id="10" name="灯片编号占位符 9">
            <a:extLst>
              <a:ext uri="{FF2B5EF4-FFF2-40B4-BE49-F238E27FC236}">
                <a16:creationId xmlns:a16="http://schemas.microsoft.com/office/drawing/2014/main" id="{D112C4F3-969A-465D-80A8-3F6A6E39EF01}"/>
              </a:ext>
            </a:extLst>
          </p:cNvPr>
          <p:cNvSpPr>
            <a:spLocks noGrp="1"/>
          </p:cNvSpPr>
          <p:nvPr>
            <p:ph type="sldNum" sz="quarter" idx="12"/>
          </p:nvPr>
        </p:nvSpPr>
        <p:spPr/>
        <p:txBody>
          <a:bodyPr/>
          <a:lstStyle/>
          <a:p>
            <a:fld id="{2683E018-39C6-4725-A718-E21BC41313B1}" type="slidenum">
              <a:rPr lang="zh-CN" altLang="en-US" smtClean="0"/>
              <a:t>49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slide(fromLeft)">
                                      <p:cBhvr>
                                        <p:cTn id="7" dur="500"/>
                                        <p:tgtEl>
                                          <p:spTgt spid="5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BD1E7C31-C457-4CA6-9E6E-7328602E558C}"/>
              </a:ext>
            </a:extLst>
          </p:cNvPr>
          <p:cNvSpPr>
            <a:spLocks noChangeArrowheads="1"/>
          </p:cNvSpPr>
          <p:nvPr/>
        </p:nvSpPr>
        <p:spPr bwMode="auto">
          <a:xfrm>
            <a:off x="762000" y="1295400"/>
            <a:ext cx="2667000" cy="457200"/>
          </a:xfrm>
          <a:prstGeom prst="rect">
            <a:avLst/>
          </a:prstGeom>
          <a:noFill/>
          <a:ln>
            <a:noFill/>
          </a:ln>
          <a:effectLst/>
          <a:extLst>
            <a:ext uri="{909E8E84-426E-40DD-AFC4-6F175D3DCCD1}">
              <a14:hiddenFill xmlns:a14="http://schemas.microsoft.com/office/drawing/2010/main">
                <a:gradFill rotWithShape="0">
                  <a:gsLst>
                    <a:gs pos="0">
                      <a:srgbClr val="FFCCFF"/>
                    </a:gs>
                    <a:gs pos="50000">
                      <a:srgbClr val="FFFFFF"/>
                    </a:gs>
                    <a:gs pos="100000">
                      <a:srgbClr val="FFCC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400" b="1">
                <a:solidFill>
                  <a:srgbClr val="0000CC"/>
                </a:solidFill>
                <a:latin typeface="隶书" panose="02010509060101010101" pitchFamily="49" charset="-122"/>
                <a:ea typeface="楷体_GB2312" pitchFamily="49" charset="-122"/>
              </a:rPr>
              <a:t>聚合物的溶解特性</a:t>
            </a:r>
          </a:p>
        </p:txBody>
      </p:sp>
      <p:sp>
        <p:nvSpPr>
          <p:cNvPr id="6148" name="Text Box 4">
            <a:extLst>
              <a:ext uri="{FF2B5EF4-FFF2-40B4-BE49-F238E27FC236}">
                <a16:creationId xmlns:a16="http://schemas.microsoft.com/office/drawing/2014/main" id="{3DF80984-2719-4D80-97C7-C782CC8EB6BF}"/>
              </a:ext>
            </a:extLst>
          </p:cNvPr>
          <p:cNvSpPr txBox="1">
            <a:spLocks noChangeArrowheads="1"/>
          </p:cNvSpPr>
          <p:nvPr/>
        </p:nvSpPr>
        <p:spPr bwMode="auto">
          <a:xfrm>
            <a:off x="157163" y="2057400"/>
            <a:ext cx="8986837" cy="45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ea typeface="楷体_GB2312" pitchFamily="49" charset="-122"/>
              </a:rPr>
              <a:t>        随着溶剂分子的不断渗入，聚合物分子链间的空隙增大，加之渗入的溶剂分子还能是高分子链溶剂化，从而削弱了高分子链间的相互作用，使链段得以运动，直至脱离其他链段的作用，转入溶解。当所有的高分子都进入溶液后，溶解过程方告完成。</a:t>
            </a:r>
          </a:p>
          <a:p>
            <a:pPr eaLnBrk="1" hangingPunct="1">
              <a:spcBef>
                <a:spcPct val="50000"/>
              </a:spcBef>
            </a:pPr>
            <a:r>
              <a:rPr lang="zh-CN" altLang="en-US" sz="2400" b="1">
                <a:latin typeface="Times New Roman" panose="02020603050405020304" pitchFamily="18" charset="0"/>
                <a:ea typeface="楷体_GB2312" pitchFamily="49" charset="-122"/>
              </a:rPr>
              <a:t>       溶胀可分为</a:t>
            </a:r>
            <a:r>
              <a:rPr lang="zh-CN" altLang="en-US" sz="2400" b="1">
                <a:solidFill>
                  <a:srgbClr val="008000"/>
                </a:solidFill>
                <a:latin typeface="Times New Roman" panose="02020603050405020304" pitchFamily="18" charset="0"/>
                <a:ea typeface="楷体_GB2312" pitchFamily="49" charset="-122"/>
              </a:rPr>
              <a:t>无限溶胀</a:t>
            </a:r>
            <a:r>
              <a:rPr lang="zh-CN" altLang="en-US" sz="2400" b="1">
                <a:latin typeface="Times New Roman" panose="02020603050405020304" pitchFamily="18" charset="0"/>
                <a:ea typeface="楷体_GB2312" pitchFamily="49" charset="-122"/>
              </a:rPr>
              <a:t>和</a:t>
            </a:r>
            <a:r>
              <a:rPr lang="zh-CN" altLang="en-US" sz="2400" b="1">
                <a:solidFill>
                  <a:srgbClr val="008000"/>
                </a:solidFill>
                <a:latin typeface="Times New Roman" panose="02020603050405020304" pitchFamily="18" charset="0"/>
                <a:ea typeface="楷体_GB2312" pitchFamily="49" charset="-122"/>
              </a:rPr>
              <a:t>有限溶胀</a:t>
            </a:r>
            <a:r>
              <a:rPr lang="zh-CN" altLang="en-US" sz="2400" b="1">
                <a:latin typeface="Times New Roman" panose="02020603050405020304" pitchFamily="18" charset="0"/>
                <a:ea typeface="楷体_GB2312" pitchFamily="49" charset="-122"/>
              </a:rPr>
              <a:t>。</a:t>
            </a:r>
          </a:p>
          <a:p>
            <a:pPr eaLnBrk="1" hangingPunct="1">
              <a:spcBef>
                <a:spcPct val="50000"/>
              </a:spcBef>
            </a:pPr>
            <a:r>
              <a:rPr lang="zh-CN" altLang="en-US" sz="2400" b="1">
                <a:latin typeface="Times New Roman" panose="02020603050405020304" pitchFamily="18" charset="0"/>
                <a:ea typeface="楷体_GB2312" pitchFamily="49" charset="-122"/>
              </a:rPr>
              <a:t>       </a:t>
            </a:r>
            <a:r>
              <a:rPr lang="zh-CN" altLang="en-US" sz="2400" b="1">
                <a:solidFill>
                  <a:srgbClr val="008000"/>
                </a:solidFill>
                <a:latin typeface="Times New Roman" panose="02020603050405020304" pitchFamily="18" charset="0"/>
                <a:ea typeface="楷体_GB2312" pitchFamily="49" charset="-122"/>
              </a:rPr>
              <a:t>无限溶胀</a:t>
            </a:r>
            <a:r>
              <a:rPr lang="zh-CN" altLang="en-US" sz="2400" b="1">
                <a:latin typeface="Times New Roman" panose="02020603050405020304" pitchFamily="18" charset="0"/>
                <a:ea typeface="楷体_GB2312" pitchFamily="49" charset="-122"/>
              </a:rPr>
              <a:t>是指聚合物能无限制地吸收溶剂分子直至形成均相的溶液；</a:t>
            </a:r>
          </a:p>
          <a:p>
            <a:pPr eaLnBrk="1" hangingPunct="1">
              <a:spcBef>
                <a:spcPct val="25000"/>
              </a:spcBef>
            </a:pPr>
            <a:r>
              <a:rPr lang="zh-CN" altLang="en-US" sz="2400" b="1">
                <a:solidFill>
                  <a:srgbClr val="FF66CC"/>
                </a:solidFill>
                <a:latin typeface="Times New Roman" panose="02020603050405020304" pitchFamily="18" charset="0"/>
                <a:ea typeface="楷体_GB2312" pitchFamily="49" charset="-122"/>
              </a:rPr>
              <a:t>       </a:t>
            </a:r>
            <a:r>
              <a:rPr lang="zh-CN" altLang="en-US" sz="2400" b="1">
                <a:solidFill>
                  <a:srgbClr val="008000"/>
                </a:solidFill>
                <a:latin typeface="Times New Roman" panose="02020603050405020304" pitchFamily="18" charset="0"/>
                <a:ea typeface="楷体_GB2312" pitchFamily="49" charset="-122"/>
              </a:rPr>
              <a:t>有限溶胀</a:t>
            </a:r>
            <a:r>
              <a:rPr lang="zh-CN" altLang="en-US" sz="2400" b="1">
                <a:latin typeface="Times New Roman" panose="02020603050405020304" pitchFamily="18" charset="0"/>
                <a:ea typeface="楷体_GB2312" pitchFamily="49" charset="-122"/>
              </a:rPr>
              <a:t>是指聚合物吸收溶剂到一定程度后，不管与溶剂接触时间多长，溶剂吸入量不再增加，聚合物的体积也不再增大，高分子链段不能挣脱其他链段的束缚，不能很好地向溶剂扩散，体系始终保持两相状态。</a:t>
            </a:r>
            <a:endParaRPr lang="zh-CN" altLang="en-US" sz="2400" b="1">
              <a:latin typeface="Times New Roman" panose="02020603050405020304" pitchFamily="18" charset="0"/>
            </a:endParaRPr>
          </a:p>
        </p:txBody>
      </p:sp>
      <p:sp>
        <p:nvSpPr>
          <p:cNvPr id="6149" name="Rectangle 5">
            <a:extLst>
              <a:ext uri="{FF2B5EF4-FFF2-40B4-BE49-F238E27FC236}">
                <a16:creationId xmlns:a16="http://schemas.microsoft.com/office/drawing/2014/main" id="{D647342D-9F48-414C-91A2-5BF7F01F1848}"/>
              </a:ext>
            </a:extLst>
          </p:cNvPr>
          <p:cNvSpPr>
            <a:spLocks noChangeArrowheads="1"/>
          </p:cNvSpPr>
          <p:nvPr/>
        </p:nvSpPr>
        <p:spPr bwMode="auto">
          <a:xfrm>
            <a:off x="685800" y="1676400"/>
            <a:ext cx="2874963" cy="52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dirty="0">
                <a:solidFill>
                  <a:srgbClr val="FF33CC"/>
                </a:solidFill>
                <a:latin typeface="Times New Roman" panose="02020603050405020304" pitchFamily="18" charset="0"/>
                <a:ea typeface="楷体_GB2312" pitchFamily="49" charset="-122"/>
                <a:cs typeface="Times New Roman" panose="02020603050405020304" pitchFamily="18" charset="0"/>
              </a:rPr>
              <a:t>（ii）</a:t>
            </a:r>
            <a:r>
              <a:rPr lang="zh-CN" altLang="zh-CN" b="1" dirty="0">
                <a:solidFill>
                  <a:srgbClr val="FF33CC"/>
                </a:solidFill>
                <a:latin typeface="隶书" panose="02010509060101010101" pitchFamily="49" charset="-122"/>
                <a:ea typeface="楷体_GB2312" pitchFamily="49" charset="-122"/>
              </a:rPr>
              <a:t>溶解</a:t>
            </a:r>
            <a:endParaRPr lang="zh-CN" altLang="zh-CN" b="1" dirty="0">
              <a:solidFill>
                <a:srgbClr val="FF33CC"/>
              </a:solidFill>
              <a:latin typeface="隶书" panose="02010509060101010101" pitchFamily="49" charset="-122"/>
              <a:ea typeface="隶书" panose="02010509060101010101" pitchFamily="49" charset="-122"/>
            </a:endParaRPr>
          </a:p>
        </p:txBody>
      </p:sp>
      <p:sp>
        <p:nvSpPr>
          <p:cNvPr id="6" name="Text Box 13">
            <a:extLst>
              <a:ext uri="{FF2B5EF4-FFF2-40B4-BE49-F238E27FC236}">
                <a16:creationId xmlns:a16="http://schemas.microsoft.com/office/drawing/2014/main" id="{52D13002-231D-428A-B3A4-9991C90CEDB1}"/>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A8386A34-9A6F-4DC3-83A3-F091512E7DD2}"/>
              </a:ext>
            </a:extLst>
          </p:cNvPr>
          <p:cNvSpPr>
            <a:spLocks noGrp="1"/>
          </p:cNvSpPr>
          <p:nvPr>
            <p:ph type="sldNum" sz="quarter" idx="12"/>
          </p:nvPr>
        </p:nvSpPr>
        <p:spPr/>
        <p:txBody>
          <a:bodyPr/>
          <a:lstStyle/>
          <a:p>
            <a:fld id="{2683E018-39C6-4725-A718-E21BC41313B1}" type="slidenum">
              <a:rPr lang="zh-CN" altLang="en-US" smtClean="0"/>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a:extLst>
              <a:ext uri="{FF2B5EF4-FFF2-40B4-BE49-F238E27FC236}">
                <a16:creationId xmlns:a16="http://schemas.microsoft.com/office/drawing/2014/main" id="{CD3B4B8A-9A99-45D9-AE05-6C858A10E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914400"/>
            <a:ext cx="317817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7348" name="Object 4">
                <a:extLst>
                  <a:ext uri="{FF2B5EF4-FFF2-40B4-BE49-F238E27FC236}">
                    <a16:creationId xmlns:a16="http://schemas.microsoft.com/office/drawing/2014/main" id="{C362F71A-18AF-4F3D-89C1-63EA2FE9447E}"/>
                  </a:ext>
                </a:extLst>
              </p:cNvPr>
              <p:cNvSpPr txBox="1"/>
              <p:nvPr/>
            </p:nvSpPr>
            <p:spPr bwMode="auto">
              <a:xfrm>
                <a:off x="1905000" y="4267201"/>
                <a:ext cx="5333930" cy="1158876"/>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=2</m:t>
                      </m:r>
                      <m:sSub>
                        <m:sSubPr>
                          <m:ctrlPr>
                            <a:rPr lang="zh-CN" altLang="en-US" sz="2800" i="1">
                              <a:solidFill>
                                <a:srgbClr val="000000"/>
                              </a:solidFill>
                              <a:latin typeface="Cambria Math" panose="02040503050406030204" pitchFamily="18" charset="0"/>
                            </a:rPr>
                          </m:ctrlPr>
                        </m:sSubPr>
                        <m:e>
                          <m:r>
                            <m:rPr>
                              <m:sty m:val="p"/>
                            </m:rPr>
                            <a:rPr lang="zh-CN" altLang="en-US" sz="2800" i="1">
                              <a:solidFill>
                                <a:srgbClr val="000000"/>
                              </a:solidFill>
                              <a:latin typeface="Cambria Math" panose="02040503050406030204" pitchFamily="18" charset="0"/>
                            </a:rPr>
                            <m:t>Ψ</m:t>
                          </m:r>
                        </m:e>
                        <m:sub>
                          <m:r>
                            <a:rPr lang="zh-CN" altLang="en-US" sz="2800" i="1">
                              <a:solidFill>
                                <a:srgbClr val="000000"/>
                              </a:solidFill>
                              <a:latin typeface="Cambria Math" panose="02040503050406030204" pitchFamily="18" charset="0"/>
                            </a:rPr>
                            <m:t>1</m:t>
                          </m:r>
                        </m:sub>
                      </m:sSub>
                      <m:d>
                        <m:dPr>
                          <m:ctrlPr>
                            <a:rPr lang="zh-CN" altLang="en-US" sz="2800" i="1">
                              <a:solidFill>
                                <a:srgbClr val="000000"/>
                              </a:solidFill>
                              <a:latin typeface="Cambria Math" panose="02040503050406030204" pitchFamily="18" charset="0"/>
                            </a:rPr>
                          </m:ctrlPr>
                        </m:dPr>
                        <m:e>
                          <m:r>
                            <a:rPr lang="zh-CN" altLang="en-US" sz="2800" i="1">
                              <a:solidFill>
                                <a:srgbClr val="000000"/>
                              </a:solidFill>
                              <a:latin typeface="Cambria Math" panose="02040503050406030204" pitchFamily="18" charset="0"/>
                            </a:rPr>
                            <m:t>1−</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𝜃</m:t>
                              </m:r>
                            </m:num>
                            <m:den>
                              <m:r>
                                <a:rPr lang="zh-CN" altLang="en-US" sz="2800" i="1">
                                  <a:solidFill>
                                    <a:srgbClr val="000000"/>
                                  </a:solidFill>
                                  <a:latin typeface="Cambria Math" panose="02040503050406030204" pitchFamily="18" charset="0"/>
                                </a:rPr>
                                <m:t>𝑇</m:t>
                              </m:r>
                            </m:den>
                          </m:f>
                        </m:e>
                      </m:d>
                      <m:f>
                        <m:fPr>
                          <m:ctrlPr>
                            <a:rPr lang="zh-CN" altLang="en-US" sz="2800" i="1">
                              <a:solidFill>
                                <a:srgbClr val="000000"/>
                              </a:solidFill>
                              <a:latin typeface="Cambria Math" panose="02040503050406030204" pitchFamily="18" charset="0"/>
                            </a:rPr>
                          </m:ctrlPr>
                        </m:fPr>
                        <m:num>
                          <m:sSup>
                            <m:sSupPr>
                              <m:ctrlPr>
                                <a:rPr lang="zh-CN" altLang="en-US" sz="2800" i="1">
                                  <a:solidFill>
                                    <a:srgbClr val="000000"/>
                                  </a:solidFill>
                                  <a:latin typeface="Cambria Math" panose="02040503050406030204" pitchFamily="18" charset="0"/>
                                </a:rPr>
                              </m:ctrlPr>
                            </m:sSupPr>
                            <m:e>
                              <m:bar>
                                <m:barPr>
                                  <m:pos m:val="top"/>
                                  <m:ctrlPr>
                                    <a:rPr lang="zh-CN" altLang="en-US" sz="2800" i="1">
                                      <a:solidFill>
                                        <a:srgbClr val="000000"/>
                                      </a:solidFill>
                                      <a:latin typeface="Cambria Math" panose="02040503050406030204" pitchFamily="18" charset="0"/>
                                    </a:rPr>
                                  </m:ctrlPr>
                                </m:barPr>
                                <m:e>
                                  <m:r>
                                    <a:rPr lang="zh-CN" altLang="en-US" sz="2800" i="1">
                                      <a:solidFill>
                                        <a:srgbClr val="000000"/>
                                      </a:solidFill>
                                      <a:latin typeface="Cambria Math" panose="02040503050406030204" pitchFamily="18" charset="0"/>
                                    </a:rPr>
                                    <m:t>𝑣</m:t>
                                  </m:r>
                                </m:e>
                              </m:bar>
                            </m:e>
                            <m:sup>
                              <m:r>
                                <a:rPr lang="zh-CN" altLang="en-US" sz="2800" i="1">
                                  <a:solidFill>
                                    <a:srgbClr val="000000"/>
                                  </a:solidFill>
                                  <a:latin typeface="Cambria Math" panose="02040503050406030204" pitchFamily="18" charset="0"/>
                                </a:rPr>
                                <m:t>2</m:t>
                              </m:r>
                            </m:sup>
                          </m:sSup>
                        </m:num>
                        <m:den>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𝑉</m:t>
                              </m:r>
                            </m:e>
                            <m:sub>
                              <m:r>
                                <a:rPr lang="zh-CN" altLang="en-US" sz="2800" i="1">
                                  <a:solidFill>
                                    <a:srgbClr val="000000"/>
                                  </a:solidFill>
                                  <a:latin typeface="Cambria Math" panose="02040503050406030204" pitchFamily="18" charset="0"/>
                                </a:rPr>
                                <m:t>1</m:t>
                              </m:r>
                            </m:sub>
                          </m:sSub>
                        </m:den>
                      </m:f>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𝑀</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𝐹</m:t>
                      </m:r>
                      <m:d>
                        <m:dPr>
                          <m:ctrlPr>
                            <a:rPr lang="zh-CN" altLang="en-US" sz="2800" i="1">
                              <a:solidFill>
                                <a:srgbClr val="000000"/>
                              </a:solidFill>
                              <a:latin typeface="Cambria Math" panose="02040503050406030204" pitchFamily="18" charset="0"/>
                            </a:rPr>
                          </m:ctrlPr>
                        </m:dPr>
                        <m:e>
                          <m:r>
                            <a:rPr lang="zh-CN" altLang="en-US" sz="2800" i="1">
                              <a:solidFill>
                                <a:srgbClr val="000000"/>
                              </a:solidFill>
                              <a:latin typeface="Cambria Math" panose="02040503050406030204" pitchFamily="18" charset="0"/>
                            </a:rPr>
                            <m:t>𝑋</m:t>
                          </m:r>
                        </m:e>
                      </m:d>
                    </m:oMath>
                  </m:oMathPara>
                </a14:m>
                <a:endParaRPr lang="zh-CN" altLang="en-US" sz="2800" dirty="0"/>
              </a:p>
            </p:txBody>
          </p:sp>
        </mc:Choice>
        <mc:Fallback xmlns="">
          <p:sp>
            <p:nvSpPr>
              <p:cNvPr id="57348" name="Object 4">
                <a:extLst>
                  <a:ext uri="{FF2B5EF4-FFF2-40B4-BE49-F238E27FC236}">
                    <a16:creationId xmlns:a16="http://schemas.microsoft.com/office/drawing/2014/main" id="{C362F71A-18AF-4F3D-89C1-63EA2FE9447E}"/>
                  </a:ext>
                </a:extLst>
              </p:cNvPr>
              <p:cNvSpPr txBox="1">
                <a:spLocks noRot="1" noChangeAspect="1" noMove="1" noResize="1" noEditPoints="1" noAdjustHandles="1" noChangeArrowheads="1" noChangeShapeType="1" noTextEdit="1"/>
              </p:cNvSpPr>
              <p:nvPr/>
            </p:nvSpPr>
            <p:spPr bwMode="auto">
              <a:xfrm>
                <a:off x="1905000" y="4267201"/>
                <a:ext cx="5333930" cy="1158876"/>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57349" name="Rectangle 5">
            <a:extLst>
              <a:ext uri="{FF2B5EF4-FFF2-40B4-BE49-F238E27FC236}">
                <a16:creationId xmlns:a16="http://schemas.microsoft.com/office/drawing/2014/main" id="{C7688F15-254E-49C2-B570-B6BA6E77D195}"/>
              </a:ext>
            </a:extLst>
          </p:cNvPr>
          <p:cNvSpPr>
            <a:spLocks noChangeArrowheads="1"/>
          </p:cNvSpPr>
          <p:nvPr/>
        </p:nvSpPr>
        <p:spPr bwMode="auto">
          <a:xfrm>
            <a:off x="0" y="3886200"/>
            <a:ext cx="6172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a:ea typeface="隶书" panose="02010509060101010101" pitchFamily="49" charset="-122"/>
              </a:rPr>
              <a:t>排斥体积</a:t>
            </a:r>
            <a:r>
              <a:rPr lang="zh-CN" altLang="en-US" sz="2800" i="1">
                <a:latin typeface="隶书" panose="02010509060101010101" pitchFamily="49" charset="-122"/>
                <a:ea typeface="隶书" panose="02010509060101010101" pitchFamily="49" charset="-122"/>
              </a:rPr>
              <a:t>u</a:t>
            </a:r>
            <a:r>
              <a:rPr lang="zh-CN" altLang="en-US" sz="2800">
                <a:latin typeface="隶书" panose="02010509060101010101" pitchFamily="49" charset="-122"/>
                <a:ea typeface="隶书" panose="02010509060101010101" pitchFamily="49" charset="-122"/>
              </a:rPr>
              <a:t>与</a:t>
            </a:r>
            <a:r>
              <a:rPr lang="el-GR" altLang="en-US" sz="2800">
                <a:latin typeface="隶书" panose="02010509060101010101" pitchFamily="49" charset="-122"/>
                <a:ea typeface="隶书" panose="02010509060101010101" pitchFamily="49" charset="-122"/>
              </a:rPr>
              <a:t>θ</a:t>
            </a:r>
            <a:r>
              <a:rPr lang="zh-CN" altLang="en-US" sz="2800">
                <a:latin typeface="隶书" panose="02010509060101010101" pitchFamily="49" charset="-122"/>
                <a:ea typeface="隶书" panose="02010509060101010101" pitchFamily="49" charset="-122"/>
              </a:rPr>
              <a:t>温度的关系：</a:t>
            </a:r>
          </a:p>
        </p:txBody>
      </p:sp>
      <p:sp>
        <p:nvSpPr>
          <p:cNvPr id="57350" name="Rectangle 6">
            <a:extLst>
              <a:ext uri="{FF2B5EF4-FFF2-40B4-BE49-F238E27FC236}">
                <a16:creationId xmlns:a16="http://schemas.microsoft.com/office/drawing/2014/main" id="{DD52089D-6330-47EB-8327-196E7985DA3E}"/>
              </a:ext>
            </a:extLst>
          </p:cNvPr>
          <p:cNvSpPr>
            <a:spLocks noChangeArrowheads="1"/>
          </p:cNvSpPr>
          <p:nvPr/>
        </p:nvSpPr>
        <p:spPr bwMode="auto">
          <a:xfrm>
            <a:off x="0" y="5562600"/>
            <a:ext cx="9144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a:solidFill>
                  <a:schemeClr val="accent2"/>
                </a:solidFill>
                <a:ea typeface="隶书" panose="02010509060101010101" pitchFamily="49" charset="-122"/>
              </a:rPr>
              <a:t>      ——高分子的偏微比容；V</a:t>
            </a:r>
            <a:r>
              <a:rPr lang="zh-CN" altLang="en-US" sz="2400" b="1" baseline="-25000">
                <a:solidFill>
                  <a:schemeClr val="accent2"/>
                </a:solidFill>
                <a:ea typeface="隶书" panose="02010509060101010101" pitchFamily="49" charset="-122"/>
              </a:rPr>
              <a:t>1</a:t>
            </a:r>
            <a:r>
              <a:rPr lang="zh-CN" altLang="en-US" sz="2400" b="1">
                <a:solidFill>
                  <a:schemeClr val="accent2"/>
                </a:solidFill>
                <a:ea typeface="隶书" panose="02010509060101010101" pitchFamily="49" charset="-122"/>
              </a:rPr>
              <a:t>——溶剂分子的体积；</a:t>
            </a:r>
          </a:p>
          <a:p>
            <a:pPr eaLnBrk="1" hangingPunct="1">
              <a:spcBef>
                <a:spcPct val="20000"/>
              </a:spcBef>
            </a:pPr>
            <a:r>
              <a:rPr lang="zh-CN" altLang="en-US" sz="2400" b="1">
                <a:solidFill>
                  <a:schemeClr val="accent2"/>
                </a:solidFill>
                <a:ea typeface="隶书" panose="02010509060101010101" pitchFamily="49" charset="-122"/>
              </a:rPr>
              <a:t>  M——高分子的质量；      </a:t>
            </a:r>
            <a:r>
              <a:rPr lang="el-GR" altLang="en-US" sz="2400" b="1">
                <a:solidFill>
                  <a:schemeClr val="accent2"/>
                </a:solidFill>
                <a:latin typeface="隶书" panose="02010509060101010101" pitchFamily="49" charset="-122"/>
                <a:ea typeface="隶书" panose="02010509060101010101" pitchFamily="49" charset="-122"/>
              </a:rPr>
              <a:t>Ψ</a:t>
            </a:r>
            <a:r>
              <a:rPr lang="zh-CN" altLang="en-US" sz="2400" b="1" baseline="-25000">
                <a:solidFill>
                  <a:schemeClr val="accent2"/>
                </a:solidFill>
                <a:latin typeface="隶书" panose="02010509060101010101" pitchFamily="49" charset="-122"/>
                <a:ea typeface="隶书" panose="02010509060101010101" pitchFamily="49" charset="-122"/>
              </a:rPr>
              <a:t>1</a:t>
            </a:r>
            <a:r>
              <a:rPr lang="zh-CN" altLang="en-US" sz="2400" b="1">
                <a:solidFill>
                  <a:schemeClr val="accent2"/>
                </a:solidFill>
                <a:ea typeface="隶书" panose="02010509060101010101" pitchFamily="49" charset="-122"/>
              </a:rPr>
              <a:t>——</a:t>
            </a:r>
            <a:r>
              <a:rPr lang="zh-CN" altLang="en-US" sz="2400" b="1">
                <a:solidFill>
                  <a:schemeClr val="accent2"/>
                </a:solidFill>
                <a:latin typeface="隶书" panose="02010509060101010101" pitchFamily="49" charset="-122"/>
                <a:ea typeface="隶书" panose="02010509060101010101" pitchFamily="49" charset="-122"/>
              </a:rPr>
              <a:t>过量偏摩尔混合熵系数；</a:t>
            </a:r>
          </a:p>
          <a:p>
            <a:pPr eaLnBrk="1" hangingPunct="1">
              <a:spcBef>
                <a:spcPct val="20000"/>
              </a:spcBef>
            </a:pPr>
            <a:r>
              <a:rPr lang="zh-CN" altLang="en-US" sz="2400" b="1">
                <a:solidFill>
                  <a:schemeClr val="accent2"/>
                </a:solidFill>
                <a:latin typeface="隶书" panose="02010509060101010101" pitchFamily="49" charset="-122"/>
                <a:ea typeface="隶书" panose="02010509060101010101" pitchFamily="49" charset="-122"/>
              </a:rPr>
              <a:t>F(X)</a:t>
            </a:r>
            <a:r>
              <a:rPr lang="zh-CN" altLang="en-US" sz="2400" b="1">
                <a:solidFill>
                  <a:schemeClr val="accent2"/>
                </a:solidFill>
                <a:ea typeface="隶书" panose="02010509060101010101" pitchFamily="49" charset="-122"/>
              </a:rPr>
              <a:t>——</a:t>
            </a:r>
            <a:r>
              <a:rPr lang="zh-CN" altLang="en-US" sz="2400" b="1">
                <a:solidFill>
                  <a:schemeClr val="accent2"/>
                </a:solidFill>
                <a:latin typeface="隶书" panose="02010509060101010101" pitchFamily="49" charset="-122"/>
                <a:ea typeface="隶书" panose="02010509060101010101" pitchFamily="49" charset="-122"/>
              </a:rPr>
              <a:t>函数；T=</a:t>
            </a:r>
            <a:r>
              <a:rPr lang="el-GR" altLang="en-US" sz="2400" b="1">
                <a:solidFill>
                  <a:schemeClr val="accent2"/>
                </a:solidFill>
                <a:latin typeface="隶书" panose="02010509060101010101" pitchFamily="49" charset="-122"/>
                <a:ea typeface="隶书" panose="02010509060101010101" pitchFamily="49" charset="-122"/>
              </a:rPr>
              <a:t>θ</a:t>
            </a:r>
            <a:r>
              <a:rPr lang="zh-CN" altLang="en-US" sz="2400" b="1">
                <a:solidFill>
                  <a:schemeClr val="accent2"/>
                </a:solidFill>
                <a:latin typeface="隶书" panose="02010509060101010101" pitchFamily="49" charset="-122"/>
                <a:ea typeface="隶书" panose="02010509060101010101" pitchFamily="49" charset="-122"/>
              </a:rPr>
              <a:t>时，X值为零， F(X)=1</a:t>
            </a:r>
          </a:p>
        </p:txBody>
      </p:sp>
      <mc:AlternateContent xmlns:mc="http://schemas.openxmlformats.org/markup-compatibility/2006" xmlns:a14="http://schemas.microsoft.com/office/drawing/2010/main">
        <mc:Choice Requires="a14">
          <p:sp>
            <p:nvSpPr>
              <p:cNvPr id="57351" name="Object 7">
                <a:extLst>
                  <a:ext uri="{FF2B5EF4-FFF2-40B4-BE49-F238E27FC236}">
                    <a16:creationId xmlns:a16="http://schemas.microsoft.com/office/drawing/2014/main" id="{4A2F6FC4-D41C-47C0-B366-0D9954707071}"/>
                  </a:ext>
                </a:extLst>
              </p:cNvPr>
              <p:cNvSpPr txBox="1"/>
              <p:nvPr/>
            </p:nvSpPr>
            <p:spPr bwMode="auto">
              <a:xfrm>
                <a:off x="236300" y="5562544"/>
                <a:ext cx="308213" cy="58102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bar>
                        <m:barPr>
                          <m:pos m:val="top"/>
                          <m:ctrlPr>
                            <a:rPr lang="zh-CN" altLang="en-US" sz="3200" i="1">
                              <a:solidFill>
                                <a:srgbClr val="000000"/>
                              </a:solidFill>
                              <a:latin typeface="Cambria Math" panose="02040503050406030204" pitchFamily="18" charset="0"/>
                            </a:rPr>
                          </m:ctrlPr>
                        </m:barPr>
                        <m:e>
                          <m:r>
                            <a:rPr lang="zh-CN" altLang="en-US" sz="3200" i="1">
                              <a:solidFill>
                                <a:srgbClr val="000000"/>
                              </a:solidFill>
                              <a:latin typeface="Cambria Math" panose="02040503050406030204" pitchFamily="18" charset="0"/>
                            </a:rPr>
                            <m:t>𝑣</m:t>
                          </m:r>
                        </m:e>
                      </m:bar>
                    </m:oMath>
                  </m:oMathPara>
                </a14:m>
                <a:endParaRPr lang="zh-CN" altLang="en-US" sz="3200" dirty="0"/>
              </a:p>
            </p:txBody>
          </p:sp>
        </mc:Choice>
        <mc:Fallback xmlns="">
          <p:sp>
            <p:nvSpPr>
              <p:cNvPr id="57351" name="Object 7">
                <a:extLst>
                  <a:ext uri="{FF2B5EF4-FFF2-40B4-BE49-F238E27FC236}">
                    <a16:creationId xmlns:a16="http://schemas.microsoft.com/office/drawing/2014/main" id="{4A2F6FC4-D41C-47C0-B366-0D9954707071}"/>
                  </a:ext>
                </a:extLst>
              </p:cNvPr>
              <p:cNvSpPr txBox="1">
                <a:spLocks noRot="1" noChangeAspect="1" noMove="1" noResize="1" noEditPoints="1" noAdjustHandles="1" noChangeArrowheads="1" noChangeShapeType="1" noTextEdit="1"/>
              </p:cNvSpPr>
              <p:nvPr/>
            </p:nvSpPr>
            <p:spPr bwMode="auto">
              <a:xfrm>
                <a:off x="236300" y="5562544"/>
                <a:ext cx="308213" cy="581023"/>
              </a:xfrm>
              <a:prstGeom prst="rect">
                <a:avLst/>
              </a:prstGeom>
              <a:blipFill>
                <a:blip r:embed="rId4"/>
                <a:stretch>
                  <a:fillRect r="-6000"/>
                </a:stretch>
              </a:blipFill>
              <a:ln>
                <a:noFill/>
              </a:ln>
              <a:effectLst/>
            </p:spPr>
            <p:txBody>
              <a:bodyPr/>
              <a:lstStyle/>
              <a:p>
                <a:r>
                  <a:rPr lang="zh-CN" altLang="en-US">
                    <a:noFill/>
                  </a:rPr>
                  <a:t> </a:t>
                </a:r>
              </a:p>
            </p:txBody>
          </p:sp>
        </mc:Fallback>
      </mc:AlternateContent>
      <p:sp>
        <p:nvSpPr>
          <p:cNvPr id="65544" name="Rectangle 8">
            <a:extLst>
              <a:ext uri="{FF2B5EF4-FFF2-40B4-BE49-F238E27FC236}">
                <a16:creationId xmlns:a16="http://schemas.microsoft.com/office/drawing/2014/main" id="{9DD95085-C082-4279-B153-212E064DE975}"/>
              </a:ext>
            </a:extLst>
          </p:cNvPr>
          <p:cNvSpPr>
            <a:spLocks noChangeArrowheads="1"/>
          </p:cNvSpPr>
          <p:nvPr/>
        </p:nvSpPr>
        <p:spPr bwMode="auto">
          <a:xfrm>
            <a:off x="0" y="1066800"/>
            <a:ext cx="5867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FontTx/>
              <a:buChar char="•"/>
            </a:pPr>
            <a:r>
              <a:rPr lang="zh-CN" altLang="zh-CN" sz="2000" b="1">
                <a:solidFill>
                  <a:srgbClr val="660066"/>
                </a:solidFill>
                <a:latin typeface="楷体_GB2312" pitchFamily="49" charset="-122"/>
                <a:ea typeface="楷体_GB2312" pitchFamily="49" charset="-122"/>
              </a:rPr>
              <a:t>高分子稀溶液中</a:t>
            </a:r>
            <a:r>
              <a:rPr lang="zh-CN" altLang="zh-CN" sz="2000" b="1">
                <a:solidFill>
                  <a:srgbClr val="660066"/>
                </a:solidFill>
                <a:ea typeface="楷体_GB2312" pitchFamily="49" charset="-122"/>
              </a:rPr>
              <a:t>“</a:t>
            </a:r>
            <a:r>
              <a:rPr lang="zh-CN" altLang="zh-CN" sz="2000" b="1">
                <a:solidFill>
                  <a:srgbClr val="660066"/>
                </a:solidFill>
                <a:latin typeface="楷体_GB2312" pitchFamily="49" charset="-122"/>
                <a:ea typeface="楷体_GB2312" pitchFamily="49" charset="-122"/>
              </a:rPr>
              <a:t>链段</a:t>
            </a:r>
            <a:r>
              <a:rPr lang="zh-CN" altLang="zh-CN" sz="2000" b="1">
                <a:solidFill>
                  <a:srgbClr val="660066"/>
                </a:solidFill>
                <a:ea typeface="楷体_GB2312" pitchFamily="49" charset="-122"/>
              </a:rPr>
              <a:t>”</a:t>
            </a:r>
            <a:r>
              <a:rPr lang="zh-CN" altLang="zh-CN" sz="2000" b="1">
                <a:solidFill>
                  <a:srgbClr val="660066"/>
                </a:solidFill>
                <a:latin typeface="楷体_GB2312" pitchFamily="49" charset="-122"/>
                <a:ea typeface="楷体_GB2312" pitchFamily="49" charset="-122"/>
              </a:rPr>
              <a:t>的分布是不均匀的, 而是以</a:t>
            </a:r>
            <a:r>
              <a:rPr lang="zh-CN" altLang="zh-CN" sz="2000" b="1">
                <a:solidFill>
                  <a:srgbClr val="660066"/>
                </a:solidFill>
                <a:ea typeface="楷体_GB2312" pitchFamily="49" charset="-122"/>
              </a:rPr>
              <a:t>“</a:t>
            </a:r>
            <a:r>
              <a:rPr lang="zh-CN" altLang="zh-CN" sz="2000" b="1">
                <a:solidFill>
                  <a:srgbClr val="660066"/>
                </a:solidFill>
                <a:latin typeface="楷体_GB2312" pitchFamily="49" charset="-122"/>
                <a:ea typeface="楷体_GB2312" pitchFamily="49" charset="-122"/>
              </a:rPr>
              <a:t>链段云</a:t>
            </a:r>
            <a:r>
              <a:rPr lang="zh-CN" altLang="zh-CN" sz="2000" b="1">
                <a:solidFill>
                  <a:srgbClr val="660066"/>
                </a:solidFill>
                <a:ea typeface="楷体_GB2312" pitchFamily="49" charset="-122"/>
              </a:rPr>
              <a:t>”</a:t>
            </a:r>
            <a:r>
              <a:rPr lang="zh-CN" altLang="zh-CN" sz="2000" b="1">
                <a:solidFill>
                  <a:srgbClr val="660066"/>
                </a:solidFill>
                <a:latin typeface="楷体_GB2312" pitchFamily="49" charset="-122"/>
                <a:ea typeface="楷体_GB2312" pitchFamily="49" charset="-122"/>
              </a:rPr>
              <a:t>的形式分散在溶剂中, 每一链段云可近似成球体；</a:t>
            </a:r>
          </a:p>
          <a:p>
            <a:pPr eaLnBrk="1" hangingPunct="1">
              <a:lnSpc>
                <a:spcPct val="120000"/>
              </a:lnSpc>
              <a:spcBef>
                <a:spcPct val="20000"/>
              </a:spcBef>
              <a:buFontTx/>
              <a:buChar char="•"/>
            </a:pPr>
            <a:r>
              <a:rPr lang="zh-CN" altLang="zh-CN" sz="2000" b="1">
                <a:solidFill>
                  <a:srgbClr val="660066"/>
                </a:solidFill>
                <a:latin typeface="楷体_GB2312" pitchFamily="49" charset="-122"/>
                <a:ea typeface="楷体_GB2312" pitchFamily="49" charset="-122"/>
              </a:rPr>
              <a:t>在链段云内, 以质心为中心, 链段的径向分布符合高斯分布；</a:t>
            </a:r>
          </a:p>
          <a:p>
            <a:pPr eaLnBrk="1" hangingPunct="1">
              <a:lnSpc>
                <a:spcPct val="120000"/>
              </a:lnSpc>
              <a:spcBef>
                <a:spcPct val="20000"/>
              </a:spcBef>
              <a:buFontTx/>
              <a:buChar char="•"/>
            </a:pPr>
            <a:r>
              <a:rPr lang="zh-CN" altLang="zh-CN" sz="2000" b="1">
                <a:solidFill>
                  <a:srgbClr val="660066"/>
                </a:solidFill>
                <a:latin typeface="楷体_GB2312" pitchFamily="49" charset="-122"/>
                <a:ea typeface="楷体_GB2312" pitchFamily="49" charset="-122"/>
              </a:rPr>
              <a:t>链段云彼此接近要引起自由能的变化, 每一个高分子链段云有其排斥体积</a:t>
            </a:r>
            <a:r>
              <a:rPr lang="zh-CN" altLang="zh-CN" sz="2000" b="1" i="1">
                <a:solidFill>
                  <a:srgbClr val="660066"/>
                </a:solidFill>
                <a:latin typeface="楷体_GB2312" pitchFamily="49" charset="-122"/>
                <a:ea typeface="楷体_GB2312" pitchFamily="49" charset="-122"/>
              </a:rPr>
              <a:t>u</a:t>
            </a:r>
            <a:endParaRPr lang="zh-CN" altLang="zh-CN" sz="2000" b="1">
              <a:solidFill>
                <a:srgbClr val="660066"/>
              </a:solidFill>
              <a:latin typeface="楷体_GB2312" pitchFamily="49" charset="-122"/>
              <a:ea typeface="楷体_GB2312" pitchFamily="49" charset="-122"/>
            </a:endParaRPr>
          </a:p>
        </p:txBody>
      </p:sp>
      <p:sp>
        <p:nvSpPr>
          <p:cNvPr id="9" name="Text Box 13">
            <a:extLst>
              <a:ext uri="{FF2B5EF4-FFF2-40B4-BE49-F238E27FC236}">
                <a16:creationId xmlns:a16="http://schemas.microsoft.com/office/drawing/2014/main" id="{8AB10DC0-1D3F-4237-9115-A69F29AE198A}"/>
              </a:ext>
            </a:extLst>
          </p:cNvPr>
          <p:cNvSpPr txBox="1">
            <a:spLocks noChangeArrowheads="1"/>
          </p:cNvSpPr>
          <p:nvPr/>
        </p:nvSpPr>
        <p:spPr bwMode="auto">
          <a:xfrm>
            <a:off x="236300" y="162136"/>
            <a:ext cx="7963634" cy="699102"/>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3.2.2</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Flory-</a:t>
            </a:r>
            <a:r>
              <a:rPr lang="en-US" altLang="zh-CN" sz="3600" b="1" dirty="0" err="1">
                <a:latin typeface="Times New Roman" panose="02020603050405020304" pitchFamily="18" charset="0"/>
                <a:ea typeface="微软雅黑" panose="020B0503020204020204" pitchFamily="34" charset="-122"/>
                <a:cs typeface="Times New Roman" panose="02020603050405020304" pitchFamily="18" charset="0"/>
              </a:rPr>
              <a:t>Krigbaum</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稀溶液理论</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A83B19EB-220A-40CF-A64D-CAA5B262077E}"/>
              </a:ext>
            </a:extLst>
          </p:cNvPr>
          <p:cNvSpPr>
            <a:spLocks noGrp="1"/>
          </p:cNvSpPr>
          <p:nvPr>
            <p:ph type="sldNum" sz="quarter" idx="12"/>
          </p:nvPr>
        </p:nvSpPr>
        <p:spPr/>
        <p:txBody>
          <a:bodyPr/>
          <a:lstStyle/>
          <a:p>
            <a:fld id="{2683E018-39C6-4725-A718-E21BC41313B1}" type="slidenum">
              <a:rPr lang="zh-CN" altLang="en-US" smtClean="0"/>
              <a:t>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65544">
                                            <p:txEl>
                                              <p:pRg st="0" end="0"/>
                                            </p:txEl>
                                          </p:spTgt>
                                        </p:tgtEl>
                                        <p:attrNameLst>
                                          <p:attrName>style.visibility</p:attrName>
                                        </p:attrNameLst>
                                      </p:cBhvr>
                                      <p:to>
                                        <p:strVal val="visible"/>
                                      </p:to>
                                    </p:set>
                                    <p:animEffect transition="in" filter="slide(fromBottom)">
                                      <p:cBhvr>
                                        <p:cTn id="7" dur="500"/>
                                        <p:tgtEl>
                                          <p:spTgt spid="6554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65544">
                                            <p:txEl>
                                              <p:pRg st="1" end="1"/>
                                            </p:txEl>
                                          </p:spTgt>
                                        </p:tgtEl>
                                        <p:attrNameLst>
                                          <p:attrName>style.visibility</p:attrName>
                                        </p:attrNameLst>
                                      </p:cBhvr>
                                      <p:to>
                                        <p:strVal val="visible"/>
                                      </p:to>
                                    </p:set>
                                    <p:animEffect transition="in" filter="slide(fromLeft)">
                                      <p:cBhvr>
                                        <p:cTn id="12" dur="500"/>
                                        <p:tgtEl>
                                          <p:spTgt spid="6554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9" presetClass="entr" presetSubtype="0" accel="100000" fill="hold" nodeType="clickEffect">
                                  <p:stCondLst>
                                    <p:cond delay="0"/>
                                  </p:stCondLst>
                                  <p:childTnLst>
                                    <p:set>
                                      <p:cBhvr>
                                        <p:cTn id="16" dur="1" fill="hold">
                                          <p:stCondLst>
                                            <p:cond delay="0"/>
                                          </p:stCondLst>
                                        </p:cTn>
                                        <p:tgtEl>
                                          <p:spTgt spid="65544">
                                            <p:txEl>
                                              <p:pRg st="2" end="2"/>
                                            </p:txEl>
                                          </p:spTgt>
                                        </p:tgtEl>
                                        <p:attrNameLst>
                                          <p:attrName>style.visibility</p:attrName>
                                        </p:attrNameLst>
                                      </p:cBhvr>
                                      <p:to>
                                        <p:strVal val="visible"/>
                                      </p:to>
                                    </p:set>
                                    <p:anim calcmode="lin" valueType="num">
                                      <p:cBhvr>
                                        <p:cTn id="17" dur="500" fill="hold"/>
                                        <p:tgtEl>
                                          <p:spTgt spid="65544">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8" dur="500" fill="hold"/>
                                        <p:tgtEl>
                                          <p:spTgt spid="65544">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9" dur="500" fill="hold"/>
                                        <p:tgtEl>
                                          <p:spTgt spid="65544">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0" dur="500" fill="hold"/>
                                        <p:tgtEl>
                                          <p:spTgt spid="6554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3">
            <a:extLst>
              <a:ext uri="{FF2B5EF4-FFF2-40B4-BE49-F238E27FC236}">
                <a16:creationId xmlns:a16="http://schemas.microsoft.com/office/drawing/2014/main" id="{4B92CB52-C88F-45FC-8C10-CA69AB05B7FC}"/>
              </a:ext>
            </a:extLst>
          </p:cNvPr>
          <p:cNvSpPr txBox="1">
            <a:spLocks noChangeArrowheads="1"/>
          </p:cNvSpPr>
          <p:nvPr/>
        </p:nvSpPr>
        <p:spPr bwMode="auto">
          <a:xfrm>
            <a:off x="838298" y="1127124"/>
            <a:ext cx="6418263"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3200" i="1" dirty="0">
                <a:latin typeface="Times New Roman" panose="02020603050405020304" pitchFamily="18" charset="0"/>
                <a:ea typeface="隶书" panose="02010509060101010101" pitchFamily="49" charset="-122"/>
                <a:cs typeface="Times New Roman" panose="02020603050405020304" pitchFamily="18" charset="0"/>
              </a:rPr>
              <a:t>Virial</a:t>
            </a:r>
            <a:r>
              <a:rPr lang="zh-CN" altLang="zh-CN" sz="3200" dirty="0">
                <a:latin typeface="Times New Roman" panose="02020603050405020304" pitchFamily="18" charset="0"/>
                <a:ea typeface="隶书" panose="02010509060101010101" pitchFamily="49" charset="-122"/>
                <a:cs typeface="Times New Roman" panose="02020603050405020304" pitchFamily="18" charset="0"/>
              </a:rPr>
              <a:t> – </a:t>
            </a:r>
            <a:r>
              <a:rPr lang="zh-CN" altLang="zh-CN" sz="2400" dirty="0">
                <a:latin typeface="Times New Roman" panose="02020603050405020304" pitchFamily="18" charset="0"/>
                <a:ea typeface="隶书" panose="02010509060101010101" pitchFamily="49" charset="-122"/>
                <a:cs typeface="Times New Roman" panose="02020603050405020304" pitchFamily="18" charset="0"/>
              </a:rPr>
              <a:t>Mathematician 维利---数学家</a:t>
            </a:r>
          </a:p>
        </p:txBody>
      </p:sp>
      <mc:AlternateContent xmlns:mc="http://schemas.openxmlformats.org/markup-compatibility/2006" xmlns:a14="http://schemas.microsoft.com/office/drawing/2010/main">
        <mc:Choice Requires="a14">
          <p:sp>
            <p:nvSpPr>
              <p:cNvPr id="58372" name="Object 4">
                <a:extLst>
                  <a:ext uri="{FF2B5EF4-FFF2-40B4-BE49-F238E27FC236}">
                    <a16:creationId xmlns:a16="http://schemas.microsoft.com/office/drawing/2014/main" id="{7C99EDE5-D545-490C-8F11-0FF1434423CA}"/>
                  </a:ext>
                </a:extLst>
              </p:cNvPr>
              <p:cNvSpPr txBox="1"/>
              <p:nvPr/>
            </p:nvSpPr>
            <p:spPr bwMode="auto">
              <a:xfrm>
                <a:off x="304800" y="1828800"/>
                <a:ext cx="8361363" cy="803275"/>
              </a:xfrm>
              <a:prstGeom prst="rect">
                <a:avLst/>
              </a:prstGeom>
              <a:solidFill>
                <a:srgbClr val="FFFFCC"/>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3200" i="1">
                          <a:solidFill>
                            <a:srgbClr val="000000"/>
                          </a:solidFill>
                          <a:latin typeface="Cambria Math" panose="02040503050406030204" pitchFamily="18" charset="0"/>
                        </a:rPr>
                        <m:t>𝑓</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𝑥</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𝐴</m:t>
                          </m:r>
                        </m:e>
                        <m:sub>
                          <m:r>
                            <a:rPr lang="zh-CN" altLang="en-US" sz="3200" i="1">
                              <a:solidFill>
                                <a:srgbClr val="000000"/>
                              </a:solidFill>
                              <a:latin typeface="Cambria Math" panose="02040503050406030204" pitchFamily="18" charset="0"/>
                            </a:rPr>
                            <m:t>1</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𝐴</m:t>
                          </m:r>
                        </m:e>
                        <m:sub>
                          <m:r>
                            <a:rPr lang="zh-CN" altLang="en-US" sz="3200" i="1">
                              <a:solidFill>
                                <a:srgbClr val="000000"/>
                              </a:solidFill>
                              <a:latin typeface="Cambria Math" panose="02040503050406030204" pitchFamily="18" charset="0"/>
                            </a:rPr>
                            <m:t>2</m:t>
                          </m:r>
                        </m:sub>
                      </m:sSub>
                      <m:r>
                        <a:rPr lang="zh-CN" altLang="en-US" sz="3200" i="1">
                          <a:solidFill>
                            <a:srgbClr val="000000"/>
                          </a:solidFill>
                          <a:latin typeface="Cambria Math" panose="02040503050406030204" pitchFamily="18" charset="0"/>
                        </a:rPr>
                        <m:t>𝑥</m:t>
                      </m:r>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𝐴</m:t>
                          </m:r>
                        </m:e>
                        <m:sub>
                          <m:r>
                            <a:rPr lang="zh-CN" altLang="en-US" sz="3200" i="1">
                              <a:solidFill>
                                <a:srgbClr val="000000"/>
                              </a:solidFill>
                              <a:latin typeface="Cambria Math" panose="02040503050406030204" pitchFamily="18" charset="0"/>
                            </a:rPr>
                            <m:t>2</m:t>
                          </m:r>
                        </m:sub>
                      </m:sSub>
                      <m:sSup>
                        <m:sSupPr>
                          <m:ctrlPr>
                            <a:rPr lang="zh-CN" altLang="en-US" sz="3200" i="1">
                              <a:solidFill>
                                <a:srgbClr val="000000"/>
                              </a:solidFill>
                              <a:latin typeface="Cambria Math" panose="02040503050406030204" pitchFamily="18" charset="0"/>
                            </a:rPr>
                          </m:ctrlPr>
                        </m:sSupPr>
                        <m:e>
                          <m:r>
                            <a:rPr lang="zh-CN" altLang="en-US" sz="3200" i="1">
                              <a:solidFill>
                                <a:srgbClr val="000000"/>
                              </a:solidFill>
                              <a:latin typeface="Cambria Math" panose="02040503050406030204" pitchFamily="18" charset="0"/>
                            </a:rPr>
                            <m:t>𝑥</m:t>
                          </m:r>
                        </m:e>
                        <m:sup>
                          <m:r>
                            <a:rPr lang="zh-CN" altLang="en-US" sz="3200" i="1">
                              <a:solidFill>
                                <a:srgbClr val="000000"/>
                              </a:solidFill>
                              <a:latin typeface="Cambria Math" panose="02040503050406030204" pitchFamily="18" charset="0"/>
                            </a:rPr>
                            <m:t>2</m:t>
                          </m:r>
                        </m:sup>
                      </m:sSup>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𝐴</m:t>
                          </m:r>
                        </m:e>
                        <m:sub>
                          <m:r>
                            <a:rPr lang="zh-CN" altLang="en-US" sz="3200" i="1">
                              <a:solidFill>
                                <a:srgbClr val="000000"/>
                              </a:solidFill>
                              <a:latin typeface="Cambria Math" panose="02040503050406030204" pitchFamily="18" charset="0"/>
                            </a:rPr>
                            <m:t>𝑛</m:t>
                          </m:r>
                        </m:sub>
                      </m:sSub>
                      <m:sSup>
                        <m:sSupPr>
                          <m:ctrlPr>
                            <a:rPr lang="zh-CN" altLang="en-US" sz="3200" i="1">
                              <a:solidFill>
                                <a:srgbClr val="000000"/>
                              </a:solidFill>
                              <a:latin typeface="Cambria Math" panose="02040503050406030204" pitchFamily="18" charset="0"/>
                            </a:rPr>
                          </m:ctrlPr>
                        </m:sSupPr>
                        <m:e>
                          <m:r>
                            <a:rPr lang="zh-CN" altLang="en-US" sz="3200" i="1">
                              <a:solidFill>
                                <a:srgbClr val="000000"/>
                              </a:solidFill>
                              <a:latin typeface="Cambria Math" panose="02040503050406030204" pitchFamily="18" charset="0"/>
                            </a:rPr>
                            <m:t>𝑥</m:t>
                          </m:r>
                        </m:e>
                        <m:sup>
                          <m:r>
                            <a:rPr lang="zh-CN" altLang="en-US" sz="3200" i="1">
                              <a:solidFill>
                                <a:srgbClr val="000000"/>
                              </a:solidFill>
                              <a:latin typeface="Cambria Math" panose="02040503050406030204" pitchFamily="18" charset="0"/>
                            </a:rPr>
                            <m:t>𝑛</m:t>
                          </m:r>
                        </m:sup>
                      </m:sSup>
                      <m:r>
                        <a:rPr lang="zh-CN" altLang="en-US" sz="3200" i="1">
                          <a:solidFill>
                            <a:srgbClr val="000000"/>
                          </a:solidFill>
                          <a:latin typeface="Cambria Math" panose="02040503050406030204" pitchFamily="18" charset="0"/>
                        </a:rPr>
                        <m:t>+....</m:t>
                      </m:r>
                    </m:oMath>
                  </m:oMathPara>
                </a14:m>
                <a:endParaRPr lang="zh-CN" altLang="en-US" sz="3200"/>
              </a:p>
            </p:txBody>
          </p:sp>
        </mc:Choice>
        <mc:Fallback xmlns="">
          <p:sp>
            <p:nvSpPr>
              <p:cNvPr id="58372" name="Object 4">
                <a:extLst>
                  <a:ext uri="{FF2B5EF4-FFF2-40B4-BE49-F238E27FC236}">
                    <a16:creationId xmlns:a16="http://schemas.microsoft.com/office/drawing/2014/main" id="{7C99EDE5-D545-490C-8F11-0FF1434423CA}"/>
                  </a:ext>
                </a:extLst>
              </p:cNvPr>
              <p:cNvSpPr txBox="1">
                <a:spLocks noRot="1" noChangeAspect="1" noMove="1" noResize="1" noEditPoints="1" noAdjustHandles="1" noChangeArrowheads="1" noChangeShapeType="1" noTextEdit="1"/>
              </p:cNvSpPr>
              <p:nvPr/>
            </p:nvSpPr>
            <p:spPr bwMode="auto">
              <a:xfrm>
                <a:off x="304800" y="1828800"/>
                <a:ext cx="8361363" cy="803275"/>
              </a:xfrm>
              <a:prstGeom prst="rect">
                <a:avLst/>
              </a:prstGeom>
              <a:blipFill>
                <a:blip r:embed="rId2"/>
                <a:stretch>
                  <a:fillRect/>
                </a:stretch>
              </a:blipFill>
              <a:ln>
                <a:noFill/>
              </a:ln>
            </p:spPr>
            <p:txBody>
              <a:bodyPr/>
              <a:lstStyle/>
              <a:p>
                <a:r>
                  <a:rPr lang="zh-CN" altLang="en-US">
                    <a:noFill/>
                  </a:rPr>
                  <a:t> </a:t>
                </a:r>
              </a:p>
            </p:txBody>
          </p:sp>
        </mc:Fallback>
      </mc:AlternateContent>
      <p:grpSp>
        <p:nvGrpSpPr>
          <p:cNvPr id="58373" name="Group 5">
            <a:extLst>
              <a:ext uri="{FF2B5EF4-FFF2-40B4-BE49-F238E27FC236}">
                <a16:creationId xmlns:a16="http://schemas.microsoft.com/office/drawing/2014/main" id="{91669718-67C3-40A0-9CF3-BE70674F295B}"/>
              </a:ext>
            </a:extLst>
          </p:cNvPr>
          <p:cNvGrpSpPr>
            <a:grpSpLocks/>
          </p:cNvGrpSpPr>
          <p:nvPr/>
        </p:nvGrpSpPr>
        <p:grpSpPr bwMode="auto">
          <a:xfrm>
            <a:off x="533400" y="2667001"/>
            <a:ext cx="8229600" cy="2743148"/>
            <a:chOff x="0" y="0"/>
            <a:chExt cx="4402" cy="1930"/>
          </a:xfrm>
        </p:grpSpPr>
        <p:sp>
          <p:nvSpPr>
            <p:cNvPr id="58375" name="Text Box 6">
              <a:extLst>
                <a:ext uri="{FF2B5EF4-FFF2-40B4-BE49-F238E27FC236}">
                  <a16:creationId xmlns:a16="http://schemas.microsoft.com/office/drawing/2014/main" id="{643A35DF-C501-4D99-AE20-0FFFDDDB27DB}"/>
                </a:ext>
              </a:extLst>
            </p:cNvPr>
            <p:cNvSpPr txBox="1">
              <a:spLocks noChangeArrowheads="1"/>
            </p:cNvSpPr>
            <p:nvPr/>
          </p:nvSpPr>
          <p:spPr bwMode="auto">
            <a:xfrm>
              <a:off x="32" y="0"/>
              <a:ext cx="43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i="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i="1" baseline="-250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 First </a:t>
              </a:r>
              <a:r>
                <a:rPr lang="zh-CN" altLang="zh-CN" sz="2400" b="1" i="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Virial</a:t>
              </a: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coefficient 第一维利系数</a:t>
              </a:r>
            </a:p>
          </p:txBody>
        </p:sp>
        <p:sp>
          <p:nvSpPr>
            <p:cNvPr id="58376" name="Text Box 7">
              <a:extLst>
                <a:ext uri="{FF2B5EF4-FFF2-40B4-BE49-F238E27FC236}">
                  <a16:creationId xmlns:a16="http://schemas.microsoft.com/office/drawing/2014/main" id="{CDC6D59E-78F9-4746-8B9E-D1C2ECA0470B}"/>
                </a:ext>
              </a:extLst>
            </p:cNvPr>
            <p:cNvSpPr txBox="1">
              <a:spLocks noChangeArrowheads="1"/>
            </p:cNvSpPr>
            <p:nvPr/>
          </p:nvSpPr>
          <p:spPr bwMode="auto">
            <a:xfrm>
              <a:off x="0" y="444"/>
              <a:ext cx="440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i="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i="1" baseline="-250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 Second </a:t>
              </a:r>
              <a:r>
                <a:rPr lang="zh-CN" altLang="zh-CN" sz="2400" b="1" i="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Virial</a:t>
              </a: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coefficient 第二维利系数</a:t>
              </a:r>
            </a:p>
          </p:txBody>
        </p:sp>
        <p:sp>
          <p:nvSpPr>
            <p:cNvPr id="58377" name="Text Box 8">
              <a:extLst>
                <a:ext uri="{FF2B5EF4-FFF2-40B4-BE49-F238E27FC236}">
                  <a16:creationId xmlns:a16="http://schemas.microsoft.com/office/drawing/2014/main" id="{C5C353EE-3A5E-481C-8D8B-A1E759B40220}"/>
                </a:ext>
              </a:extLst>
            </p:cNvPr>
            <p:cNvSpPr txBox="1">
              <a:spLocks noChangeArrowheads="1"/>
            </p:cNvSpPr>
            <p:nvPr/>
          </p:nvSpPr>
          <p:spPr bwMode="auto">
            <a:xfrm>
              <a:off x="23" y="888"/>
              <a:ext cx="41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i="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i="1" baseline="-250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 Third </a:t>
              </a:r>
              <a:r>
                <a:rPr lang="zh-CN" altLang="zh-CN" sz="2400" b="1" i="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Virial</a:t>
              </a: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coefficient 第三维利系数</a:t>
              </a:r>
            </a:p>
          </p:txBody>
        </p:sp>
        <p:sp>
          <p:nvSpPr>
            <p:cNvPr id="58378" name="Text Box 9">
              <a:extLst>
                <a:ext uri="{FF2B5EF4-FFF2-40B4-BE49-F238E27FC236}">
                  <a16:creationId xmlns:a16="http://schemas.microsoft.com/office/drawing/2014/main" id="{7FFD66BE-D884-4A5C-8908-A340E300E236}"/>
                </a:ext>
              </a:extLst>
            </p:cNvPr>
            <p:cNvSpPr txBox="1">
              <a:spLocks noChangeArrowheads="1"/>
            </p:cNvSpPr>
            <p:nvPr/>
          </p:nvSpPr>
          <p:spPr bwMode="auto">
            <a:xfrm>
              <a:off x="0" y="1603"/>
              <a:ext cx="39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i="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i="1" baseline="-2500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 nth </a:t>
              </a:r>
              <a:r>
                <a:rPr lang="zh-CN" altLang="zh-CN" sz="2400" b="1" i="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Virial</a:t>
              </a: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coefficient 第</a:t>
              </a:r>
              <a:r>
                <a:rPr lang="zh-CN" altLang="zh-CN" sz="2400" b="1" i="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维利系数</a:t>
              </a:r>
            </a:p>
          </p:txBody>
        </p:sp>
        <p:sp>
          <p:nvSpPr>
            <p:cNvPr id="58379" name="Text Box 10">
              <a:extLst>
                <a:ext uri="{FF2B5EF4-FFF2-40B4-BE49-F238E27FC236}">
                  <a16:creationId xmlns:a16="http://schemas.microsoft.com/office/drawing/2014/main" id="{837BF7E8-F468-4F12-B515-CC81D9FA2694}"/>
                </a:ext>
              </a:extLst>
            </p:cNvPr>
            <p:cNvSpPr txBox="1">
              <a:spLocks noChangeArrowheads="1"/>
            </p:cNvSpPr>
            <p:nvPr/>
          </p:nvSpPr>
          <p:spPr bwMode="auto">
            <a:xfrm>
              <a:off x="31" y="1252"/>
              <a:ext cx="29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66571" name="Text Box 11">
            <a:extLst>
              <a:ext uri="{FF2B5EF4-FFF2-40B4-BE49-F238E27FC236}">
                <a16:creationId xmlns:a16="http://schemas.microsoft.com/office/drawing/2014/main" id="{1C426387-5BC9-473F-9D08-1D7960DEFBB5}"/>
              </a:ext>
            </a:extLst>
          </p:cNvPr>
          <p:cNvSpPr txBox="1">
            <a:spLocks noChangeArrowheads="1"/>
          </p:cNvSpPr>
          <p:nvPr/>
        </p:nvSpPr>
        <p:spPr bwMode="auto">
          <a:xfrm>
            <a:off x="228600" y="5791200"/>
            <a:ext cx="853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000" b="1" i="1" dirty="0">
                <a:solidFill>
                  <a:srgbClr val="FF0000"/>
                </a:solidFill>
                <a:latin typeface="楷体_GB2312" pitchFamily="49" charset="-122"/>
                <a:ea typeface="楷体_GB2312" pitchFamily="49" charset="-122"/>
              </a:rPr>
              <a:t>A</a:t>
            </a:r>
            <a:r>
              <a:rPr lang="zh-CN" altLang="zh-CN" sz="2000" b="1" i="1" baseline="-25000" dirty="0">
                <a:solidFill>
                  <a:srgbClr val="FF0000"/>
                </a:solidFill>
                <a:latin typeface="楷体_GB2312" pitchFamily="49" charset="-122"/>
                <a:ea typeface="楷体_GB2312" pitchFamily="49" charset="-122"/>
              </a:rPr>
              <a:t>2</a:t>
            </a:r>
            <a:r>
              <a:rPr lang="zh-CN" sz="2000" b="1" dirty="0">
                <a:solidFill>
                  <a:srgbClr val="FF0000"/>
                </a:solidFill>
                <a:latin typeface="楷体_GB2312" pitchFamily="49" charset="-122"/>
                <a:ea typeface="楷体_GB2312" pitchFamily="49" charset="-122"/>
              </a:rPr>
              <a:t>与</a:t>
            </a:r>
            <a:r>
              <a:rPr lang="zh-CN" sz="2000" b="1" i="1" dirty="0">
                <a:solidFill>
                  <a:srgbClr val="FF0000"/>
                </a:solidFill>
                <a:latin typeface="楷体_GB2312" pitchFamily="49" charset="-122"/>
                <a:ea typeface="楷体_GB2312" pitchFamily="49" charset="-122"/>
                <a:sym typeface="Symbol" pitchFamily="18" charset="2"/>
              </a:rPr>
              <a:t></a:t>
            </a:r>
            <a:r>
              <a:rPr lang="zh-CN" altLang="zh-CN" sz="2000" b="1" i="1" baseline="-25000" dirty="0">
                <a:solidFill>
                  <a:srgbClr val="FF0000"/>
                </a:solidFill>
                <a:latin typeface="楷体_GB2312" pitchFamily="49" charset="-122"/>
                <a:ea typeface="楷体_GB2312" pitchFamily="49" charset="-122"/>
                <a:sym typeface="Symbol" pitchFamily="18" charset="2"/>
              </a:rPr>
              <a:t>1</a:t>
            </a:r>
            <a:r>
              <a:rPr lang="zh-CN" sz="2000" b="1" dirty="0">
                <a:solidFill>
                  <a:srgbClr val="FF0000"/>
                </a:solidFill>
                <a:latin typeface="楷体_GB2312" pitchFamily="49" charset="-122"/>
                <a:ea typeface="楷体_GB2312" pitchFamily="49" charset="-122"/>
              </a:rPr>
              <a:t>同样表示</a:t>
            </a:r>
            <a:r>
              <a:rPr lang="zh-CN" sz="2000" b="1" dirty="0">
                <a:solidFill>
                  <a:srgbClr val="FF0000"/>
                </a:solidFill>
                <a:latin typeface="Times New Roman"/>
                <a:ea typeface="楷体_GB2312" pitchFamily="49" charset="-122"/>
              </a:rPr>
              <a:t>“</a:t>
            </a:r>
            <a:r>
              <a:rPr lang="zh-CN" sz="2000" b="1" dirty="0">
                <a:solidFill>
                  <a:srgbClr val="FF0000"/>
                </a:solidFill>
                <a:latin typeface="楷体_GB2312" pitchFamily="49" charset="-122"/>
                <a:ea typeface="楷体_GB2312" pitchFamily="49" charset="-122"/>
              </a:rPr>
              <a:t>链段</a:t>
            </a:r>
            <a:r>
              <a:rPr lang="zh-CN" sz="2000" b="1" dirty="0">
                <a:solidFill>
                  <a:srgbClr val="FF0000"/>
                </a:solidFill>
                <a:latin typeface="Times New Roman"/>
                <a:ea typeface="楷体_GB2312" pitchFamily="49" charset="-122"/>
              </a:rPr>
              <a:t>”</a:t>
            </a:r>
            <a:r>
              <a:rPr lang="zh-CN" sz="2000" b="1" dirty="0">
                <a:solidFill>
                  <a:srgbClr val="FF0000"/>
                </a:solidFill>
                <a:latin typeface="楷体_GB2312" pitchFamily="49" charset="-122"/>
                <a:ea typeface="楷体_GB2312" pitchFamily="49" charset="-122"/>
              </a:rPr>
              <a:t>与溶剂分子间的作用力，但</a:t>
            </a:r>
            <a:r>
              <a:rPr lang="zh-CN" altLang="zh-CN" sz="2000" b="1" i="1" dirty="0">
                <a:solidFill>
                  <a:srgbClr val="FF0000"/>
                </a:solidFill>
                <a:latin typeface="楷体_GB2312" pitchFamily="49" charset="-122"/>
                <a:ea typeface="楷体_GB2312" pitchFamily="49" charset="-122"/>
              </a:rPr>
              <a:t>A</a:t>
            </a:r>
            <a:r>
              <a:rPr lang="zh-CN" altLang="zh-CN" sz="2000" b="1" i="1" baseline="-25000" dirty="0">
                <a:solidFill>
                  <a:srgbClr val="FF0000"/>
                </a:solidFill>
                <a:latin typeface="楷体_GB2312" pitchFamily="49" charset="-122"/>
                <a:ea typeface="楷体_GB2312" pitchFamily="49" charset="-122"/>
              </a:rPr>
              <a:t>2</a:t>
            </a:r>
            <a:r>
              <a:rPr lang="zh-CN" sz="2000" b="1" dirty="0">
                <a:solidFill>
                  <a:srgbClr val="FF0000"/>
                </a:solidFill>
                <a:latin typeface="楷体_GB2312" pitchFamily="49" charset="-122"/>
                <a:ea typeface="楷体_GB2312" pitchFamily="49" charset="-122"/>
              </a:rPr>
              <a:t>可以从实验中得到。</a:t>
            </a:r>
          </a:p>
        </p:txBody>
      </p:sp>
      <p:sp>
        <p:nvSpPr>
          <p:cNvPr id="13" name="Text Box 13">
            <a:extLst>
              <a:ext uri="{FF2B5EF4-FFF2-40B4-BE49-F238E27FC236}">
                <a16:creationId xmlns:a16="http://schemas.microsoft.com/office/drawing/2014/main" id="{126E10D2-5CD9-4567-BCBC-F9A418D1E693}"/>
              </a:ext>
            </a:extLst>
          </p:cNvPr>
          <p:cNvSpPr txBox="1">
            <a:spLocks noChangeArrowheads="1"/>
          </p:cNvSpPr>
          <p:nvPr/>
        </p:nvSpPr>
        <p:spPr bwMode="auto">
          <a:xfrm>
            <a:off x="236300" y="162136"/>
            <a:ext cx="7963634" cy="699102"/>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3.2.2</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Flory-</a:t>
            </a:r>
            <a:r>
              <a:rPr lang="en-US" altLang="zh-CN" sz="3600" b="1" dirty="0" err="1">
                <a:latin typeface="Times New Roman" panose="02020603050405020304" pitchFamily="18" charset="0"/>
                <a:ea typeface="微软雅黑" panose="020B0503020204020204" pitchFamily="34" charset="-122"/>
                <a:cs typeface="Times New Roman" panose="02020603050405020304" pitchFamily="18" charset="0"/>
              </a:rPr>
              <a:t>Krigbaum</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稀溶液理论</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57BC1D05-C029-465F-AE27-43652FCF14CF}"/>
              </a:ext>
            </a:extLst>
          </p:cNvPr>
          <p:cNvSpPr>
            <a:spLocks noGrp="1"/>
          </p:cNvSpPr>
          <p:nvPr>
            <p:ph type="sldNum" sz="quarter" idx="12"/>
          </p:nvPr>
        </p:nvSpPr>
        <p:spPr/>
        <p:txBody>
          <a:bodyPr/>
          <a:lstStyle/>
          <a:p>
            <a:fld id="{2683E018-39C6-4725-A718-E21BC41313B1}" type="slidenum">
              <a:rPr lang="zh-CN" altLang="en-US" smtClean="0"/>
              <a:t>51</a:t>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descr="Rectangle: Click to edit Master text styles&#10;Second level&#10;Third level&#10;Fourth level&#10;Fifth level">
            <a:extLst>
              <a:ext uri="{FF2B5EF4-FFF2-40B4-BE49-F238E27FC236}">
                <a16:creationId xmlns:a16="http://schemas.microsoft.com/office/drawing/2014/main" id="{670BD9B6-BDEB-448F-984C-C10F67B7AB79}"/>
              </a:ext>
            </a:extLst>
          </p:cNvPr>
          <p:cNvSpPr>
            <a:spLocks noChangeArrowheads="1"/>
          </p:cNvSpPr>
          <p:nvPr/>
        </p:nvSpPr>
        <p:spPr bwMode="auto">
          <a:xfrm>
            <a:off x="0" y="1138097"/>
            <a:ext cx="9144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与χ</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一样表征高分子“链段”与溶剂分子间的相互作用。 它们与高分子在溶液中的形态有密切关系，取决于不同溶剂体系和实验温度。</a:t>
            </a:r>
          </a:p>
          <a:p>
            <a:pPr algn="just" eaLnBrk="1" hangingPunct="1">
              <a:spcBef>
                <a:spcPct val="20000"/>
              </a:spcBef>
              <a:buClr>
                <a:schemeClr val="folHlink"/>
              </a:buClr>
              <a:buSzPct val="60000"/>
              <a:buFont typeface="Wingdings" panose="05000000000000000000" pitchFamily="2" charset="2"/>
              <a:buNone/>
            </a:pP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①在良溶剂中，高分子团松懈，A</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 ，χ</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＜0.5；</a:t>
            </a:r>
          </a:p>
          <a:p>
            <a:pPr eaLnBrk="1" hangingPunct="1">
              <a:spcBef>
                <a:spcPct val="20000"/>
              </a:spcBef>
              <a:buClr>
                <a:schemeClr val="folHlink"/>
              </a:buClr>
              <a:buSzPct val="60000"/>
              <a:buFont typeface="Wingdings" panose="05000000000000000000" pitchFamily="2" charset="2"/>
              <a:buChar char="n"/>
            </a:pP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加不良溶剂，高分子线团紧缩， A</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＝0，χ</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＝0.5；理想溶液</a:t>
            </a:r>
          </a:p>
          <a:p>
            <a:pPr algn="just" eaLnBrk="1" hangingPunct="1">
              <a:spcBef>
                <a:spcPct val="20000"/>
              </a:spcBef>
              <a:buClr>
                <a:schemeClr val="folHlink"/>
              </a:buClr>
              <a:buSzPct val="60000"/>
              <a:buFont typeface="Wingdings" panose="05000000000000000000" pitchFamily="2" charset="2"/>
              <a:buChar char="n"/>
            </a:pP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再加不良溶剂，高分子会沉淀出来，A</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＜0，χ</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大于0.5。</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Char char="n"/>
            </a:pPr>
            <a:endParaRPr lang="zh-CN"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None/>
            </a:pP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②同样，降温过程也会出现相同的转变。</a:t>
            </a:r>
          </a:p>
          <a:p>
            <a:pPr eaLnBrk="1" hangingPunct="1">
              <a:spcBef>
                <a:spcPct val="20000"/>
              </a:spcBef>
              <a:buClr>
                <a:schemeClr val="folHlink"/>
              </a:buClr>
              <a:buSzPct val="60000"/>
              <a:buFont typeface="Wingdings" panose="05000000000000000000" pitchFamily="2" charset="2"/>
              <a:buChar char="n"/>
            </a:pP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当T＞θ时，χ</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 ＜ 1/2 ， A</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0，△μ</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baseline="300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＜0，排斥体积为正，溶剂分子与高分子链段相互作用，使高分子链舒展；</a:t>
            </a:r>
          </a:p>
          <a:p>
            <a:pPr eaLnBrk="1" hangingPunct="1">
              <a:spcBef>
                <a:spcPct val="20000"/>
              </a:spcBef>
              <a:buClr>
                <a:schemeClr val="folHlink"/>
              </a:buClr>
              <a:buSzPct val="60000"/>
              <a:buFont typeface="Wingdings" panose="05000000000000000000" pitchFamily="2" charset="2"/>
              <a:buChar char="n"/>
            </a:pP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当T＝θ时，χ</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 =1/2 ， A</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 ，△μ</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baseline="300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=0，排斥体积为零，此时高分子“链段”间与高分子链段与溶剂分子间的相互作用抵消，高分子处于无扰状态；</a:t>
            </a:r>
          </a:p>
          <a:p>
            <a:pPr eaLnBrk="1" hangingPunct="1">
              <a:spcBef>
                <a:spcPct val="20000"/>
              </a:spcBef>
              <a:buClr>
                <a:schemeClr val="folHlink"/>
              </a:buClr>
              <a:buSzPct val="60000"/>
              <a:buFont typeface="Wingdings" panose="05000000000000000000" pitchFamily="2" charset="2"/>
              <a:buChar char="n"/>
            </a:pP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当T＜θ，χ</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 ＞  1/2 ， A</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 ，△μ</a:t>
            </a:r>
            <a:r>
              <a:rPr lang="zh-CN" altLang="zh-CN" sz="22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200" baseline="300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200" dirty="0">
                <a:latin typeface="Times New Roman" panose="02020603050405020304" pitchFamily="18" charset="0"/>
                <a:ea typeface="微软雅黑" panose="020B0503020204020204" pitchFamily="34" charset="-122"/>
                <a:cs typeface="Times New Roman" panose="02020603050405020304" pitchFamily="18" charset="0"/>
              </a:rPr>
              <a:t>＞0，排斥体积为负，高分子链段彼此吸引，温度越低，溶剂越劣，聚合物易折出。</a:t>
            </a:r>
          </a:p>
        </p:txBody>
      </p:sp>
      <p:sp>
        <p:nvSpPr>
          <p:cNvPr id="5" name="Text Box 13">
            <a:extLst>
              <a:ext uri="{FF2B5EF4-FFF2-40B4-BE49-F238E27FC236}">
                <a16:creationId xmlns:a16="http://schemas.microsoft.com/office/drawing/2014/main" id="{D71967E1-0D32-48DA-A199-DBB905951D1F}"/>
              </a:ext>
            </a:extLst>
          </p:cNvPr>
          <p:cNvSpPr txBox="1">
            <a:spLocks noChangeArrowheads="1"/>
          </p:cNvSpPr>
          <p:nvPr/>
        </p:nvSpPr>
        <p:spPr bwMode="auto">
          <a:xfrm>
            <a:off x="236300" y="162136"/>
            <a:ext cx="7963634" cy="699102"/>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3.2.2</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Flory-</a:t>
            </a:r>
            <a:r>
              <a:rPr lang="en-US" altLang="zh-CN" sz="3600" b="1" dirty="0" err="1">
                <a:latin typeface="Times New Roman" panose="02020603050405020304" pitchFamily="18" charset="0"/>
                <a:ea typeface="微软雅黑" panose="020B0503020204020204" pitchFamily="34" charset="-122"/>
                <a:cs typeface="Times New Roman" panose="02020603050405020304" pitchFamily="18" charset="0"/>
              </a:rPr>
              <a:t>Krigbaum</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稀溶液理论</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E21A6C04-5DFB-4FF7-9BE5-814D6CA498A8}"/>
              </a:ext>
            </a:extLst>
          </p:cNvPr>
          <p:cNvSpPr>
            <a:spLocks noGrp="1"/>
          </p:cNvSpPr>
          <p:nvPr>
            <p:ph type="sldNum" sz="quarter" idx="12"/>
          </p:nvPr>
        </p:nvSpPr>
        <p:spPr/>
        <p:txBody>
          <a:bodyPr/>
          <a:lstStyle/>
          <a:p>
            <a:fld id="{2683E018-39C6-4725-A718-E21BC41313B1}" type="slidenum">
              <a:rPr lang="zh-CN" altLang="en-US" smtClean="0"/>
              <a:t>52</a:t>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AAA7D6E-C126-40EF-AE26-9B8F7535C5D8}"/>
              </a:ext>
            </a:extLst>
          </p:cNvPr>
          <p:cNvSpPr>
            <a:spLocks noChangeArrowheads="1"/>
          </p:cNvSpPr>
          <p:nvPr/>
        </p:nvSpPr>
        <p:spPr bwMode="auto">
          <a:xfrm>
            <a:off x="381000" y="3581400"/>
            <a:ext cx="8229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Flory-Huggins理论和Flory-Krigbaum理论的局限性：</a:t>
            </a:r>
          </a:p>
          <a:p>
            <a:pPr eaLnBrk="1" hangingPunct="1">
              <a:spcBef>
                <a:spcPct val="20000"/>
              </a:spcBef>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          ——未考虑混合时体积变化（缩小）</a:t>
            </a:r>
          </a:p>
          <a:p>
            <a:pPr eaLnBrk="1" hangingPunct="1">
              <a:spcBef>
                <a:spcPct val="20000"/>
              </a:spcBef>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         （1）热量放出；</a:t>
            </a:r>
          </a:p>
          <a:p>
            <a:pPr eaLnBrk="1" hangingPunct="1">
              <a:spcBef>
                <a:spcPct val="20000"/>
              </a:spcBef>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         （2）构象熵减小。</a:t>
            </a:r>
          </a:p>
          <a:p>
            <a:pPr eaLnBrk="1" hangingPunct="1">
              <a:spcBef>
                <a:spcPct val="20000"/>
              </a:spcBef>
              <a:buFontTx/>
              <a:buChar char="•"/>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Prigogine-Flory和Eichinge发展溶液理论；</a:t>
            </a:r>
          </a:p>
          <a:p>
            <a:pPr eaLnBrk="1" hangingPunct="1">
              <a:spcBef>
                <a:spcPct val="20000"/>
              </a:spcBef>
              <a:buFontTx/>
              <a:buChar char="•"/>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20世纪70年代，标度理论引入高分子溶液。</a:t>
            </a:r>
          </a:p>
        </p:txBody>
      </p:sp>
      <p:grpSp>
        <p:nvGrpSpPr>
          <p:cNvPr id="60419" name="Group 3">
            <a:extLst>
              <a:ext uri="{FF2B5EF4-FFF2-40B4-BE49-F238E27FC236}">
                <a16:creationId xmlns:a16="http://schemas.microsoft.com/office/drawing/2014/main" id="{ACA80B28-4309-4D00-B9E9-ECF9F40AE4E7}"/>
              </a:ext>
            </a:extLst>
          </p:cNvPr>
          <p:cNvGrpSpPr>
            <a:grpSpLocks/>
          </p:cNvGrpSpPr>
          <p:nvPr/>
        </p:nvGrpSpPr>
        <p:grpSpPr bwMode="auto">
          <a:xfrm>
            <a:off x="381000" y="4596359"/>
            <a:ext cx="850900" cy="715963"/>
            <a:chOff x="0" y="0"/>
            <a:chExt cx="632" cy="499"/>
          </a:xfrm>
        </p:grpSpPr>
        <p:sp>
          <p:nvSpPr>
            <p:cNvPr id="60424" name="AutoShape 4">
              <a:extLst>
                <a:ext uri="{FF2B5EF4-FFF2-40B4-BE49-F238E27FC236}">
                  <a16:creationId xmlns:a16="http://schemas.microsoft.com/office/drawing/2014/main" id="{BAD38239-97C0-41FE-BAA6-3B3B606B4C20}"/>
                </a:ext>
              </a:extLst>
            </p:cNvPr>
            <p:cNvSpPr>
              <a:spLocks/>
            </p:cNvSpPr>
            <p:nvPr/>
          </p:nvSpPr>
          <p:spPr bwMode="auto">
            <a:xfrm>
              <a:off x="587" y="0"/>
              <a:ext cx="45" cy="499"/>
            </a:xfrm>
            <a:prstGeom prst="leftBrace">
              <a:avLst>
                <a:gd name="adj1" fmla="val 9240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5" name="AutoShape 5">
              <a:extLst>
                <a:ext uri="{FF2B5EF4-FFF2-40B4-BE49-F238E27FC236}">
                  <a16:creationId xmlns:a16="http://schemas.microsoft.com/office/drawing/2014/main" id="{2B8C5E8A-6000-424C-B280-7551B7BDD09B}"/>
                </a:ext>
              </a:extLst>
            </p:cNvPr>
            <p:cNvSpPr>
              <a:spLocks noChangeArrowheads="1"/>
            </p:cNvSpPr>
            <p:nvPr/>
          </p:nvSpPr>
          <p:spPr bwMode="auto">
            <a:xfrm>
              <a:off x="0" y="163"/>
              <a:ext cx="544" cy="181"/>
            </a:xfrm>
            <a:prstGeom prst="rightArrow">
              <a:avLst>
                <a:gd name="adj1" fmla="val 50000"/>
                <a:gd name="adj2" fmla="val 7513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60423" name="Text Box 9">
            <a:extLst>
              <a:ext uri="{FF2B5EF4-FFF2-40B4-BE49-F238E27FC236}">
                <a16:creationId xmlns:a16="http://schemas.microsoft.com/office/drawing/2014/main" id="{A85D98C6-D818-49DC-B3B1-17F9ECAC1FBD}"/>
              </a:ext>
            </a:extLst>
          </p:cNvPr>
          <p:cNvSpPr txBox="1">
            <a:spLocks noChangeArrowheads="1"/>
          </p:cNvSpPr>
          <p:nvPr/>
        </p:nvSpPr>
        <p:spPr bwMode="auto">
          <a:xfrm>
            <a:off x="685800" y="1600200"/>
            <a:ext cx="7200900" cy="1373188"/>
          </a:xfrm>
          <a:prstGeom prst="rect">
            <a:avLst/>
          </a:prstGeom>
          <a:solidFill>
            <a:srgbClr val="FFFF99"/>
          </a:solidFill>
          <a:ln w="38100">
            <a:solidFill>
              <a:schemeClr val="accent2"/>
            </a:solidFill>
            <a:prstDash val="sys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tx2"/>
                </a:solidFill>
                <a:latin typeface="微软雅黑" panose="020B0503020204020204" pitchFamily="34" charset="-122"/>
                <a:ea typeface="微软雅黑" panose="020B0503020204020204" pitchFamily="34" charset="-122"/>
              </a:rPr>
              <a:t>排斥体积是溶液中高分子之间推斥作用的量度, 它是一个统计概念, 相当于在空间中一个高分子线团排斥其他线团的有效体积</a:t>
            </a:r>
          </a:p>
        </p:txBody>
      </p:sp>
      <p:sp>
        <p:nvSpPr>
          <p:cNvPr id="10" name="Text Box 13">
            <a:extLst>
              <a:ext uri="{FF2B5EF4-FFF2-40B4-BE49-F238E27FC236}">
                <a16:creationId xmlns:a16="http://schemas.microsoft.com/office/drawing/2014/main" id="{10DB094C-F1AE-4287-8EB9-8467DA5B0308}"/>
              </a:ext>
            </a:extLst>
          </p:cNvPr>
          <p:cNvSpPr txBox="1">
            <a:spLocks noChangeArrowheads="1"/>
          </p:cNvSpPr>
          <p:nvPr/>
        </p:nvSpPr>
        <p:spPr bwMode="auto">
          <a:xfrm>
            <a:off x="236300" y="162136"/>
            <a:ext cx="7963634" cy="699102"/>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2.2</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Flory-</a:t>
            </a:r>
            <a:r>
              <a:rPr lang="en-US" altLang="zh-CN" sz="3600" b="1" dirty="0" err="1">
                <a:latin typeface="Times New Roman" panose="02020603050405020304" pitchFamily="18" charset="0"/>
                <a:ea typeface="微软雅黑" panose="020B0503020204020204" pitchFamily="34" charset="-122"/>
                <a:cs typeface="Times New Roman" panose="02020603050405020304" pitchFamily="18" charset="0"/>
              </a:rPr>
              <a:t>Krigbaum</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稀溶液理论</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789C25AF-EE66-4FB4-99D5-431CB5074B32}"/>
              </a:ext>
            </a:extLst>
          </p:cNvPr>
          <p:cNvSpPr>
            <a:spLocks noGrp="1"/>
          </p:cNvSpPr>
          <p:nvPr>
            <p:ph type="sldNum" sz="quarter" idx="12"/>
          </p:nvPr>
        </p:nvSpPr>
        <p:spPr/>
        <p:txBody>
          <a:bodyPr/>
          <a:lstStyle/>
          <a:p>
            <a:fld id="{2683E018-39C6-4725-A718-E21BC41313B1}" type="slidenum">
              <a:rPr lang="zh-CN" altLang="en-US" smtClean="0"/>
              <a:t>53</a:t>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A0D4E31-EB8A-4582-82F1-40337BD4F0C6}"/>
              </a:ext>
            </a:extLst>
          </p:cNvPr>
          <p:cNvSpPr>
            <a:spLocks noChangeArrowheads="1"/>
          </p:cNvSpPr>
          <p:nvPr/>
        </p:nvSpPr>
        <p:spPr bwMode="auto">
          <a:xfrm>
            <a:off x="228600" y="1295400"/>
            <a:ext cx="85344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200" b="1">
                <a:solidFill>
                  <a:schemeClr val="tx2"/>
                </a:solidFill>
                <a:ea typeface="隶书" panose="02010509060101010101" pitchFamily="49" charset="-122"/>
              </a:rPr>
              <a:t>“</a:t>
            </a:r>
            <a:r>
              <a:rPr lang="zh-CN" altLang="zh-CN" sz="3200" b="1">
                <a:solidFill>
                  <a:srgbClr val="FF33CC"/>
                </a:solidFill>
                <a:latin typeface="隶书" panose="02010509060101010101" pitchFamily="49" charset="-122"/>
                <a:ea typeface="隶书" panose="02010509060101010101" pitchFamily="49" charset="-122"/>
              </a:rPr>
              <a:t>过量</a:t>
            </a:r>
            <a:r>
              <a:rPr lang="zh-CN" altLang="zh-CN" sz="3200" b="1">
                <a:solidFill>
                  <a:schemeClr val="tx2"/>
                </a:solidFill>
                <a:ea typeface="隶书" panose="02010509060101010101" pitchFamily="49" charset="-122"/>
              </a:rPr>
              <a:t>”</a:t>
            </a:r>
            <a:r>
              <a:rPr lang="zh-CN" altLang="zh-CN" sz="3200" b="1">
                <a:solidFill>
                  <a:schemeClr val="tx2"/>
                </a:solidFill>
                <a:latin typeface="隶书" panose="02010509060101010101" pitchFamily="49" charset="-122"/>
                <a:ea typeface="隶书" panose="02010509060101010101" pitchFamily="49" charset="-122"/>
              </a:rPr>
              <a:t>化学位</a:t>
            </a:r>
          </a:p>
        </p:txBody>
      </p:sp>
      <mc:AlternateContent xmlns:mc="http://schemas.openxmlformats.org/markup-compatibility/2006" xmlns:a14="http://schemas.microsoft.com/office/drawing/2010/main">
        <mc:Choice Requires="a14">
          <p:sp>
            <p:nvSpPr>
              <p:cNvPr id="50179" name="Object 3" descr="蓝色砂纸">
                <a:extLst>
                  <a:ext uri="{FF2B5EF4-FFF2-40B4-BE49-F238E27FC236}">
                    <a16:creationId xmlns:a16="http://schemas.microsoft.com/office/drawing/2014/main" id="{0719928F-5D52-434C-A2B6-9EA20E2D8BFE}"/>
                  </a:ext>
                </a:extLst>
              </p:cNvPr>
              <p:cNvSpPr txBox="1"/>
              <p:nvPr/>
            </p:nvSpPr>
            <p:spPr bwMode="auto">
              <a:xfrm>
                <a:off x="2209800" y="2057400"/>
                <a:ext cx="3733800" cy="1069975"/>
              </a:xfrm>
              <a:prstGeom prst="rect">
                <a:avLst/>
              </a:prstGeom>
              <a:blipFill dpi="0" rotWithShape="0">
                <a:blip r:embed="rId2"/>
                <a:srcRect/>
                <a:tile tx="0" ty="0" sx="100000" sy="100000" flip="none" algn="tl"/>
              </a:blip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rPr>
                        <m:t>Δ</m:t>
                      </m:r>
                      <m:sSubSup>
                        <m:sSubSupPr>
                          <m:ctrlPr>
                            <a:rPr lang="zh-CN" altLang="en-US" sz="2800" i="1">
                              <a:solidFill>
                                <a:srgbClr val="000000"/>
                              </a:solidFill>
                              <a:latin typeface="Cambria Math" panose="02040503050406030204" pitchFamily="18" charset="0"/>
                            </a:rPr>
                          </m:ctrlPr>
                        </m:sSubSupPr>
                        <m:e>
                          <m:r>
                            <a:rPr lang="zh-CN" altLang="en-US" sz="2800" i="1">
                              <a:solidFill>
                                <a:srgbClr val="000000"/>
                              </a:solidFill>
                              <a:latin typeface="Cambria Math" panose="02040503050406030204" pitchFamily="18" charset="0"/>
                            </a:rPr>
                            <m:t>𝜇</m:t>
                          </m:r>
                        </m:e>
                        <m:sub>
                          <m:r>
                            <a:rPr lang="zh-CN" altLang="en-US" sz="2800" i="1">
                              <a:solidFill>
                                <a:srgbClr val="000000"/>
                              </a:solidFill>
                              <a:latin typeface="Cambria Math" panose="02040503050406030204" pitchFamily="18" charset="0"/>
                            </a:rPr>
                            <m:t>1</m:t>
                          </m:r>
                        </m:sub>
                        <m:sup>
                          <m:r>
                            <a:rPr lang="zh-CN" altLang="en-US" sz="2800" i="1">
                              <a:solidFill>
                                <a:srgbClr val="000000"/>
                              </a:solidFill>
                              <a:latin typeface="Cambria Math" panose="02040503050406030204" pitchFamily="18" charset="0"/>
                            </a:rPr>
                            <m:t>𝐸</m:t>
                          </m:r>
                        </m:sup>
                      </m:sSubSup>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𝑅𝑇</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𝜒</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r>
                        <a:rPr lang="zh-CN" altLang="en-US" sz="2800" i="1">
                          <a:solidFill>
                            <a:srgbClr val="000000"/>
                          </a:solidFill>
                          <a:latin typeface="Cambria Math" panose="02040503050406030204" pitchFamily="18" charset="0"/>
                        </a:rPr>
                        <m:t>)</m:t>
                      </m:r>
                      <m:sSubSup>
                        <m:sSubSupPr>
                          <m:ctrlPr>
                            <a:rPr lang="zh-CN" altLang="en-US" sz="2800" i="1">
                              <a:solidFill>
                                <a:srgbClr val="000000"/>
                              </a:solidFill>
                              <a:latin typeface="Cambria Math" panose="02040503050406030204" pitchFamily="18" charset="0"/>
                            </a:rPr>
                          </m:ctrlPr>
                        </m:sSubSupPr>
                        <m:e>
                          <m:r>
                            <a:rPr lang="zh-CN" altLang="en-US" sz="2800" i="1">
                              <a:solidFill>
                                <a:srgbClr val="000000"/>
                              </a:solidFill>
                              <a:latin typeface="Cambria Math" panose="02040503050406030204" pitchFamily="18" charset="0"/>
                            </a:rPr>
                            <m:t>𝜙</m:t>
                          </m:r>
                        </m:e>
                        <m:sub>
                          <m:r>
                            <a:rPr lang="zh-CN" altLang="en-US" sz="2800" i="1">
                              <a:solidFill>
                                <a:srgbClr val="000000"/>
                              </a:solidFill>
                              <a:latin typeface="Cambria Math" panose="02040503050406030204" pitchFamily="18" charset="0"/>
                            </a:rPr>
                            <m:t>2</m:t>
                          </m:r>
                        </m:sub>
                        <m:sup>
                          <m:r>
                            <a:rPr lang="zh-CN" altLang="en-US" sz="2800" i="1">
                              <a:solidFill>
                                <a:srgbClr val="000000"/>
                              </a:solidFill>
                              <a:latin typeface="Cambria Math" panose="02040503050406030204" pitchFamily="18" charset="0"/>
                            </a:rPr>
                            <m:t>2</m:t>
                          </m:r>
                        </m:sup>
                      </m:sSubSup>
                    </m:oMath>
                  </m:oMathPara>
                </a14:m>
                <a:endParaRPr lang="zh-CN" altLang="en-US" sz="2800" dirty="0"/>
              </a:p>
            </p:txBody>
          </p:sp>
        </mc:Choice>
        <mc:Fallback xmlns="">
          <p:sp>
            <p:nvSpPr>
              <p:cNvPr id="50179" name="Object 3" descr="蓝色砂纸">
                <a:extLst>
                  <a:ext uri="{FF2B5EF4-FFF2-40B4-BE49-F238E27FC236}">
                    <a16:creationId xmlns:a16="http://schemas.microsoft.com/office/drawing/2014/main" id="{0719928F-5D52-434C-A2B6-9EA20E2D8BFE}"/>
                  </a:ext>
                </a:extLst>
              </p:cNvPr>
              <p:cNvSpPr txBox="1">
                <a:spLocks noRot="1" noChangeAspect="1" noMove="1" noResize="1" noEditPoints="1" noAdjustHandles="1" noChangeArrowheads="1" noChangeShapeType="1" noTextEdit="1"/>
              </p:cNvSpPr>
              <p:nvPr/>
            </p:nvSpPr>
            <p:spPr bwMode="auto">
              <a:xfrm>
                <a:off x="2209800" y="2057400"/>
                <a:ext cx="3733800" cy="1069975"/>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180" name="Object 4">
                <a:extLst>
                  <a:ext uri="{FF2B5EF4-FFF2-40B4-BE49-F238E27FC236}">
                    <a16:creationId xmlns:a16="http://schemas.microsoft.com/office/drawing/2014/main" id="{F4A9B3EE-8CE8-4871-B6D3-5AFC0401982B}"/>
                  </a:ext>
                </a:extLst>
              </p:cNvPr>
              <p:cNvSpPr txBox="1"/>
              <p:nvPr/>
            </p:nvSpPr>
            <p:spPr bwMode="auto">
              <a:xfrm>
                <a:off x="2209800" y="3276600"/>
                <a:ext cx="1143000" cy="838200"/>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𝜒</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2</m:t>
                          </m:r>
                        </m:den>
                      </m:f>
                    </m:oMath>
                  </m:oMathPara>
                </a14:m>
                <a:endParaRPr lang="zh-CN" altLang="en-US" sz="2400"/>
              </a:p>
            </p:txBody>
          </p:sp>
        </mc:Choice>
        <mc:Fallback xmlns="">
          <p:sp>
            <p:nvSpPr>
              <p:cNvPr id="50180" name="Object 4">
                <a:extLst>
                  <a:ext uri="{FF2B5EF4-FFF2-40B4-BE49-F238E27FC236}">
                    <a16:creationId xmlns:a16="http://schemas.microsoft.com/office/drawing/2014/main" id="{F4A9B3EE-8CE8-4871-B6D3-5AFC0401982B}"/>
                  </a:ext>
                </a:extLst>
              </p:cNvPr>
              <p:cNvSpPr txBox="1">
                <a:spLocks noRot="1" noChangeAspect="1" noMove="1" noResize="1" noEditPoints="1" noAdjustHandles="1" noChangeArrowheads="1" noChangeShapeType="1" noTextEdit="1"/>
              </p:cNvSpPr>
              <p:nvPr/>
            </p:nvSpPr>
            <p:spPr bwMode="auto">
              <a:xfrm>
                <a:off x="2209800" y="3276600"/>
                <a:ext cx="1143000" cy="8382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181" name="Object 5">
                <a:extLst>
                  <a:ext uri="{FF2B5EF4-FFF2-40B4-BE49-F238E27FC236}">
                    <a16:creationId xmlns:a16="http://schemas.microsoft.com/office/drawing/2014/main" id="{F1361F8D-3DD4-4492-93B5-1448FA3E10FD}"/>
                  </a:ext>
                </a:extLst>
              </p:cNvPr>
              <p:cNvSpPr txBox="1"/>
              <p:nvPr/>
            </p:nvSpPr>
            <p:spPr bwMode="auto">
              <a:xfrm>
                <a:off x="1981200" y="4540250"/>
                <a:ext cx="1733550" cy="693738"/>
              </a:xfrm>
              <a:prstGeom prst="rect">
                <a:avLst/>
              </a:prstGeom>
              <a:solidFill>
                <a:schemeClr val="bg1"/>
              </a:solidFill>
              <a:ln w="76200">
                <a:solidFill>
                  <a:srgbClr val="99FF99"/>
                </a:solidFill>
                <a:miter lim="800000"/>
                <a:headEnd/>
                <a:tailEnd/>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3200" i="1">
                          <a:solidFill>
                            <a:srgbClr val="000000"/>
                          </a:solidFill>
                          <a:latin typeface="Cambria Math" panose="02040503050406030204" pitchFamily="18" charset="0"/>
                        </a:rPr>
                        <m:t>Δ</m:t>
                      </m:r>
                      <m:sSubSup>
                        <m:sSubSupPr>
                          <m:ctrlPr>
                            <a:rPr lang="zh-CN" altLang="en-US" sz="3200" i="1">
                              <a:solidFill>
                                <a:srgbClr val="000000"/>
                              </a:solidFill>
                              <a:latin typeface="Cambria Math" panose="02040503050406030204" pitchFamily="18" charset="0"/>
                            </a:rPr>
                          </m:ctrlPr>
                        </m:sSubSupPr>
                        <m:e>
                          <m:r>
                            <a:rPr lang="zh-CN" altLang="en-US" sz="3200" i="1">
                              <a:solidFill>
                                <a:srgbClr val="000000"/>
                              </a:solidFill>
                              <a:latin typeface="Cambria Math" panose="02040503050406030204" pitchFamily="18" charset="0"/>
                            </a:rPr>
                            <m:t>𝜇</m:t>
                          </m:r>
                        </m:e>
                        <m:sub>
                          <m:r>
                            <a:rPr lang="zh-CN" altLang="en-US" sz="3200" i="1">
                              <a:solidFill>
                                <a:srgbClr val="000000"/>
                              </a:solidFill>
                              <a:latin typeface="Cambria Math" panose="02040503050406030204" pitchFamily="18" charset="0"/>
                            </a:rPr>
                            <m:t>1</m:t>
                          </m:r>
                        </m:sub>
                        <m:sup>
                          <m:r>
                            <a:rPr lang="zh-CN" altLang="en-US" sz="3200" i="1">
                              <a:solidFill>
                                <a:srgbClr val="000000"/>
                              </a:solidFill>
                              <a:latin typeface="Cambria Math" panose="02040503050406030204" pitchFamily="18" charset="0"/>
                            </a:rPr>
                            <m:t>𝐸</m:t>
                          </m:r>
                        </m:sup>
                      </m:sSubSup>
                      <m:r>
                        <a:rPr lang="zh-CN" altLang="en-US" sz="3200" i="1">
                          <a:solidFill>
                            <a:srgbClr val="000000"/>
                          </a:solidFill>
                          <a:latin typeface="Cambria Math" panose="02040503050406030204" pitchFamily="18" charset="0"/>
                        </a:rPr>
                        <m:t>=0</m:t>
                      </m:r>
                    </m:oMath>
                  </m:oMathPara>
                </a14:m>
                <a:endParaRPr lang="zh-CN" altLang="en-US" sz="3200"/>
              </a:p>
            </p:txBody>
          </p:sp>
        </mc:Choice>
        <mc:Fallback xmlns="">
          <p:sp>
            <p:nvSpPr>
              <p:cNvPr id="50181" name="Object 5">
                <a:extLst>
                  <a:ext uri="{FF2B5EF4-FFF2-40B4-BE49-F238E27FC236}">
                    <a16:creationId xmlns:a16="http://schemas.microsoft.com/office/drawing/2014/main" id="{F1361F8D-3DD4-4492-93B5-1448FA3E10FD}"/>
                  </a:ext>
                </a:extLst>
              </p:cNvPr>
              <p:cNvSpPr txBox="1">
                <a:spLocks noRot="1" noChangeAspect="1" noMove="1" noResize="1" noEditPoints="1" noAdjustHandles="1" noChangeArrowheads="1" noChangeShapeType="1" noTextEdit="1"/>
              </p:cNvSpPr>
              <p:nvPr/>
            </p:nvSpPr>
            <p:spPr bwMode="auto">
              <a:xfrm>
                <a:off x="1981200" y="4540250"/>
                <a:ext cx="1733550" cy="693738"/>
              </a:xfrm>
              <a:prstGeom prst="rect">
                <a:avLst/>
              </a:prstGeom>
              <a:blipFill>
                <a:blip r:embed="rId5"/>
                <a:stretch>
                  <a:fillRect/>
                </a:stretch>
              </a:blipFill>
              <a:ln w="76200">
                <a:solidFill>
                  <a:srgbClr val="99FF99"/>
                </a:solidFill>
                <a:miter lim="800000"/>
                <a:headEnd/>
                <a:tailEnd/>
              </a:ln>
            </p:spPr>
            <p:txBody>
              <a:bodyPr/>
              <a:lstStyle/>
              <a:p>
                <a:r>
                  <a:rPr lang="zh-CN" altLang="en-US">
                    <a:noFill/>
                  </a:rPr>
                  <a:t> </a:t>
                </a:r>
              </a:p>
            </p:txBody>
          </p:sp>
        </mc:Fallback>
      </mc:AlternateContent>
      <p:sp>
        <p:nvSpPr>
          <p:cNvPr id="50182" name="Text Box 6">
            <a:extLst>
              <a:ext uri="{FF2B5EF4-FFF2-40B4-BE49-F238E27FC236}">
                <a16:creationId xmlns:a16="http://schemas.microsoft.com/office/drawing/2014/main" id="{9B9ACAEC-DB28-49C6-8925-F88D3CB6DDD7}"/>
              </a:ext>
            </a:extLst>
          </p:cNvPr>
          <p:cNvSpPr txBox="1">
            <a:spLocks noChangeArrowheads="1"/>
          </p:cNvSpPr>
          <p:nvPr/>
        </p:nvSpPr>
        <p:spPr bwMode="auto">
          <a:xfrm>
            <a:off x="4419600" y="6140450"/>
            <a:ext cx="434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Similar to ideal solution</a:t>
            </a:r>
          </a:p>
        </p:txBody>
      </p:sp>
      <mc:AlternateContent xmlns:mc="http://schemas.openxmlformats.org/markup-compatibility/2006" xmlns:a14="http://schemas.microsoft.com/office/drawing/2010/main">
        <mc:Choice Requires="a14">
          <p:sp>
            <p:nvSpPr>
              <p:cNvPr id="50183" name="Object 7">
                <a:extLst>
                  <a:ext uri="{FF2B5EF4-FFF2-40B4-BE49-F238E27FC236}">
                    <a16:creationId xmlns:a16="http://schemas.microsoft.com/office/drawing/2014/main" id="{CC399670-52EC-4591-9263-D1F2D0A1EA36}"/>
                  </a:ext>
                </a:extLst>
              </p:cNvPr>
              <p:cNvSpPr txBox="1"/>
              <p:nvPr/>
            </p:nvSpPr>
            <p:spPr bwMode="auto">
              <a:xfrm>
                <a:off x="1371600" y="5791200"/>
                <a:ext cx="2743200" cy="946150"/>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400" i="1">
                          <a:solidFill>
                            <a:srgbClr val="000000"/>
                          </a:solidFill>
                          <a:latin typeface="Cambria Math" panose="02040503050406030204" pitchFamily="18" charset="0"/>
                        </a:rPr>
                        <m:t>Δ</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𝜇</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𝑅𝑇</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𝑥</m:t>
                          </m:r>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𝜙</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50183" name="Object 7">
                <a:extLst>
                  <a:ext uri="{FF2B5EF4-FFF2-40B4-BE49-F238E27FC236}">
                    <a16:creationId xmlns:a16="http://schemas.microsoft.com/office/drawing/2014/main" id="{CC399670-52EC-4591-9263-D1F2D0A1EA36}"/>
                  </a:ext>
                </a:extLst>
              </p:cNvPr>
              <p:cNvSpPr txBox="1">
                <a:spLocks noRot="1" noChangeAspect="1" noMove="1" noResize="1" noEditPoints="1" noAdjustHandles="1" noChangeArrowheads="1" noChangeShapeType="1" noTextEdit="1"/>
              </p:cNvSpPr>
              <p:nvPr/>
            </p:nvSpPr>
            <p:spPr bwMode="auto">
              <a:xfrm>
                <a:off x="1371600" y="5791200"/>
                <a:ext cx="2743200" cy="946150"/>
              </a:xfrm>
              <a:prstGeom prst="rect">
                <a:avLst/>
              </a:prstGeom>
              <a:blipFill>
                <a:blip r:embed="rId6"/>
                <a:stretch>
                  <a:fillRect/>
                </a:stretch>
              </a:blipFill>
              <a:ln>
                <a:noFill/>
              </a:ln>
            </p:spPr>
            <p:txBody>
              <a:bodyPr/>
              <a:lstStyle/>
              <a:p>
                <a:r>
                  <a:rPr lang="zh-CN" altLang="en-US">
                    <a:noFill/>
                  </a:rPr>
                  <a:t> </a:t>
                </a:r>
              </a:p>
            </p:txBody>
          </p:sp>
        </mc:Fallback>
      </mc:AlternateContent>
      <p:sp>
        <p:nvSpPr>
          <p:cNvPr id="50184" name="Text Box 8">
            <a:extLst>
              <a:ext uri="{FF2B5EF4-FFF2-40B4-BE49-F238E27FC236}">
                <a16:creationId xmlns:a16="http://schemas.microsoft.com/office/drawing/2014/main" id="{0E2AB760-C8F2-4445-9BA3-DD498A63F9F5}"/>
              </a:ext>
            </a:extLst>
          </p:cNvPr>
          <p:cNvSpPr txBox="1">
            <a:spLocks noChangeArrowheads="1"/>
          </p:cNvSpPr>
          <p:nvPr/>
        </p:nvSpPr>
        <p:spPr bwMode="auto">
          <a:xfrm>
            <a:off x="3962400" y="4267200"/>
            <a:ext cx="4953000" cy="1555750"/>
          </a:xfrm>
          <a:prstGeom prst="rect">
            <a:avLst/>
          </a:prstGeom>
          <a:noFill/>
          <a:ln>
            <a:noFill/>
          </a:ln>
          <a:effectLst/>
          <a:extLst>
            <a:ext uri="{909E8E84-426E-40DD-AFC4-6F175D3DCCD1}">
              <a14:hiddenFill xmlns:a14="http://schemas.microsoft.com/office/drawing/2010/main">
                <a:gradFill rotWithShape="0">
                  <a:gsLst>
                    <a:gs pos="0">
                      <a:srgbClr val="0066FF"/>
                    </a:gs>
                    <a:gs pos="50000">
                      <a:srgbClr val="FFFFFF"/>
                    </a:gs>
                    <a:gs pos="100000">
                      <a:srgbClr val="0066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chemeClr val="hlink"/>
                </a:solidFill>
                <a:latin typeface="Times New Roman" panose="02020603050405020304" pitchFamily="18" charset="0"/>
                <a:sym typeface="Symbol" panose="05050102010706020507" pitchFamily="18" charset="2"/>
              </a:rPr>
              <a:t>此时的高聚物溶液相当于理想溶液，称为</a:t>
            </a:r>
            <a:r>
              <a:rPr lang="zh-CN" altLang="zh-CN" sz="3200" b="1" i="1">
                <a:solidFill>
                  <a:schemeClr val="hlink"/>
                </a:solidFill>
                <a:latin typeface="Times New Roman" panose="02020603050405020304" pitchFamily="18" charset="0"/>
                <a:sym typeface="Symbol" panose="05050102010706020507" pitchFamily="18" charset="2"/>
              </a:rPr>
              <a:t></a:t>
            </a:r>
            <a:r>
              <a:rPr lang="zh-CN" altLang="zh-CN" sz="3200" b="1">
                <a:solidFill>
                  <a:schemeClr val="hlink"/>
                </a:solidFill>
                <a:latin typeface="Times New Roman" panose="02020603050405020304" pitchFamily="18" charset="0"/>
                <a:sym typeface="Symbol" panose="05050102010706020507" pitchFamily="18" charset="2"/>
              </a:rPr>
              <a:t> 溶液，所处的状态称为</a:t>
            </a:r>
            <a:r>
              <a:rPr lang="zh-CN" altLang="zh-CN" sz="3200" b="1" i="1">
                <a:solidFill>
                  <a:schemeClr val="hlink"/>
                </a:solidFill>
                <a:latin typeface="Times New Roman" panose="02020603050405020304" pitchFamily="18" charset="0"/>
                <a:sym typeface="Symbol" panose="05050102010706020507" pitchFamily="18" charset="2"/>
              </a:rPr>
              <a:t></a:t>
            </a:r>
            <a:r>
              <a:rPr lang="zh-CN" altLang="zh-CN" sz="3200" b="1">
                <a:solidFill>
                  <a:schemeClr val="hlink"/>
                </a:solidFill>
                <a:latin typeface="Times New Roman" panose="02020603050405020304" pitchFamily="18" charset="0"/>
                <a:sym typeface="Symbol" panose="05050102010706020507" pitchFamily="18" charset="2"/>
              </a:rPr>
              <a:t> 状态</a:t>
            </a:r>
          </a:p>
        </p:txBody>
      </p:sp>
      <p:sp>
        <p:nvSpPr>
          <p:cNvPr id="50186" name="Text Box 10">
            <a:extLst>
              <a:ext uri="{FF2B5EF4-FFF2-40B4-BE49-F238E27FC236}">
                <a16:creationId xmlns:a16="http://schemas.microsoft.com/office/drawing/2014/main" id="{159A997B-9C8B-4742-8A0B-A93D41B68024}"/>
              </a:ext>
            </a:extLst>
          </p:cNvPr>
          <p:cNvSpPr txBox="1">
            <a:spLocks noChangeArrowheads="1"/>
          </p:cNvSpPr>
          <p:nvPr/>
        </p:nvSpPr>
        <p:spPr bwMode="auto">
          <a:xfrm>
            <a:off x="685800" y="3429000"/>
            <a:ext cx="144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600">
                <a:latin typeface="Times New Roman" panose="02020603050405020304" pitchFamily="18" charset="0"/>
              </a:rPr>
              <a:t>When</a:t>
            </a:r>
          </a:p>
        </p:txBody>
      </p:sp>
      <p:sp>
        <p:nvSpPr>
          <p:cNvPr id="50187" name="AutoShape 11">
            <a:extLst>
              <a:ext uri="{FF2B5EF4-FFF2-40B4-BE49-F238E27FC236}">
                <a16:creationId xmlns:a16="http://schemas.microsoft.com/office/drawing/2014/main" id="{2EDC6C71-A5DD-4482-A664-88C9C0C82E3E}"/>
              </a:ext>
            </a:extLst>
          </p:cNvPr>
          <p:cNvSpPr>
            <a:spLocks noChangeArrowheads="1"/>
          </p:cNvSpPr>
          <p:nvPr/>
        </p:nvSpPr>
        <p:spPr bwMode="auto">
          <a:xfrm>
            <a:off x="2667000" y="4083050"/>
            <a:ext cx="152400" cy="381000"/>
          </a:xfrm>
          <a:prstGeom prst="downArrow">
            <a:avLst>
              <a:gd name="adj1" fmla="val 50000"/>
              <a:gd name="adj2" fmla="val 625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88" name="AutoShape 12">
            <a:extLst>
              <a:ext uri="{FF2B5EF4-FFF2-40B4-BE49-F238E27FC236}">
                <a16:creationId xmlns:a16="http://schemas.microsoft.com/office/drawing/2014/main" id="{DA73CA2D-C307-40A4-99A1-CE44E59082E6}"/>
              </a:ext>
            </a:extLst>
          </p:cNvPr>
          <p:cNvSpPr>
            <a:spLocks noChangeArrowheads="1"/>
          </p:cNvSpPr>
          <p:nvPr/>
        </p:nvSpPr>
        <p:spPr bwMode="auto">
          <a:xfrm>
            <a:off x="2667000" y="5378450"/>
            <a:ext cx="152400" cy="381000"/>
          </a:xfrm>
          <a:prstGeom prst="downArrow">
            <a:avLst>
              <a:gd name="adj1" fmla="val 50000"/>
              <a:gd name="adj2" fmla="val 625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Text Box 13">
            <a:extLst>
              <a:ext uri="{FF2B5EF4-FFF2-40B4-BE49-F238E27FC236}">
                <a16:creationId xmlns:a16="http://schemas.microsoft.com/office/drawing/2014/main" id="{11881967-7F01-4352-9E57-FF3A9B8A34BE}"/>
              </a:ext>
            </a:extLst>
          </p:cNvPr>
          <p:cNvSpPr txBox="1">
            <a:spLocks noChangeArrowheads="1"/>
          </p:cNvSpPr>
          <p:nvPr/>
        </p:nvSpPr>
        <p:spPr bwMode="auto">
          <a:xfrm>
            <a:off x="304912" y="447458"/>
            <a:ext cx="8210438" cy="69871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高分子</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的“理想</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溶液</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状态</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灯片编号占位符 9">
            <a:extLst>
              <a:ext uri="{FF2B5EF4-FFF2-40B4-BE49-F238E27FC236}">
                <a16:creationId xmlns:a16="http://schemas.microsoft.com/office/drawing/2014/main" id="{897D1809-3A45-4B88-93D0-F542CFFA01DD}"/>
              </a:ext>
            </a:extLst>
          </p:cNvPr>
          <p:cNvSpPr>
            <a:spLocks noGrp="1"/>
          </p:cNvSpPr>
          <p:nvPr>
            <p:ph type="sldNum" sz="quarter" idx="12"/>
          </p:nvPr>
        </p:nvSpPr>
        <p:spPr/>
        <p:txBody>
          <a:bodyPr/>
          <a:lstStyle/>
          <a:p>
            <a:fld id="{2683E018-39C6-4725-A718-E21BC41313B1}" type="slidenum">
              <a:rPr lang="zh-CN" altLang="en-US" smtClean="0"/>
              <a:t>54</a:t>
            </a:fld>
            <a:endParaRPr lang="zh-CN" altLang="en-US"/>
          </a:p>
        </p:txBody>
      </p:sp>
    </p:spTree>
    <p:extLst>
      <p:ext uri="{BB962C8B-B14F-4D97-AF65-F5344CB8AC3E}">
        <p14:creationId xmlns:p14="http://schemas.microsoft.com/office/powerpoint/2010/main" val="2987246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3AF6987-DA8D-4F65-A9BD-BA6A559CB9A1}"/>
              </a:ext>
            </a:extLst>
          </p:cNvPr>
          <p:cNvSpPr>
            <a:spLocks noChangeArrowheads="1"/>
          </p:cNvSpPr>
          <p:nvPr/>
        </p:nvSpPr>
        <p:spPr bwMode="auto">
          <a:xfrm>
            <a:off x="609600" y="1219200"/>
            <a:ext cx="7924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600" b="1"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Discussion of </a:t>
            </a:r>
            <a:r>
              <a:rPr lang="zh-CN" altLang="zh-CN" sz="3600" i="1"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Hunggins</a:t>
            </a:r>
            <a:r>
              <a:rPr lang="zh-CN" altLang="zh-CN" sz="3600" b="1"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 parameter</a:t>
            </a:r>
          </a:p>
        </p:txBody>
      </p:sp>
      <mc:AlternateContent xmlns:mc="http://schemas.openxmlformats.org/markup-compatibility/2006" xmlns:a14="http://schemas.microsoft.com/office/drawing/2010/main">
        <mc:Choice Requires="a14">
          <p:sp>
            <p:nvSpPr>
              <p:cNvPr id="51203" name="Object 3">
                <a:extLst>
                  <a:ext uri="{FF2B5EF4-FFF2-40B4-BE49-F238E27FC236}">
                    <a16:creationId xmlns:a16="http://schemas.microsoft.com/office/drawing/2014/main" id="{1AF7E464-EF99-45D6-9105-CF9B28C650CD}"/>
                  </a:ext>
                </a:extLst>
              </p:cNvPr>
              <p:cNvSpPr txBox="1"/>
              <p:nvPr/>
            </p:nvSpPr>
            <p:spPr bwMode="auto">
              <a:xfrm>
                <a:off x="762000" y="3289300"/>
                <a:ext cx="1447800" cy="762000"/>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𝜒</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&lt;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oMath>
                  </m:oMathPara>
                </a14:m>
                <a:endParaRPr lang="zh-CN" altLang="en-US"/>
              </a:p>
            </p:txBody>
          </p:sp>
        </mc:Choice>
        <mc:Fallback xmlns="">
          <p:sp>
            <p:nvSpPr>
              <p:cNvPr id="51203" name="Object 3">
                <a:extLst>
                  <a:ext uri="{FF2B5EF4-FFF2-40B4-BE49-F238E27FC236}">
                    <a16:creationId xmlns:a16="http://schemas.microsoft.com/office/drawing/2014/main" id="{1AF7E464-EF99-45D6-9105-CF9B28C650CD}"/>
                  </a:ext>
                </a:extLst>
              </p:cNvPr>
              <p:cNvSpPr txBox="1">
                <a:spLocks noRot="1" noChangeAspect="1" noMove="1" noResize="1" noEditPoints="1" noAdjustHandles="1" noChangeArrowheads="1" noChangeShapeType="1" noTextEdit="1"/>
              </p:cNvSpPr>
              <p:nvPr/>
            </p:nvSpPr>
            <p:spPr bwMode="auto">
              <a:xfrm>
                <a:off x="762000" y="3289300"/>
                <a:ext cx="1447800" cy="762000"/>
              </a:xfrm>
              <a:prstGeom prst="rect">
                <a:avLst/>
              </a:prstGeom>
              <a:blipFill>
                <a:blip r:embed="rId2"/>
                <a:stretch>
                  <a:fillRect/>
                </a:stretch>
              </a:blipFill>
              <a:ln>
                <a:noFill/>
              </a:ln>
            </p:spPr>
            <p:txBody>
              <a:bodyPr/>
              <a:lstStyle/>
              <a:p>
                <a:r>
                  <a:rPr lang="zh-CN" altLang="en-US">
                    <a:noFill/>
                  </a:rPr>
                  <a:t> </a:t>
                </a:r>
              </a:p>
            </p:txBody>
          </p:sp>
        </mc:Fallback>
      </mc:AlternateContent>
      <p:sp>
        <p:nvSpPr>
          <p:cNvPr id="51204" name="Text Box 4" descr="花束">
            <a:extLst>
              <a:ext uri="{FF2B5EF4-FFF2-40B4-BE49-F238E27FC236}">
                <a16:creationId xmlns:a16="http://schemas.microsoft.com/office/drawing/2014/main" id="{70C4F871-6CA8-479D-B227-668A740D09FA}"/>
              </a:ext>
            </a:extLst>
          </p:cNvPr>
          <p:cNvSpPr txBox="1">
            <a:spLocks noChangeArrowheads="1"/>
          </p:cNvSpPr>
          <p:nvPr/>
        </p:nvSpPr>
        <p:spPr bwMode="auto">
          <a:xfrm>
            <a:off x="2514600" y="3441700"/>
            <a:ext cx="2514600" cy="457200"/>
          </a:xfrm>
          <a:prstGeom prst="rect">
            <a:avLst/>
          </a:prstGeom>
          <a:solidFill>
            <a:schemeClr val="accent5"/>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Chemical potential</a:t>
            </a:r>
          </a:p>
        </p:txBody>
      </p:sp>
      <p:sp>
        <p:nvSpPr>
          <p:cNvPr id="51205" name="AutoShape 5">
            <a:extLst>
              <a:ext uri="{FF2B5EF4-FFF2-40B4-BE49-F238E27FC236}">
                <a16:creationId xmlns:a16="http://schemas.microsoft.com/office/drawing/2014/main" id="{5A5814B2-6B1A-48C6-A4FA-DAD4F7362670}"/>
              </a:ext>
            </a:extLst>
          </p:cNvPr>
          <p:cNvSpPr>
            <a:spLocks noChangeArrowheads="1"/>
          </p:cNvSpPr>
          <p:nvPr/>
        </p:nvSpPr>
        <p:spPr bwMode="auto">
          <a:xfrm>
            <a:off x="5105400" y="3430588"/>
            <a:ext cx="304800" cy="533400"/>
          </a:xfrm>
          <a:prstGeom prst="downArrow">
            <a:avLst>
              <a:gd name="adj1" fmla="val 50000"/>
              <a:gd name="adj2" fmla="val 43750"/>
            </a:avLst>
          </a:prstGeom>
          <a:solidFill>
            <a:schemeClr val="accent6"/>
          </a:solidFill>
          <a:ln w="9525">
            <a:solidFill>
              <a:srgbClr val="33CC33"/>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6" name="Text Box 6" descr="纸莎草纸">
            <a:extLst>
              <a:ext uri="{FF2B5EF4-FFF2-40B4-BE49-F238E27FC236}">
                <a16:creationId xmlns:a16="http://schemas.microsoft.com/office/drawing/2014/main" id="{842D39FC-5798-46AD-86C4-89E806F3A31E}"/>
              </a:ext>
            </a:extLst>
          </p:cNvPr>
          <p:cNvSpPr txBox="1">
            <a:spLocks noChangeArrowheads="1"/>
          </p:cNvSpPr>
          <p:nvPr/>
        </p:nvSpPr>
        <p:spPr bwMode="auto">
          <a:xfrm>
            <a:off x="2532063" y="4203700"/>
            <a:ext cx="2057400" cy="519113"/>
          </a:xfrm>
          <a:prstGeom prst="rect">
            <a:avLst/>
          </a:prstGeom>
          <a:solidFill>
            <a:schemeClr val="accent6"/>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latin typeface="Times New Roman" panose="02020603050405020304" pitchFamily="18" charset="0"/>
              </a:rPr>
              <a:t>More stable</a:t>
            </a:r>
          </a:p>
        </p:txBody>
      </p:sp>
      <p:sp>
        <p:nvSpPr>
          <p:cNvPr id="51207" name="Text Box 7" descr="纸莎草纸">
            <a:extLst>
              <a:ext uri="{FF2B5EF4-FFF2-40B4-BE49-F238E27FC236}">
                <a16:creationId xmlns:a16="http://schemas.microsoft.com/office/drawing/2014/main" id="{46DF08E8-B581-440B-B552-4348D135CAEC}"/>
              </a:ext>
            </a:extLst>
          </p:cNvPr>
          <p:cNvSpPr txBox="1">
            <a:spLocks noChangeArrowheads="1"/>
          </p:cNvSpPr>
          <p:nvPr/>
        </p:nvSpPr>
        <p:spPr bwMode="auto">
          <a:xfrm>
            <a:off x="5140325" y="4186238"/>
            <a:ext cx="2286000" cy="519112"/>
          </a:xfrm>
          <a:prstGeom prst="rect">
            <a:avLst/>
          </a:prstGeom>
          <a:solidFill>
            <a:schemeClr val="accent6"/>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latin typeface="Times New Roman" panose="02020603050405020304" pitchFamily="18" charset="0"/>
              </a:rPr>
              <a:t>Good solvent</a:t>
            </a:r>
          </a:p>
        </p:txBody>
      </p:sp>
      <p:sp>
        <p:nvSpPr>
          <p:cNvPr id="51208" name="Text Box 8">
            <a:extLst>
              <a:ext uri="{FF2B5EF4-FFF2-40B4-BE49-F238E27FC236}">
                <a16:creationId xmlns:a16="http://schemas.microsoft.com/office/drawing/2014/main" id="{9F7193BA-3F95-4154-A731-4484C38CD19C}"/>
              </a:ext>
            </a:extLst>
          </p:cNvPr>
          <p:cNvSpPr txBox="1">
            <a:spLocks noChangeArrowheads="1"/>
          </p:cNvSpPr>
          <p:nvPr/>
        </p:nvSpPr>
        <p:spPr bwMode="auto">
          <a:xfrm>
            <a:off x="808832" y="4203700"/>
            <a:ext cx="1447800" cy="519113"/>
          </a:xfrm>
          <a:prstGeom prst="rect">
            <a:avLst/>
          </a:prstGeom>
          <a:solidFill>
            <a:schemeClr val="bg1"/>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a:solidFill>
                  <a:schemeClr val="accent6"/>
                </a:solidFill>
                <a:latin typeface="微软雅黑" panose="020B0503020204020204" pitchFamily="34" charset="-122"/>
                <a:ea typeface="微软雅黑" panose="020B0503020204020204" pitchFamily="34" charset="-122"/>
              </a:rPr>
              <a:t>良溶剂</a:t>
            </a:r>
          </a:p>
        </p:txBody>
      </p:sp>
      <mc:AlternateContent xmlns:mc="http://schemas.openxmlformats.org/markup-compatibility/2006" xmlns:a14="http://schemas.microsoft.com/office/drawing/2010/main">
        <mc:Choice Requires="a14">
          <p:sp>
            <p:nvSpPr>
              <p:cNvPr id="51209" name="Object 9">
                <a:extLst>
                  <a:ext uri="{FF2B5EF4-FFF2-40B4-BE49-F238E27FC236}">
                    <a16:creationId xmlns:a16="http://schemas.microsoft.com/office/drawing/2014/main" id="{66D6F44E-FD1F-43BA-BEED-5C69FAFDF7ED}"/>
                  </a:ext>
                </a:extLst>
              </p:cNvPr>
              <p:cNvSpPr txBox="1"/>
              <p:nvPr/>
            </p:nvSpPr>
            <p:spPr bwMode="auto">
              <a:xfrm>
                <a:off x="762000" y="5259388"/>
                <a:ext cx="1447800" cy="762000"/>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𝜒</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&gt;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oMath>
                  </m:oMathPara>
                </a14:m>
                <a:endParaRPr lang="zh-CN" altLang="en-US"/>
              </a:p>
            </p:txBody>
          </p:sp>
        </mc:Choice>
        <mc:Fallback xmlns="">
          <p:sp>
            <p:nvSpPr>
              <p:cNvPr id="51209" name="Object 9">
                <a:extLst>
                  <a:ext uri="{FF2B5EF4-FFF2-40B4-BE49-F238E27FC236}">
                    <a16:creationId xmlns:a16="http://schemas.microsoft.com/office/drawing/2014/main" id="{66D6F44E-FD1F-43BA-BEED-5C69FAFDF7ED}"/>
                  </a:ext>
                </a:extLst>
              </p:cNvPr>
              <p:cNvSpPr txBox="1">
                <a:spLocks noRot="1" noChangeAspect="1" noMove="1" noResize="1" noEditPoints="1" noAdjustHandles="1" noChangeArrowheads="1" noChangeShapeType="1" noTextEdit="1"/>
              </p:cNvSpPr>
              <p:nvPr/>
            </p:nvSpPr>
            <p:spPr bwMode="auto">
              <a:xfrm>
                <a:off x="762000" y="5259388"/>
                <a:ext cx="1447800" cy="762000"/>
              </a:xfrm>
              <a:prstGeom prst="rect">
                <a:avLst/>
              </a:prstGeom>
              <a:blipFill>
                <a:blip r:embed="rId3"/>
                <a:stretch>
                  <a:fillRect/>
                </a:stretch>
              </a:blipFill>
              <a:ln>
                <a:noFill/>
              </a:ln>
            </p:spPr>
            <p:txBody>
              <a:bodyPr/>
              <a:lstStyle/>
              <a:p>
                <a:r>
                  <a:rPr lang="zh-CN" altLang="en-US">
                    <a:noFill/>
                  </a:rPr>
                  <a:t> </a:t>
                </a:r>
              </a:p>
            </p:txBody>
          </p:sp>
        </mc:Fallback>
      </mc:AlternateContent>
      <p:sp>
        <p:nvSpPr>
          <p:cNvPr id="51210" name="Text Box 10" descr="花束">
            <a:extLst>
              <a:ext uri="{FF2B5EF4-FFF2-40B4-BE49-F238E27FC236}">
                <a16:creationId xmlns:a16="http://schemas.microsoft.com/office/drawing/2014/main" id="{066A73BA-7FEC-47FB-B053-E612C738595F}"/>
              </a:ext>
            </a:extLst>
          </p:cNvPr>
          <p:cNvSpPr txBox="1">
            <a:spLocks noChangeArrowheads="1"/>
          </p:cNvSpPr>
          <p:nvPr/>
        </p:nvSpPr>
        <p:spPr bwMode="auto">
          <a:xfrm>
            <a:off x="2590800" y="5499100"/>
            <a:ext cx="2514600" cy="457200"/>
          </a:xfrm>
          <a:prstGeom prst="rect">
            <a:avLst/>
          </a:prstGeom>
          <a:solidFill>
            <a:schemeClr val="accent5"/>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Chemical potential</a:t>
            </a:r>
          </a:p>
        </p:txBody>
      </p:sp>
      <p:sp>
        <p:nvSpPr>
          <p:cNvPr id="51211" name="Text Box 11" descr="画布">
            <a:extLst>
              <a:ext uri="{FF2B5EF4-FFF2-40B4-BE49-F238E27FC236}">
                <a16:creationId xmlns:a16="http://schemas.microsoft.com/office/drawing/2014/main" id="{D95B0F16-B4A1-4A6E-BE3B-0B890A042E2C}"/>
              </a:ext>
            </a:extLst>
          </p:cNvPr>
          <p:cNvSpPr txBox="1">
            <a:spLocks noChangeArrowheads="1"/>
          </p:cNvSpPr>
          <p:nvPr/>
        </p:nvSpPr>
        <p:spPr bwMode="auto">
          <a:xfrm>
            <a:off x="2578100" y="6202363"/>
            <a:ext cx="2057400" cy="579437"/>
          </a:xfrm>
          <a:prstGeom prst="rect">
            <a:avLst/>
          </a:prstGeom>
          <a:solidFill>
            <a:schemeClr val="accent4">
              <a:lumMod val="60000"/>
              <a:lumOff val="40000"/>
            </a:schemeClr>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latin typeface="Times New Roman" panose="02020603050405020304" pitchFamily="18" charset="0"/>
              </a:rPr>
              <a:t>Not stable</a:t>
            </a:r>
          </a:p>
        </p:txBody>
      </p:sp>
      <p:sp>
        <p:nvSpPr>
          <p:cNvPr id="51212" name="Text Box 12" descr="画布">
            <a:extLst>
              <a:ext uri="{FF2B5EF4-FFF2-40B4-BE49-F238E27FC236}">
                <a16:creationId xmlns:a16="http://schemas.microsoft.com/office/drawing/2014/main" id="{73FB2030-9C4A-419B-9091-9CB749E3B7D7}"/>
              </a:ext>
            </a:extLst>
          </p:cNvPr>
          <p:cNvSpPr txBox="1">
            <a:spLocks noChangeArrowheads="1"/>
          </p:cNvSpPr>
          <p:nvPr/>
        </p:nvSpPr>
        <p:spPr bwMode="auto">
          <a:xfrm>
            <a:off x="5246688" y="6202363"/>
            <a:ext cx="2362200" cy="579437"/>
          </a:xfrm>
          <a:prstGeom prst="rect">
            <a:avLst/>
          </a:prstGeom>
          <a:solidFill>
            <a:schemeClr val="accent4">
              <a:lumMod val="60000"/>
              <a:lumOff val="40000"/>
            </a:schemeClr>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latin typeface="Times New Roman" panose="02020603050405020304" pitchFamily="18" charset="0"/>
              </a:rPr>
              <a:t>Bad solvent</a:t>
            </a:r>
          </a:p>
        </p:txBody>
      </p:sp>
      <p:sp>
        <p:nvSpPr>
          <p:cNvPr id="51213" name="AutoShape 13">
            <a:extLst>
              <a:ext uri="{FF2B5EF4-FFF2-40B4-BE49-F238E27FC236}">
                <a16:creationId xmlns:a16="http://schemas.microsoft.com/office/drawing/2014/main" id="{0480C98F-F63B-4E04-9FA9-05B5B095CB6C}"/>
              </a:ext>
            </a:extLst>
          </p:cNvPr>
          <p:cNvSpPr>
            <a:spLocks noChangeArrowheads="1"/>
          </p:cNvSpPr>
          <p:nvPr/>
        </p:nvSpPr>
        <p:spPr bwMode="auto">
          <a:xfrm>
            <a:off x="5181600" y="5422900"/>
            <a:ext cx="304800" cy="533400"/>
          </a:xfrm>
          <a:prstGeom prst="upArrow">
            <a:avLst>
              <a:gd name="adj1" fmla="val 50000"/>
              <a:gd name="adj2" fmla="val 43750"/>
            </a:avLst>
          </a:prstGeom>
          <a:solidFill>
            <a:srgbClr val="FF33CC"/>
          </a:solidFill>
          <a:ln w="9525">
            <a:solidFill>
              <a:srgbClr val="CC99FF"/>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14" name="Text Box 14">
            <a:extLst>
              <a:ext uri="{FF2B5EF4-FFF2-40B4-BE49-F238E27FC236}">
                <a16:creationId xmlns:a16="http://schemas.microsoft.com/office/drawing/2014/main" id="{4A552DAE-EF33-467D-B73C-614740FDA9FC}"/>
              </a:ext>
            </a:extLst>
          </p:cNvPr>
          <p:cNvSpPr txBox="1">
            <a:spLocks noChangeArrowheads="1"/>
          </p:cNvSpPr>
          <p:nvPr/>
        </p:nvSpPr>
        <p:spPr bwMode="auto">
          <a:xfrm>
            <a:off x="824706" y="6248400"/>
            <a:ext cx="1447800"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accent4"/>
                </a:solidFill>
                <a:latin typeface="微软雅黑" panose="020B0503020204020204" pitchFamily="34" charset="-122"/>
                <a:ea typeface="微软雅黑" panose="020B0503020204020204" pitchFamily="34" charset="-122"/>
              </a:rPr>
              <a:t>劣溶剂</a:t>
            </a:r>
          </a:p>
        </p:txBody>
      </p:sp>
      <p:sp>
        <p:nvSpPr>
          <p:cNvPr id="51215" name="Oval 15">
            <a:extLst>
              <a:ext uri="{FF2B5EF4-FFF2-40B4-BE49-F238E27FC236}">
                <a16:creationId xmlns:a16="http://schemas.microsoft.com/office/drawing/2014/main" id="{0126992F-6583-4C1F-83D1-351BFBDD2AC7}"/>
              </a:ext>
            </a:extLst>
          </p:cNvPr>
          <p:cNvSpPr>
            <a:spLocks noChangeArrowheads="1"/>
          </p:cNvSpPr>
          <p:nvPr/>
        </p:nvSpPr>
        <p:spPr bwMode="auto">
          <a:xfrm>
            <a:off x="8153400" y="2225675"/>
            <a:ext cx="773113" cy="593725"/>
          </a:xfrm>
          <a:prstGeom prst="ellipse">
            <a:avLst/>
          </a:prstGeom>
          <a:solidFill>
            <a:srgbClr val="FF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200">
                <a:latin typeface="Times New Roman" panose="02020603050405020304" pitchFamily="18" charset="0"/>
              </a:rPr>
              <a:t>22</a:t>
            </a:r>
          </a:p>
        </p:txBody>
      </p:sp>
      <mc:AlternateContent xmlns:mc="http://schemas.openxmlformats.org/markup-compatibility/2006" xmlns:a14="http://schemas.microsoft.com/office/drawing/2010/main">
        <mc:Choice Requires="a14">
          <p:sp>
            <p:nvSpPr>
              <p:cNvPr id="51216" name="Object 16" descr="蓝色砂纸">
                <a:extLst>
                  <a:ext uri="{FF2B5EF4-FFF2-40B4-BE49-F238E27FC236}">
                    <a16:creationId xmlns:a16="http://schemas.microsoft.com/office/drawing/2014/main" id="{4A7E008E-2E80-4BED-868B-CF1F726720F5}"/>
                  </a:ext>
                </a:extLst>
              </p:cNvPr>
              <p:cNvSpPr txBox="1"/>
              <p:nvPr/>
            </p:nvSpPr>
            <p:spPr bwMode="auto">
              <a:xfrm>
                <a:off x="2568575" y="1998663"/>
                <a:ext cx="5246688" cy="1049337"/>
              </a:xfrm>
              <a:prstGeom prst="rect">
                <a:avLst/>
              </a:prstGeom>
              <a:solidFill>
                <a:schemeClr val="accent2"/>
              </a:solidFill>
              <a:ln>
                <a:noFill/>
              </a:ln>
              <a:effectLst>
                <a:outerShdw dist="35921" dir="2700000" algn="ctr" rotWithShape="0">
                  <a:srgbClr val="808080"/>
                </a:outerShdw>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rPr>
                        <m:t>Δ</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𝜇</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𝑅𝑇</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𝑥</m:t>
                          </m:r>
                        </m:den>
                      </m:f>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𝜙</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𝜒</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r>
                        <a:rPr lang="zh-CN" altLang="en-US" sz="2800" i="1">
                          <a:solidFill>
                            <a:srgbClr val="000000"/>
                          </a:solidFill>
                          <a:latin typeface="Cambria Math" panose="02040503050406030204" pitchFamily="18" charset="0"/>
                        </a:rPr>
                        <m:t>)</m:t>
                      </m:r>
                      <m:sSubSup>
                        <m:sSubSupPr>
                          <m:ctrlPr>
                            <a:rPr lang="zh-CN" altLang="en-US" sz="2800" i="1">
                              <a:solidFill>
                                <a:srgbClr val="000000"/>
                              </a:solidFill>
                              <a:latin typeface="Cambria Math" panose="02040503050406030204" pitchFamily="18" charset="0"/>
                            </a:rPr>
                          </m:ctrlPr>
                        </m:sSubSupPr>
                        <m:e>
                          <m:r>
                            <a:rPr lang="zh-CN" altLang="en-US" sz="2800" i="1">
                              <a:solidFill>
                                <a:srgbClr val="000000"/>
                              </a:solidFill>
                              <a:latin typeface="Cambria Math" panose="02040503050406030204" pitchFamily="18" charset="0"/>
                            </a:rPr>
                            <m:t>𝜙</m:t>
                          </m:r>
                        </m:e>
                        <m:sub>
                          <m:r>
                            <a:rPr lang="zh-CN" altLang="en-US" sz="2800" i="1">
                              <a:solidFill>
                                <a:srgbClr val="000000"/>
                              </a:solidFill>
                              <a:latin typeface="Cambria Math" panose="02040503050406030204" pitchFamily="18" charset="0"/>
                            </a:rPr>
                            <m:t>2</m:t>
                          </m:r>
                        </m:sub>
                        <m:sup>
                          <m:r>
                            <a:rPr lang="zh-CN" altLang="en-US" sz="2800" i="1">
                              <a:solidFill>
                                <a:srgbClr val="000000"/>
                              </a:solidFill>
                              <a:latin typeface="Cambria Math" panose="02040503050406030204" pitchFamily="18" charset="0"/>
                            </a:rPr>
                            <m:t>2</m:t>
                          </m:r>
                        </m:sup>
                      </m:sSubSup>
                      <m:r>
                        <a:rPr lang="zh-CN" altLang="en-US" sz="2800" i="1">
                          <a:solidFill>
                            <a:srgbClr val="000000"/>
                          </a:solidFill>
                          <a:latin typeface="Cambria Math" panose="02040503050406030204" pitchFamily="18" charset="0"/>
                        </a:rPr>
                        <m:t>]</m:t>
                      </m:r>
                    </m:oMath>
                  </m:oMathPara>
                </a14:m>
                <a:endParaRPr lang="zh-CN" altLang="en-US" sz="2800"/>
              </a:p>
            </p:txBody>
          </p:sp>
        </mc:Choice>
        <mc:Fallback xmlns="">
          <p:sp>
            <p:nvSpPr>
              <p:cNvPr id="51216" name="Object 16" descr="蓝色砂纸">
                <a:extLst>
                  <a:ext uri="{FF2B5EF4-FFF2-40B4-BE49-F238E27FC236}">
                    <a16:creationId xmlns:a16="http://schemas.microsoft.com/office/drawing/2014/main" id="{4A7E008E-2E80-4BED-868B-CF1F726720F5}"/>
                  </a:ext>
                </a:extLst>
              </p:cNvPr>
              <p:cNvSpPr txBox="1">
                <a:spLocks noRot="1" noChangeAspect="1" noMove="1" noResize="1" noEditPoints="1" noAdjustHandles="1" noChangeArrowheads="1" noChangeShapeType="1" noTextEdit="1"/>
              </p:cNvSpPr>
              <p:nvPr/>
            </p:nvSpPr>
            <p:spPr bwMode="auto">
              <a:xfrm>
                <a:off x="2568575" y="1998663"/>
                <a:ext cx="5246688" cy="1049337"/>
              </a:xfrm>
              <a:prstGeom prst="rect">
                <a:avLst/>
              </a:prstGeom>
              <a:blipFill>
                <a:blip r:embed="rId4"/>
                <a:stretch>
                  <a:fillRect/>
                </a:stretch>
              </a:blipFill>
              <a:ln>
                <a:noFill/>
              </a:ln>
              <a:effectLst>
                <a:outerShdw dist="35921" dir="2700000" algn="ctr" rotWithShape="0">
                  <a:srgbClr val="808080"/>
                </a:outerShdw>
              </a:effectLst>
            </p:spPr>
            <p:txBody>
              <a:bodyPr/>
              <a:lstStyle/>
              <a:p>
                <a:r>
                  <a:rPr lang="zh-CN" altLang="en-US">
                    <a:noFill/>
                  </a:rPr>
                  <a:t> </a:t>
                </a:r>
              </a:p>
            </p:txBody>
          </p:sp>
        </mc:Fallback>
      </mc:AlternateContent>
      <p:sp>
        <p:nvSpPr>
          <p:cNvPr id="51217" name="Text Box 17">
            <a:extLst>
              <a:ext uri="{FF2B5EF4-FFF2-40B4-BE49-F238E27FC236}">
                <a16:creationId xmlns:a16="http://schemas.microsoft.com/office/drawing/2014/main" id="{D8BAFF37-7AF7-4D69-8619-0121D8A79F88}"/>
              </a:ext>
            </a:extLst>
          </p:cNvPr>
          <p:cNvSpPr txBox="1">
            <a:spLocks noChangeArrowheads="1"/>
          </p:cNvSpPr>
          <p:nvPr/>
        </p:nvSpPr>
        <p:spPr bwMode="auto">
          <a:xfrm>
            <a:off x="360363" y="2074863"/>
            <a:ext cx="21177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800" dirty="0">
                <a:latin typeface="微软雅黑" panose="020B0503020204020204" pitchFamily="34" charset="-122"/>
                <a:ea typeface="微软雅黑" panose="020B0503020204020204" pitchFamily="34" charset="-122"/>
              </a:rPr>
              <a:t>高分子溶液的化学位</a:t>
            </a:r>
          </a:p>
        </p:txBody>
      </p:sp>
      <mc:AlternateContent xmlns:mc="http://schemas.openxmlformats.org/markup-compatibility/2006" xmlns:a14="http://schemas.microsoft.com/office/drawing/2010/main">
        <mc:Choice Requires="a14">
          <p:sp>
            <p:nvSpPr>
              <p:cNvPr id="51218" name="Object 18">
                <a:extLst>
                  <a:ext uri="{FF2B5EF4-FFF2-40B4-BE49-F238E27FC236}">
                    <a16:creationId xmlns:a16="http://schemas.microsoft.com/office/drawing/2014/main" id="{1EE8589E-80D6-44CB-AAB9-B6D47EF66A59}"/>
                  </a:ext>
                </a:extLst>
              </p:cNvPr>
              <p:cNvSpPr txBox="1"/>
              <p:nvPr/>
            </p:nvSpPr>
            <p:spPr bwMode="auto">
              <a:xfrm>
                <a:off x="5654675" y="3459163"/>
                <a:ext cx="1136650" cy="517525"/>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𝜇</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&lt;0</m:t>
                      </m:r>
                    </m:oMath>
                  </m:oMathPara>
                </a14:m>
                <a:endParaRPr lang="zh-CN" altLang="en-US"/>
              </a:p>
            </p:txBody>
          </p:sp>
        </mc:Choice>
        <mc:Fallback xmlns="">
          <p:sp>
            <p:nvSpPr>
              <p:cNvPr id="51218" name="Object 18">
                <a:extLst>
                  <a:ext uri="{FF2B5EF4-FFF2-40B4-BE49-F238E27FC236}">
                    <a16:creationId xmlns:a16="http://schemas.microsoft.com/office/drawing/2014/main" id="{1EE8589E-80D6-44CB-AAB9-B6D47EF66A59}"/>
                  </a:ext>
                </a:extLst>
              </p:cNvPr>
              <p:cNvSpPr txBox="1">
                <a:spLocks noRot="1" noChangeAspect="1" noMove="1" noResize="1" noEditPoints="1" noAdjustHandles="1" noChangeArrowheads="1" noChangeShapeType="1" noTextEdit="1"/>
              </p:cNvSpPr>
              <p:nvPr/>
            </p:nvSpPr>
            <p:spPr bwMode="auto">
              <a:xfrm>
                <a:off x="5654675" y="3459163"/>
                <a:ext cx="1136650" cy="517525"/>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219" name="Object 19">
                <a:extLst>
                  <a:ext uri="{FF2B5EF4-FFF2-40B4-BE49-F238E27FC236}">
                    <a16:creationId xmlns:a16="http://schemas.microsoft.com/office/drawing/2014/main" id="{87F16DAA-D638-4B45-BC85-A46AB312A169}"/>
                  </a:ext>
                </a:extLst>
              </p:cNvPr>
              <p:cNvSpPr txBox="1"/>
              <p:nvPr/>
            </p:nvSpPr>
            <p:spPr bwMode="auto">
              <a:xfrm>
                <a:off x="5859463" y="5448300"/>
                <a:ext cx="1136650" cy="517525"/>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𝜇</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&gt;0</m:t>
                      </m:r>
                    </m:oMath>
                  </m:oMathPara>
                </a14:m>
                <a:endParaRPr lang="zh-CN" altLang="en-US"/>
              </a:p>
            </p:txBody>
          </p:sp>
        </mc:Choice>
        <mc:Fallback xmlns="">
          <p:sp>
            <p:nvSpPr>
              <p:cNvPr id="51219" name="Object 19">
                <a:extLst>
                  <a:ext uri="{FF2B5EF4-FFF2-40B4-BE49-F238E27FC236}">
                    <a16:creationId xmlns:a16="http://schemas.microsoft.com/office/drawing/2014/main" id="{87F16DAA-D638-4B45-BC85-A46AB312A169}"/>
                  </a:ext>
                </a:extLst>
              </p:cNvPr>
              <p:cNvSpPr txBox="1">
                <a:spLocks noRot="1" noChangeAspect="1" noMove="1" noResize="1" noEditPoints="1" noAdjustHandles="1" noChangeArrowheads="1" noChangeShapeType="1" noTextEdit="1"/>
              </p:cNvSpPr>
              <p:nvPr/>
            </p:nvSpPr>
            <p:spPr bwMode="auto">
              <a:xfrm>
                <a:off x="5859463" y="5448300"/>
                <a:ext cx="1136650" cy="517525"/>
              </a:xfrm>
              <a:prstGeom prst="rect">
                <a:avLst/>
              </a:prstGeom>
              <a:blipFill>
                <a:blip r:embed="rId6"/>
                <a:stretch>
                  <a:fillRect/>
                </a:stretch>
              </a:blipFill>
              <a:ln>
                <a:noFill/>
              </a:ln>
            </p:spPr>
            <p:txBody>
              <a:bodyPr/>
              <a:lstStyle/>
              <a:p>
                <a:r>
                  <a:rPr lang="zh-CN" altLang="en-US">
                    <a:noFill/>
                  </a:rPr>
                  <a:t> </a:t>
                </a:r>
              </a:p>
            </p:txBody>
          </p:sp>
        </mc:Fallback>
      </mc:AlternateContent>
      <p:sp>
        <p:nvSpPr>
          <p:cNvPr id="21" name="Text Box 13">
            <a:extLst>
              <a:ext uri="{FF2B5EF4-FFF2-40B4-BE49-F238E27FC236}">
                <a16:creationId xmlns:a16="http://schemas.microsoft.com/office/drawing/2014/main" id="{7504748E-03C3-4ACF-86A5-AA08151CE528}"/>
              </a:ext>
            </a:extLst>
          </p:cNvPr>
          <p:cNvSpPr txBox="1">
            <a:spLocks noChangeArrowheads="1"/>
          </p:cNvSpPr>
          <p:nvPr/>
        </p:nvSpPr>
        <p:spPr bwMode="auto">
          <a:xfrm>
            <a:off x="304912" y="447458"/>
            <a:ext cx="7963634" cy="69871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高分子</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的“理想</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溶液</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状态</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灯片编号占位符 11">
            <a:extLst>
              <a:ext uri="{FF2B5EF4-FFF2-40B4-BE49-F238E27FC236}">
                <a16:creationId xmlns:a16="http://schemas.microsoft.com/office/drawing/2014/main" id="{146FF706-BDF2-4679-B2F2-472CEA9D591D}"/>
              </a:ext>
            </a:extLst>
          </p:cNvPr>
          <p:cNvSpPr>
            <a:spLocks noGrp="1"/>
          </p:cNvSpPr>
          <p:nvPr>
            <p:ph type="sldNum" sz="quarter" idx="12"/>
          </p:nvPr>
        </p:nvSpPr>
        <p:spPr/>
        <p:txBody>
          <a:bodyPr/>
          <a:lstStyle/>
          <a:p>
            <a:fld id="{2683E018-39C6-4725-A718-E21BC41313B1}" type="slidenum">
              <a:rPr lang="zh-CN" altLang="en-US" smtClean="0"/>
              <a:t>55</a:t>
            </a:fld>
            <a:endParaRPr lang="zh-CN" altLang="en-US"/>
          </a:p>
        </p:txBody>
      </p:sp>
    </p:spTree>
    <p:extLst>
      <p:ext uri="{BB962C8B-B14F-4D97-AF65-F5344CB8AC3E}">
        <p14:creationId xmlns:p14="http://schemas.microsoft.com/office/powerpoint/2010/main" val="4122602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CB31F11-4E38-478F-A4B8-479D72C5985A}"/>
              </a:ext>
            </a:extLst>
          </p:cNvPr>
          <p:cNvSpPr>
            <a:spLocks noChangeArrowheads="1"/>
          </p:cNvSpPr>
          <p:nvPr/>
        </p:nvSpPr>
        <p:spPr bwMode="auto">
          <a:xfrm>
            <a:off x="457200" y="1124744"/>
            <a:ext cx="82296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800" b="1">
                <a:solidFill>
                  <a:schemeClr val="tx2"/>
                </a:solidFill>
                <a:ea typeface="隶书" panose="02010509060101010101" pitchFamily="49" charset="-122"/>
              </a:rPr>
              <a:t>“</a:t>
            </a:r>
            <a:r>
              <a:rPr lang="zh-CN" altLang="zh-CN" sz="2800" b="1">
                <a:solidFill>
                  <a:schemeClr val="tx2"/>
                </a:solidFill>
                <a:latin typeface="隶书" panose="02010509060101010101" pitchFamily="49" charset="-122"/>
                <a:ea typeface="隶书" panose="02010509060101010101" pitchFamily="49" charset="-122"/>
              </a:rPr>
              <a:t>高分子-溶剂相互作用参数</a:t>
            </a:r>
            <a:r>
              <a:rPr lang="zh-CN" altLang="zh-CN" sz="2800" b="1" i="1">
                <a:solidFill>
                  <a:schemeClr val="tx2"/>
                </a:solidFill>
                <a:latin typeface="隶书" panose="02010509060101010101" pitchFamily="49" charset="-122"/>
                <a:ea typeface="隶书" panose="02010509060101010101" pitchFamily="49" charset="-122"/>
                <a:sym typeface="Symbol" panose="05050102010706020507" pitchFamily="18" charset="2"/>
              </a:rPr>
              <a:t></a:t>
            </a:r>
            <a:r>
              <a:rPr lang="zh-CN" altLang="zh-CN" sz="2800" b="1" i="1" baseline="-25000">
                <a:solidFill>
                  <a:schemeClr val="tx2"/>
                </a:solidFill>
                <a:latin typeface="隶书" panose="02010509060101010101" pitchFamily="49" charset="-122"/>
                <a:ea typeface="隶书" panose="02010509060101010101" pitchFamily="49" charset="-122"/>
                <a:sym typeface="Symbol" panose="05050102010706020507" pitchFamily="18" charset="2"/>
              </a:rPr>
              <a:t>1</a:t>
            </a:r>
            <a:r>
              <a:rPr lang="zh-CN" altLang="zh-CN" sz="2800" b="1">
                <a:solidFill>
                  <a:schemeClr val="tx2"/>
                </a:solidFill>
                <a:latin typeface="隶书" panose="02010509060101010101" pitchFamily="49" charset="-122"/>
                <a:ea typeface="隶书" panose="02010509060101010101" pitchFamily="49" charset="-122"/>
                <a:sym typeface="Symbol" panose="05050102010706020507" pitchFamily="18" charset="2"/>
              </a:rPr>
              <a:t>小于1/2</a:t>
            </a:r>
            <a:r>
              <a:rPr lang="zh-CN" altLang="zh-CN" sz="2800" b="1">
                <a:solidFill>
                  <a:schemeClr val="tx2"/>
                </a:solidFill>
                <a:ea typeface="隶书" panose="02010509060101010101" pitchFamily="49" charset="-122"/>
                <a:sym typeface="Symbol" panose="05050102010706020507" pitchFamily="18" charset="2"/>
              </a:rPr>
              <a:t>”</a:t>
            </a:r>
            <a:r>
              <a:rPr lang="zh-CN" altLang="zh-CN" sz="2800" b="1">
                <a:solidFill>
                  <a:schemeClr val="tx2"/>
                </a:solidFill>
                <a:latin typeface="隶书" panose="02010509060101010101" pitchFamily="49" charset="-122"/>
                <a:ea typeface="隶书" panose="02010509060101010101" pitchFamily="49" charset="-122"/>
              </a:rPr>
              <a:t>原则</a:t>
            </a:r>
          </a:p>
        </p:txBody>
      </p:sp>
      <mc:AlternateContent xmlns:mc="http://schemas.openxmlformats.org/markup-compatibility/2006" xmlns:a14="http://schemas.microsoft.com/office/drawing/2010/main">
        <mc:Choice Requires="a14">
          <p:sp>
            <p:nvSpPr>
              <p:cNvPr id="52227" name="Object 3" descr="新闻纸">
                <a:extLst>
                  <a:ext uri="{FF2B5EF4-FFF2-40B4-BE49-F238E27FC236}">
                    <a16:creationId xmlns:a16="http://schemas.microsoft.com/office/drawing/2014/main" id="{A4BB3AEC-3988-490E-9733-562A957AFFFA}"/>
                  </a:ext>
                </a:extLst>
              </p:cNvPr>
              <p:cNvSpPr txBox="1"/>
              <p:nvPr/>
            </p:nvSpPr>
            <p:spPr bwMode="auto">
              <a:xfrm>
                <a:off x="1220788" y="4926013"/>
                <a:ext cx="1651000" cy="865187"/>
              </a:xfrm>
              <a:prstGeom prst="rect">
                <a:avLst/>
              </a:prstGeom>
              <a:solidFill>
                <a:schemeClr val="accent5"/>
              </a:solidFill>
              <a:ln w="38100">
                <a:noFill/>
                <a:miter lim="800000"/>
                <a:headEnd/>
                <a:tailEnd/>
              </a:ln>
              <a:effectLst>
                <a:outerShdw dist="35921" dir="2700000" algn="ctr" rotWithShape="0">
                  <a:srgbClr val="808080"/>
                </a:outerShdw>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𝜒</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oMath>
                  </m:oMathPara>
                </a14:m>
                <a:endParaRPr lang="zh-CN" altLang="en-US" sz="2800"/>
              </a:p>
            </p:txBody>
          </p:sp>
        </mc:Choice>
        <mc:Fallback xmlns="">
          <p:sp>
            <p:nvSpPr>
              <p:cNvPr id="52227" name="Object 3" descr="新闻纸">
                <a:extLst>
                  <a:ext uri="{FF2B5EF4-FFF2-40B4-BE49-F238E27FC236}">
                    <a16:creationId xmlns:a16="http://schemas.microsoft.com/office/drawing/2014/main" id="{A4BB3AEC-3988-490E-9733-562A957AFFFA}"/>
                  </a:ext>
                </a:extLst>
              </p:cNvPr>
              <p:cNvSpPr txBox="1">
                <a:spLocks noRot="1" noChangeAspect="1" noMove="1" noResize="1" noEditPoints="1" noAdjustHandles="1" noChangeArrowheads="1" noChangeShapeType="1" noTextEdit="1"/>
              </p:cNvSpPr>
              <p:nvPr/>
            </p:nvSpPr>
            <p:spPr bwMode="auto">
              <a:xfrm>
                <a:off x="1220788" y="4926013"/>
                <a:ext cx="1651000" cy="865187"/>
              </a:xfrm>
              <a:prstGeom prst="rect">
                <a:avLst/>
              </a:prstGeom>
              <a:blipFill>
                <a:blip r:embed="rId3"/>
                <a:stretch>
                  <a:fillRect/>
                </a:stretch>
              </a:blipFill>
              <a:ln w="38100">
                <a:noFill/>
                <a:miter lim="800000"/>
                <a:headEnd/>
                <a:tailEnd/>
              </a:ln>
              <a:effectLst>
                <a:outerShdw dist="35921" dir="2700000" algn="ctr" rotWithShape="0">
                  <a:srgbClr val="808080"/>
                </a:outerShdw>
              </a:effectLst>
            </p:spPr>
            <p:txBody>
              <a:bodyPr/>
              <a:lstStyle/>
              <a:p>
                <a:r>
                  <a:rPr lang="zh-CN" altLang="en-US">
                    <a:noFill/>
                  </a:rPr>
                  <a:t> </a:t>
                </a:r>
              </a:p>
            </p:txBody>
          </p:sp>
        </mc:Fallback>
      </mc:AlternateContent>
      <p:sp>
        <p:nvSpPr>
          <p:cNvPr id="52228" name="Text Box 4">
            <a:extLst>
              <a:ext uri="{FF2B5EF4-FFF2-40B4-BE49-F238E27FC236}">
                <a16:creationId xmlns:a16="http://schemas.microsoft.com/office/drawing/2014/main" id="{704FD6EA-44D1-4113-B5B4-A63529567266}"/>
              </a:ext>
            </a:extLst>
          </p:cNvPr>
          <p:cNvSpPr txBox="1">
            <a:spLocks noChangeArrowheads="1"/>
          </p:cNvSpPr>
          <p:nvPr/>
        </p:nvSpPr>
        <p:spPr bwMode="auto">
          <a:xfrm>
            <a:off x="6478588" y="5164138"/>
            <a:ext cx="1676400" cy="533400"/>
          </a:xfrm>
          <a:prstGeom prst="rect">
            <a:avLst/>
          </a:prstGeom>
          <a:solidFill>
            <a:schemeClr val="accent6">
              <a:alpha val="60000"/>
            </a:schemeClr>
          </a:solidFill>
          <a:ln w="38100">
            <a:noFill/>
            <a:miter lim="800000"/>
            <a:headEnd/>
            <a:tailEnd/>
          </a:ln>
          <a:effectLst>
            <a:prstShdw prst="shdw13" dist="53882" dir="13500000">
              <a:srgbClr val="808080"/>
            </a:prstShdw>
          </a:effec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400" i="1">
                <a:latin typeface="微软雅黑" panose="020B0503020204020204" pitchFamily="34" charset="-122"/>
                <a:ea typeface="微软雅黑" panose="020B0503020204020204" pitchFamily="34" charset="-122"/>
                <a:sym typeface="Symbol" panose="05050102010706020507" pitchFamily="18" charset="2"/>
              </a:rPr>
              <a:t></a:t>
            </a:r>
            <a:r>
              <a:rPr lang="zh-CN" altLang="zh-CN" sz="2800" b="1" i="1">
                <a:latin typeface="微软雅黑" panose="020B0503020204020204" pitchFamily="34" charset="-122"/>
                <a:ea typeface="微软雅黑" panose="020B0503020204020204" pitchFamily="34" charset="-122"/>
                <a:sym typeface="Symbol" panose="05050102010706020507" pitchFamily="18" charset="2"/>
              </a:rPr>
              <a:t> </a:t>
            </a:r>
            <a:r>
              <a:rPr lang="zh-CN" altLang="zh-CN" sz="2800" b="1">
                <a:latin typeface="微软雅黑" panose="020B0503020204020204" pitchFamily="34" charset="-122"/>
                <a:ea typeface="微软雅黑" panose="020B0503020204020204" pitchFamily="34" charset="-122"/>
                <a:sym typeface="Symbol" panose="05050102010706020507" pitchFamily="18" charset="2"/>
              </a:rPr>
              <a:t>status</a:t>
            </a:r>
          </a:p>
        </p:txBody>
      </p:sp>
      <mc:AlternateContent xmlns:mc="http://schemas.openxmlformats.org/markup-compatibility/2006" xmlns:a14="http://schemas.microsoft.com/office/drawing/2010/main">
        <mc:Choice Requires="a14">
          <p:sp>
            <p:nvSpPr>
              <p:cNvPr id="52229" name="Object 5" descr="新闻纸">
                <a:extLst>
                  <a:ext uri="{FF2B5EF4-FFF2-40B4-BE49-F238E27FC236}">
                    <a16:creationId xmlns:a16="http://schemas.microsoft.com/office/drawing/2014/main" id="{48AFF7FD-E3A2-4741-9C41-9BC54EE872BC}"/>
                  </a:ext>
                </a:extLst>
              </p:cNvPr>
              <p:cNvSpPr txBox="1"/>
              <p:nvPr/>
            </p:nvSpPr>
            <p:spPr bwMode="auto">
              <a:xfrm>
                <a:off x="1220788" y="3898900"/>
                <a:ext cx="1600200" cy="825500"/>
              </a:xfrm>
              <a:prstGeom prst="rect">
                <a:avLst/>
              </a:prstGeom>
              <a:solidFill>
                <a:schemeClr val="accent5"/>
              </a:solidFill>
              <a:ln w="28575">
                <a:noFill/>
                <a:miter lim="800000"/>
                <a:headEnd/>
                <a:tailEnd/>
              </a:ln>
              <a:effectLst>
                <a:outerShdw dist="35921" dir="2700000" algn="ctr" rotWithShape="0">
                  <a:srgbClr val="808080"/>
                </a:outerShdw>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𝜒</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&lt;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oMath>
                  </m:oMathPara>
                </a14:m>
                <a:endParaRPr lang="zh-CN" altLang="en-US" sz="2800"/>
              </a:p>
            </p:txBody>
          </p:sp>
        </mc:Choice>
        <mc:Fallback xmlns="">
          <p:sp>
            <p:nvSpPr>
              <p:cNvPr id="52229" name="Object 5" descr="新闻纸">
                <a:extLst>
                  <a:ext uri="{FF2B5EF4-FFF2-40B4-BE49-F238E27FC236}">
                    <a16:creationId xmlns:a16="http://schemas.microsoft.com/office/drawing/2014/main" id="{48AFF7FD-E3A2-4741-9C41-9BC54EE872BC}"/>
                  </a:ext>
                </a:extLst>
              </p:cNvPr>
              <p:cNvSpPr txBox="1">
                <a:spLocks noRot="1" noChangeAspect="1" noMove="1" noResize="1" noEditPoints="1" noAdjustHandles="1" noChangeArrowheads="1" noChangeShapeType="1" noTextEdit="1"/>
              </p:cNvSpPr>
              <p:nvPr/>
            </p:nvSpPr>
            <p:spPr bwMode="auto">
              <a:xfrm>
                <a:off x="1220788" y="3898900"/>
                <a:ext cx="1600200" cy="825500"/>
              </a:xfrm>
              <a:prstGeom prst="rect">
                <a:avLst/>
              </a:prstGeom>
              <a:blipFill>
                <a:blip r:embed="rId4"/>
                <a:stretch>
                  <a:fillRect/>
                </a:stretch>
              </a:blipFill>
              <a:ln w="28575">
                <a:noFill/>
                <a:miter lim="800000"/>
                <a:headEnd/>
                <a:tailEnd/>
              </a:ln>
              <a:effectLst>
                <a:outerShdw dist="35921" dir="2700000" algn="ctr" rotWithShape="0">
                  <a:srgbClr val="808080"/>
                </a:outerShdw>
              </a:effectLst>
            </p:spPr>
            <p:txBody>
              <a:bodyPr/>
              <a:lstStyle/>
              <a:p>
                <a:r>
                  <a:rPr lang="zh-CN" altLang="en-US">
                    <a:noFill/>
                  </a:rPr>
                  <a:t> </a:t>
                </a:r>
              </a:p>
            </p:txBody>
          </p:sp>
        </mc:Fallback>
      </mc:AlternateContent>
      <p:sp>
        <p:nvSpPr>
          <p:cNvPr id="52230" name="Text Box 6">
            <a:extLst>
              <a:ext uri="{FF2B5EF4-FFF2-40B4-BE49-F238E27FC236}">
                <a16:creationId xmlns:a16="http://schemas.microsoft.com/office/drawing/2014/main" id="{0E8374FE-A70D-464F-AE2C-1DF7BD38AFD9}"/>
              </a:ext>
            </a:extLst>
          </p:cNvPr>
          <p:cNvSpPr txBox="1">
            <a:spLocks noChangeArrowheads="1"/>
          </p:cNvSpPr>
          <p:nvPr/>
        </p:nvSpPr>
        <p:spPr bwMode="auto">
          <a:xfrm>
            <a:off x="6462618" y="4110038"/>
            <a:ext cx="1690688" cy="523220"/>
          </a:xfrm>
          <a:prstGeom prst="rect">
            <a:avLst/>
          </a:prstGeom>
          <a:solidFill>
            <a:schemeClr val="accent6">
              <a:alpha val="60000"/>
            </a:schemeClr>
          </a:solidFill>
          <a:ln w="38100">
            <a:noFill/>
            <a:miter lim="800000"/>
            <a:headEnd/>
            <a:tailEnd/>
          </a:ln>
          <a:effectLst>
            <a:prstShdw prst="shdw13" dist="53882" dir="13500000">
              <a:srgbClr val="808080"/>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800" b="1" dirty="0">
                <a:latin typeface="微软雅黑" panose="020B0503020204020204" pitchFamily="34" charset="-122"/>
                <a:ea typeface="微软雅黑" panose="020B0503020204020204" pitchFamily="34" charset="-122"/>
              </a:rPr>
              <a:t>良溶剂</a:t>
            </a:r>
          </a:p>
        </p:txBody>
      </p:sp>
      <mc:AlternateContent xmlns:mc="http://schemas.openxmlformats.org/markup-compatibility/2006" xmlns:a14="http://schemas.microsoft.com/office/drawing/2010/main">
        <mc:Choice Requires="a14">
          <p:sp>
            <p:nvSpPr>
              <p:cNvPr id="52231" name="Object 7" descr="新闻纸">
                <a:extLst>
                  <a:ext uri="{FF2B5EF4-FFF2-40B4-BE49-F238E27FC236}">
                    <a16:creationId xmlns:a16="http://schemas.microsoft.com/office/drawing/2014/main" id="{8916A2BF-26FA-4E07-AA42-566DD3ABC22E}"/>
                  </a:ext>
                </a:extLst>
              </p:cNvPr>
              <p:cNvSpPr txBox="1"/>
              <p:nvPr/>
            </p:nvSpPr>
            <p:spPr bwMode="auto">
              <a:xfrm>
                <a:off x="1203325" y="5995988"/>
                <a:ext cx="1606550" cy="828675"/>
              </a:xfrm>
              <a:prstGeom prst="rect">
                <a:avLst/>
              </a:prstGeom>
              <a:solidFill>
                <a:schemeClr val="accent5"/>
              </a:solidFill>
              <a:ln w="38100">
                <a:noFill/>
                <a:miter lim="800000"/>
                <a:headEnd/>
                <a:tailEnd/>
              </a:ln>
              <a:effectLst>
                <a:outerShdw dist="35921" dir="2700000" algn="ctr" rotWithShape="0">
                  <a:srgbClr val="808080"/>
                </a:outerShdw>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𝜒</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&gt;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oMath>
                  </m:oMathPara>
                </a14:m>
                <a:endParaRPr lang="zh-CN" altLang="en-US" sz="2800"/>
              </a:p>
            </p:txBody>
          </p:sp>
        </mc:Choice>
        <mc:Fallback xmlns="">
          <p:sp>
            <p:nvSpPr>
              <p:cNvPr id="52231" name="Object 7" descr="新闻纸">
                <a:extLst>
                  <a:ext uri="{FF2B5EF4-FFF2-40B4-BE49-F238E27FC236}">
                    <a16:creationId xmlns:a16="http://schemas.microsoft.com/office/drawing/2014/main" id="{8916A2BF-26FA-4E07-AA42-566DD3ABC22E}"/>
                  </a:ext>
                </a:extLst>
              </p:cNvPr>
              <p:cNvSpPr txBox="1">
                <a:spLocks noRot="1" noChangeAspect="1" noMove="1" noResize="1" noEditPoints="1" noAdjustHandles="1" noChangeArrowheads="1" noChangeShapeType="1" noTextEdit="1"/>
              </p:cNvSpPr>
              <p:nvPr/>
            </p:nvSpPr>
            <p:spPr bwMode="auto">
              <a:xfrm>
                <a:off x="1203325" y="5995988"/>
                <a:ext cx="1606550" cy="828675"/>
              </a:xfrm>
              <a:prstGeom prst="rect">
                <a:avLst/>
              </a:prstGeom>
              <a:blipFill>
                <a:blip r:embed="rId5"/>
                <a:stretch>
                  <a:fillRect/>
                </a:stretch>
              </a:blipFill>
              <a:ln w="38100">
                <a:noFill/>
                <a:miter lim="800000"/>
                <a:headEnd/>
                <a:tailEnd/>
              </a:ln>
              <a:effectLst>
                <a:outerShdw dist="35921" dir="2700000" algn="ctr" rotWithShape="0">
                  <a:srgbClr val="808080"/>
                </a:outerShdw>
              </a:effectLst>
            </p:spPr>
            <p:txBody>
              <a:bodyPr/>
              <a:lstStyle/>
              <a:p>
                <a:r>
                  <a:rPr lang="zh-CN" altLang="en-US">
                    <a:noFill/>
                  </a:rPr>
                  <a:t> </a:t>
                </a:r>
              </a:p>
            </p:txBody>
          </p:sp>
        </mc:Fallback>
      </mc:AlternateContent>
      <p:sp>
        <p:nvSpPr>
          <p:cNvPr id="52232" name="Text Box 8">
            <a:extLst>
              <a:ext uri="{FF2B5EF4-FFF2-40B4-BE49-F238E27FC236}">
                <a16:creationId xmlns:a16="http://schemas.microsoft.com/office/drawing/2014/main" id="{1901BB0B-7F09-4BFD-88BD-6369F46217FC}"/>
              </a:ext>
            </a:extLst>
          </p:cNvPr>
          <p:cNvSpPr txBox="1">
            <a:spLocks noChangeArrowheads="1"/>
          </p:cNvSpPr>
          <p:nvPr/>
        </p:nvSpPr>
        <p:spPr bwMode="auto">
          <a:xfrm>
            <a:off x="6434138" y="6076295"/>
            <a:ext cx="1676401" cy="533400"/>
          </a:xfrm>
          <a:prstGeom prst="rect">
            <a:avLst/>
          </a:prstGeom>
          <a:solidFill>
            <a:schemeClr val="accent6">
              <a:alpha val="60000"/>
            </a:schemeClr>
          </a:solidFill>
          <a:ln w="38100">
            <a:noFill/>
            <a:miter lim="800000"/>
            <a:headEnd/>
            <a:tailEnd/>
          </a:ln>
          <a:effectLst>
            <a:outerShdw dist="107763" dir="13500000" sx="75000" sy="75000" algn="tl" rotWithShape="0">
              <a:schemeClr val="bg2"/>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800" b="1" dirty="0">
                <a:latin typeface="微软雅黑" panose="020B0503020204020204" pitchFamily="34" charset="-122"/>
                <a:ea typeface="微软雅黑" panose="020B0503020204020204" pitchFamily="34" charset="-122"/>
              </a:rPr>
              <a:t>劣溶剂</a:t>
            </a:r>
          </a:p>
        </p:txBody>
      </p:sp>
      <p:sp>
        <p:nvSpPr>
          <p:cNvPr id="52233" name="AutoShape 9">
            <a:extLst>
              <a:ext uri="{FF2B5EF4-FFF2-40B4-BE49-F238E27FC236}">
                <a16:creationId xmlns:a16="http://schemas.microsoft.com/office/drawing/2014/main" id="{4AF69281-9E6A-4552-A8CC-3F30FAB757C4}"/>
              </a:ext>
            </a:extLst>
          </p:cNvPr>
          <p:cNvSpPr>
            <a:spLocks noChangeArrowheads="1"/>
          </p:cNvSpPr>
          <p:nvPr/>
        </p:nvSpPr>
        <p:spPr bwMode="auto">
          <a:xfrm>
            <a:off x="3048018" y="4203700"/>
            <a:ext cx="838200" cy="228600"/>
          </a:xfrm>
          <a:prstGeom prst="leftRightArrow">
            <a:avLst>
              <a:gd name="adj1" fmla="val 50000"/>
              <a:gd name="adj2" fmla="val 73333"/>
            </a:avLst>
          </a:prstGeom>
          <a:solidFill>
            <a:schemeClr val="bg1">
              <a:lumMod val="75000"/>
            </a:schemeClr>
          </a:solidFill>
          <a:ln w="9525">
            <a:solidFill>
              <a:srgbClr val="B2B2B2"/>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4" name="AutoShape 10">
            <a:extLst>
              <a:ext uri="{FF2B5EF4-FFF2-40B4-BE49-F238E27FC236}">
                <a16:creationId xmlns:a16="http://schemas.microsoft.com/office/drawing/2014/main" id="{8BA6B51A-7879-4CA7-8779-E44ED09994B4}"/>
              </a:ext>
            </a:extLst>
          </p:cNvPr>
          <p:cNvSpPr>
            <a:spLocks noChangeArrowheads="1"/>
          </p:cNvSpPr>
          <p:nvPr/>
        </p:nvSpPr>
        <p:spPr bwMode="auto">
          <a:xfrm>
            <a:off x="3024188" y="5246688"/>
            <a:ext cx="838200" cy="228600"/>
          </a:xfrm>
          <a:prstGeom prst="leftRightArrow">
            <a:avLst>
              <a:gd name="adj1" fmla="val 50000"/>
              <a:gd name="adj2" fmla="val 73333"/>
            </a:avLst>
          </a:prstGeom>
          <a:solidFill>
            <a:schemeClr val="bg1">
              <a:lumMod val="75000"/>
            </a:schemeClr>
          </a:solidFill>
          <a:ln w="9525">
            <a:solidFill>
              <a:srgbClr val="B2B2B2"/>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6" name="Rectangle 12">
            <a:extLst>
              <a:ext uri="{FF2B5EF4-FFF2-40B4-BE49-F238E27FC236}">
                <a16:creationId xmlns:a16="http://schemas.microsoft.com/office/drawing/2014/main" id="{A2D15CEE-175C-4769-8F0F-6841EB0EE693}"/>
              </a:ext>
            </a:extLst>
          </p:cNvPr>
          <p:cNvSpPr>
            <a:spLocks noChangeArrowheads="1"/>
          </p:cNvSpPr>
          <p:nvPr/>
        </p:nvSpPr>
        <p:spPr bwMode="auto">
          <a:xfrm>
            <a:off x="-480898" y="1747296"/>
            <a:ext cx="8938996"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zh-CN" sz="2800" b="1"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2237" name="Object 13">
                <a:extLst>
                  <a:ext uri="{FF2B5EF4-FFF2-40B4-BE49-F238E27FC236}">
                    <a16:creationId xmlns:a16="http://schemas.microsoft.com/office/drawing/2014/main" id="{50E2D760-4B22-4B6C-A03E-7DB76CD86A67}"/>
                  </a:ext>
                </a:extLst>
              </p:cNvPr>
              <p:cNvSpPr txBox="1"/>
              <p:nvPr/>
            </p:nvSpPr>
            <p:spPr bwMode="auto">
              <a:xfrm>
                <a:off x="4033838" y="5119687"/>
                <a:ext cx="1136650" cy="517525"/>
              </a:xfrm>
              <a:prstGeom prst="rect">
                <a:avLst/>
              </a:prstGeom>
              <a:solidFill>
                <a:schemeClr val="accent4">
                  <a:alpha val="60000"/>
                </a:schemeClr>
              </a:solidFill>
              <a:ln w="38100">
                <a:noFill/>
                <a:miter lim="800000"/>
                <a:headEnd/>
                <a:tailEnd/>
              </a:ln>
              <a:effectLst>
                <a:outerShdw dist="35921" dir="2700000" algn="ctr" rotWithShape="0">
                  <a:srgbClr val="808080"/>
                </a:outerShdw>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000" i="1">
                          <a:solidFill>
                            <a:srgbClr val="000000"/>
                          </a:solidFill>
                          <a:latin typeface="Cambria Math" panose="02040503050406030204" pitchFamily="18" charset="0"/>
                        </a:rPr>
                        <m:t>Δ</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𝜇</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=0</m:t>
                      </m:r>
                    </m:oMath>
                  </m:oMathPara>
                </a14:m>
                <a:endParaRPr lang="zh-CN" altLang="en-US" sz="2000"/>
              </a:p>
            </p:txBody>
          </p:sp>
        </mc:Choice>
        <mc:Fallback xmlns="">
          <p:sp>
            <p:nvSpPr>
              <p:cNvPr id="52237" name="Object 13">
                <a:extLst>
                  <a:ext uri="{FF2B5EF4-FFF2-40B4-BE49-F238E27FC236}">
                    <a16:creationId xmlns:a16="http://schemas.microsoft.com/office/drawing/2014/main" id="{50E2D760-4B22-4B6C-A03E-7DB76CD86A67}"/>
                  </a:ext>
                </a:extLst>
              </p:cNvPr>
              <p:cNvSpPr txBox="1">
                <a:spLocks noRot="1" noChangeAspect="1" noMove="1" noResize="1" noEditPoints="1" noAdjustHandles="1" noChangeArrowheads="1" noChangeShapeType="1" noTextEdit="1"/>
              </p:cNvSpPr>
              <p:nvPr/>
            </p:nvSpPr>
            <p:spPr bwMode="auto">
              <a:xfrm>
                <a:off x="4033838" y="5119687"/>
                <a:ext cx="1136650" cy="517525"/>
              </a:xfrm>
              <a:prstGeom prst="rect">
                <a:avLst/>
              </a:prstGeom>
              <a:blipFill>
                <a:blip r:embed="rId6"/>
                <a:stretch>
                  <a:fillRect/>
                </a:stretch>
              </a:blipFill>
              <a:ln w="38100">
                <a:noFill/>
                <a:miter lim="800000"/>
                <a:headEnd/>
                <a:tailEnd/>
              </a:ln>
              <a:effectLst>
                <a:outerShdw dist="35921" dir="2700000" algn="ctr" rotWithShape="0">
                  <a:srgbClr val="808080"/>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238" name="Object 14">
                <a:extLst>
                  <a:ext uri="{FF2B5EF4-FFF2-40B4-BE49-F238E27FC236}">
                    <a16:creationId xmlns:a16="http://schemas.microsoft.com/office/drawing/2014/main" id="{A8E2715B-55D3-4B9E-8BDB-51D414C9B100}"/>
                  </a:ext>
                </a:extLst>
              </p:cNvPr>
              <p:cNvSpPr txBox="1"/>
              <p:nvPr/>
            </p:nvSpPr>
            <p:spPr bwMode="auto">
              <a:xfrm>
                <a:off x="4081463" y="6164263"/>
                <a:ext cx="1136650" cy="517525"/>
              </a:xfrm>
              <a:prstGeom prst="rect">
                <a:avLst/>
              </a:prstGeom>
              <a:solidFill>
                <a:schemeClr val="accent4">
                  <a:alpha val="60000"/>
                </a:schemeClr>
              </a:solidFill>
              <a:ln w="38100">
                <a:no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sz="2000" i="1">
                          <a:solidFill>
                            <a:srgbClr val="000000"/>
                          </a:solidFill>
                          <a:latin typeface="Cambria Math" panose="02040503050406030204" pitchFamily="18" charset="0"/>
                        </a:rPr>
                        <m:t>Δ</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𝜇</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&gt;0</m:t>
                      </m:r>
                    </m:oMath>
                  </m:oMathPara>
                </a14:m>
                <a:endParaRPr lang="zh-CN" altLang="en-US" sz="2000"/>
              </a:p>
            </p:txBody>
          </p:sp>
        </mc:Choice>
        <mc:Fallback xmlns="">
          <p:sp>
            <p:nvSpPr>
              <p:cNvPr id="52238" name="Object 14">
                <a:extLst>
                  <a:ext uri="{FF2B5EF4-FFF2-40B4-BE49-F238E27FC236}">
                    <a16:creationId xmlns:a16="http://schemas.microsoft.com/office/drawing/2014/main" id="{A8E2715B-55D3-4B9E-8BDB-51D414C9B100}"/>
                  </a:ext>
                </a:extLst>
              </p:cNvPr>
              <p:cNvSpPr txBox="1">
                <a:spLocks noRot="1" noChangeAspect="1" noMove="1" noResize="1" noEditPoints="1" noAdjustHandles="1" noChangeArrowheads="1" noChangeShapeType="1" noTextEdit="1"/>
              </p:cNvSpPr>
              <p:nvPr/>
            </p:nvSpPr>
            <p:spPr bwMode="auto">
              <a:xfrm>
                <a:off x="4081463" y="6164263"/>
                <a:ext cx="1136650" cy="517525"/>
              </a:xfrm>
              <a:prstGeom prst="rect">
                <a:avLst/>
              </a:prstGeom>
              <a:blipFill>
                <a:blip r:embed="rId7"/>
                <a:stretch>
                  <a:fillRect/>
                </a:stretch>
              </a:blipFill>
              <a:ln w="38100">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239" name="Object 15">
                <a:extLst>
                  <a:ext uri="{FF2B5EF4-FFF2-40B4-BE49-F238E27FC236}">
                    <a16:creationId xmlns:a16="http://schemas.microsoft.com/office/drawing/2014/main" id="{623F0B24-F3BC-4917-B93D-245EEFB3F22B}"/>
                  </a:ext>
                </a:extLst>
              </p:cNvPr>
              <p:cNvSpPr txBox="1"/>
              <p:nvPr/>
            </p:nvSpPr>
            <p:spPr bwMode="auto">
              <a:xfrm>
                <a:off x="4056063" y="4059238"/>
                <a:ext cx="1136650" cy="517525"/>
              </a:xfrm>
              <a:prstGeom prst="rect">
                <a:avLst/>
              </a:prstGeom>
              <a:solidFill>
                <a:schemeClr val="accent4">
                  <a:alpha val="60000"/>
                </a:schemeClr>
              </a:solidFill>
              <a:ln w="28575">
                <a:noFill/>
                <a:miter lim="800000"/>
                <a:headEnd/>
                <a:tailEnd/>
              </a:ln>
              <a:effectLst>
                <a:outerShdw dist="35921" dir="2700000" algn="ctr" rotWithShape="0">
                  <a:srgbClr val="808080"/>
                </a:outerShdw>
              </a:effectLst>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000" i="1">
                          <a:solidFill>
                            <a:srgbClr val="000000"/>
                          </a:solidFill>
                          <a:latin typeface="Cambria Math" panose="02040503050406030204" pitchFamily="18" charset="0"/>
                        </a:rPr>
                        <m:t>Δ</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𝜇</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&lt;0</m:t>
                      </m:r>
                    </m:oMath>
                  </m:oMathPara>
                </a14:m>
                <a:endParaRPr lang="zh-CN" altLang="en-US" sz="2000"/>
              </a:p>
            </p:txBody>
          </p:sp>
        </mc:Choice>
        <mc:Fallback xmlns="">
          <p:sp>
            <p:nvSpPr>
              <p:cNvPr id="52239" name="Object 15">
                <a:extLst>
                  <a:ext uri="{FF2B5EF4-FFF2-40B4-BE49-F238E27FC236}">
                    <a16:creationId xmlns:a16="http://schemas.microsoft.com/office/drawing/2014/main" id="{623F0B24-F3BC-4917-B93D-245EEFB3F22B}"/>
                  </a:ext>
                </a:extLst>
              </p:cNvPr>
              <p:cNvSpPr txBox="1">
                <a:spLocks noRot="1" noChangeAspect="1" noMove="1" noResize="1" noEditPoints="1" noAdjustHandles="1" noChangeArrowheads="1" noChangeShapeType="1" noTextEdit="1"/>
              </p:cNvSpPr>
              <p:nvPr/>
            </p:nvSpPr>
            <p:spPr bwMode="auto">
              <a:xfrm>
                <a:off x="4056063" y="4059238"/>
                <a:ext cx="1136650" cy="517525"/>
              </a:xfrm>
              <a:prstGeom prst="rect">
                <a:avLst/>
              </a:prstGeom>
              <a:blipFill>
                <a:blip r:embed="rId8"/>
                <a:stretch>
                  <a:fillRect/>
                </a:stretch>
              </a:blipFill>
              <a:ln w="28575">
                <a:noFill/>
                <a:miter lim="800000"/>
                <a:headEnd/>
                <a:tailEnd/>
              </a:ln>
              <a:effectLst>
                <a:outerShdw dist="35921" dir="2700000" algn="ctr" rotWithShape="0">
                  <a:srgbClr val="808080"/>
                </a:outerShdw>
              </a:effectLst>
            </p:spPr>
            <p:txBody>
              <a:bodyPr/>
              <a:lstStyle/>
              <a:p>
                <a:r>
                  <a:rPr lang="zh-CN" altLang="en-US">
                    <a:noFill/>
                  </a:rPr>
                  <a:t> </a:t>
                </a:r>
              </a:p>
            </p:txBody>
          </p:sp>
        </mc:Fallback>
      </mc:AlternateContent>
      <p:sp>
        <p:nvSpPr>
          <p:cNvPr id="52243" name="Text Box 19">
            <a:extLst>
              <a:ext uri="{FF2B5EF4-FFF2-40B4-BE49-F238E27FC236}">
                <a16:creationId xmlns:a16="http://schemas.microsoft.com/office/drawing/2014/main" id="{8A752DA8-B209-445A-A73B-AB790021CBF8}"/>
              </a:ext>
            </a:extLst>
          </p:cNvPr>
          <p:cNvSpPr txBox="1">
            <a:spLocks noChangeArrowheads="1"/>
          </p:cNvSpPr>
          <p:nvPr/>
        </p:nvSpPr>
        <p:spPr bwMode="auto">
          <a:xfrm>
            <a:off x="832615" y="3102630"/>
            <a:ext cx="24971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800" i="1" dirty="0">
                <a:latin typeface="微软雅黑" panose="020B0503020204020204" pitchFamily="34" charset="-122"/>
                <a:ea typeface="微软雅黑" panose="020B0503020204020204" pitchFamily="34" charset="-122"/>
              </a:rPr>
              <a:t>Huggins</a:t>
            </a:r>
            <a:r>
              <a:rPr lang="zh-CN" altLang="zh-CN" sz="2800" dirty="0">
                <a:latin typeface="微软雅黑" panose="020B0503020204020204" pitchFamily="34" charset="-122"/>
                <a:ea typeface="微软雅黑" panose="020B0503020204020204" pitchFamily="34" charset="-122"/>
              </a:rPr>
              <a:t>参数</a:t>
            </a:r>
          </a:p>
        </p:txBody>
      </p:sp>
      <p:sp>
        <p:nvSpPr>
          <p:cNvPr id="52244" name="Text Box 20">
            <a:extLst>
              <a:ext uri="{FF2B5EF4-FFF2-40B4-BE49-F238E27FC236}">
                <a16:creationId xmlns:a16="http://schemas.microsoft.com/office/drawing/2014/main" id="{91EAD6A2-0825-4069-94AE-BB3795876F35}"/>
              </a:ext>
            </a:extLst>
          </p:cNvPr>
          <p:cNvSpPr txBox="1">
            <a:spLocks noChangeArrowheads="1"/>
          </p:cNvSpPr>
          <p:nvPr/>
        </p:nvSpPr>
        <p:spPr bwMode="auto">
          <a:xfrm>
            <a:off x="3878263" y="3138488"/>
            <a:ext cx="1501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800" b="1">
                <a:solidFill>
                  <a:srgbClr val="FF33CC"/>
                </a:solidFill>
                <a:latin typeface="微软雅黑" panose="020B0503020204020204" pitchFamily="34" charset="-122"/>
                <a:ea typeface="微软雅黑" panose="020B0503020204020204" pitchFamily="34" charset="-122"/>
              </a:rPr>
              <a:t>化学位</a:t>
            </a:r>
          </a:p>
        </p:txBody>
      </p:sp>
      <p:sp>
        <p:nvSpPr>
          <p:cNvPr id="52245" name="Text Box 21">
            <a:extLst>
              <a:ext uri="{FF2B5EF4-FFF2-40B4-BE49-F238E27FC236}">
                <a16:creationId xmlns:a16="http://schemas.microsoft.com/office/drawing/2014/main" id="{D8C087E2-5A3D-4EA4-9531-D5DB18667BEC}"/>
              </a:ext>
            </a:extLst>
          </p:cNvPr>
          <p:cNvSpPr txBox="1">
            <a:spLocks noChangeArrowheads="1"/>
          </p:cNvSpPr>
          <p:nvPr/>
        </p:nvSpPr>
        <p:spPr bwMode="auto">
          <a:xfrm>
            <a:off x="6477000" y="2895600"/>
            <a:ext cx="15017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800" b="1">
                <a:solidFill>
                  <a:schemeClr val="folHlink"/>
                </a:solidFill>
                <a:latin typeface="微软雅黑" panose="020B0503020204020204" pitchFamily="34" charset="-122"/>
                <a:ea typeface="微软雅黑" panose="020B0503020204020204" pitchFamily="34" charset="-122"/>
              </a:rPr>
              <a:t>对应溶剂性质</a:t>
            </a:r>
          </a:p>
        </p:txBody>
      </p:sp>
      <p:sp>
        <p:nvSpPr>
          <p:cNvPr id="23" name="Text Box 13">
            <a:extLst>
              <a:ext uri="{FF2B5EF4-FFF2-40B4-BE49-F238E27FC236}">
                <a16:creationId xmlns:a16="http://schemas.microsoft.com/office/drawing/2014/main" id="{12AB0059-B9BF-48E1-A5BF-8D6B81099559}"/>
              </a:ext>
            </a:extLst>
          </p:cNvPr>
          <p:cNvSpPr txBox="1">
            <a:spLocks noChangeArrowheads="1"/>
          </p:cNvSpPr>
          <p:nvPr/>
        </p:nvSpPr>
        <p:spPr bwMode="auto">
          <a:xfrm>
            <a:off x="304912" y="447458"/>
            <a:ext cx="7963634" cy="69871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高分子</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的“理想</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溶液</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状态</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045E5194-144F-4489-A247-D37E487CF5C7}"/>
              </a:ext>
            </a:extLst>
          </p:cNvPr>
          <p:cNvSpPr/>
          <p:nvPr/>
        </p:nvSpPr>
        <p:spPr>
          <a:xfrm>
            <a:off x="937690" y="1971521"/>
            <a:ext cx="7187135" cy="461665"/>
          </a:xfrm>
          <a:prstGeom prst="rect">
            <a:avLst/>
          </a:prstGeom>
        </p:spPr>
        <p:txBody>
          <a:bodyPr wrap="square">
            <a:spAutoFit/>
          </a:bodyPr>
          <a:lstStyle/>
          <a:p>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或称为“溶剂化原则”</a:t>
            </a:r>
            <a:r>
              <a:rPr lang="zh-CN" altLang="zh-CN" sz="2400" b="1" dirty="0">
                <a:latin typeface="微软雅黑" panose="020B0503020204020204" pitchFamily="34" charset="-122"/>
                <a:ea typeface="微软雅黑" panose="020B0503020204020204" pitchFamily="34" charset="-122"/>
                <a:cs typeface="Times New Roman" panose="02020603050405020304" pitchFamily="18" charset="0"/>
              </a:rPr>
              <a:t>--- Principle of solvation</a:t>
            </a:r>
          </a:p>
        </p:txBody>
      </p:sp>
      <p:sp>
        <p:nvSpPr>
          <p:cNvPr id="26" name="AutoShape 9">
            <a:extLst>
              <a:ext uri="{FF2B5EF4-FFF2-40B4-BE49-F238E27FC236}">
                <a16:creationId xmlns:a16="http://schemas.microsoft.com/office/drawing/2014/main" id="{7BB90E43-D40B-4D77-BF51-377CD8A56F95}"/>
              </a:ext>
            </a:extLst>
          </p:cNvPr>
          <p:cNvSpPr>
            <a:spLocks noChangeArrowheads="1"/>
          </p:cNvSpPr>
          <p:nvPr/>
        </p:nvSpPr>
        <p:spPr bwMode="auto">
          <a:xfrm>
            <a:off x="3024188" y="6373680"/>
            <a:ext cx="838200" cy="228600"/>
          </a:xfrm>
          <a:prstGeom prst="leftRightArrow">
            <a:avLst>
              <a:gd name="adj1" fmla="val 50000"/>
              <a:gd name="adj2" fmla="val 73333"/>
            </a:avLst>
          </a:prstGeom>
          <a:solidFill>
            <a:schemeClr val="bg1">
              <a:lumMod val="75000"/>
            </a:schemeClr>
          </a:solidFill>
          <a:ln w="9525">
            <a:solidFill>
              <a:srgbClr val="B2B2B2"/>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AutoShape 9">
            <a:extLst>
              <a:ext uri="{FF2B5EF4-FFF2-40B4-BE49-F238E27FC236}">
                <a16:creationId xmlns:a16="http://schemas.microsoft.com/office/drawing/2014/main" id="{1CB451CF-45AE-4483-AC40-5736CA394006}"/>
              </a:ext>
            </a:extLst>
          </p:cNvPr>
          <p:cNvSpPr>
            <a:spLocks noChangeArrowheads="1"/>
          </p:cNvSpPr>
          <p:nvPr/>
        </p:nvSpPr>
        <p:spPr bwMode="auto">
          <a:xfrm>
            <a:off x="5357810" y="4190980"/>
            <a:ext cx="838200" cy="228600"/>
          </a:xfrm>
          <a:prstGeom prst="leftRightArrow">
            <a:avLst>
              <a:gd name="adj1" fmla="val 50000"/>
              <a:gd name="adj2" fmla="val 73333"/>
            </a:avLst>
          </a:prstGeom>
          <a:solidFill>
            <a:schemeClr val="bg1">
              <a:lumMod val="75000"/>
            </a:schemeClr>
          </a:solidFill>
          <a:ln w="9525">
            <a:solidFill>
              <a:srgbClr val="B2B2B2"/>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AutoShape 10">
            <a:extLst>
              <a:ext uri="{FF2B5EF4-FFF2-40B4-BE49-F238E27FC236}">
                <a16:creationId xmlns:a16="http://schemas.microsoft.com/office/drawing/2014/main" id="{59F3A3CC-3DA7-4945-8CEA-849C7F6D2BC2}"/>
              </a:ext>
            </a:extLst>
          </p:cNvPr>
          <p:cNvSpPr>
            <a:spLocks noChangeArrowheads="1"/>
          </p:cNvSpPr>
          <p:nvPr/>
        </p:nvSpPr>
        <p:spPr bwMode="auto">
          <a:xfrm>
            <a:off x="5333980" y="5233968"/>
            <a:ext cx="838200" cy="228600"/>
          </a:xfrm>
          <a:prstGeom prst="leftRightArrow">
            <a:avLst>
              <a:gd name="adj1" fmla="val 50000"/>
              <a:gd name="adj2" fmla="val 73333"/>
            </a:avLst>
          </a:prstGeom>
          <a:solidFill>
            <a:schemeClr val="bg1">
              <a:lumMod val="75000"/>
            </a:schemeClr>
          </a:solidFill>
          <a:ln w="9525">
            <a:solidFill>
              <a:srgbClr val="B2B2B2"/>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AutoShape 9">
            <a:extLst>
              <a:ext uri="{FF2B5EF4-FFF2-40B4-BE49-F238E27FC236}">
                <a16:creationId xmlns:a16="http://schemas.microsoft.com/office/drawing/2014/main" id="{21EDFF36-47CD-4498-AC99-5295403163B5}"/>
              </a:ext>
            </a:extLst>
          </p:cNvPr>
          <p:cNvSpPr>
            <a:spLocks noChangeArrowheads="1"/>
          </p:cNvSpPr>
          <p:nvPr/>
        </p:nvSpPr>
        <p:spPr bwMode="auto">
          <a:xfrm>
            <a:off x="5333980" y="6360960"/>
            <a:ext cx="838200" cy="228600"/>
          </a:xfrm>
          <a:prstGeom prst="leftRightArrow">
            <a:avLst>
              <a:gd name="adj1" fmla="val 50000"/>
              <a:gd name="adj2" fmla="val 73333"/>
            </a:avLst>
          </a:prstGeom>
          <a:solidFill>
            <a:schemeClr val="bg1">
              <a:lumMod val="75000"/>
            </a:schemeClr>
          </a:solidFill>
          <a:ln w="9525">
            <a:solidFill>
              <a:srgbClr val="B2B2B2"/>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灯片编号占位符 15">
            <a:extLst>
              <a:ext uri="{FF2B5EF4-FFF2-40B4-BE49-F238E27FC236}">
                <a16:creationId xmlns:a16="http://schemas.microsoft.com/office/drawing/2014/main" id="{85F0F6CE-6476-4261-A8F6-872361AEDC50}"/>
              </a:ext>
            </a:extLst>
          </p:cNvPr>
          <p:cNvSpPr>
            <a:spLocks noGrp="1"/>
          </p:cNvSpPr>
          <p:nvPr>
            <p:ph type="sldNum" sz="quarter" idx="12"/>
          </p:nvPr>
        </p:nvSpPr>
        <p:spPr/>
        <p:txBody>
          <a:bodyPr/>
          <a:lstStyle/>
          <a:p>
            <a:fld id="{2683E018-39C6-4725-A718-E21BC41313B1}" type="slidenum">
              <a:rPr lang="zh-CN" altLang="en-US" smtClean="0"/>
              <a:t>56</a:t>
            </a:fld>
            <a:endParaRPr lang="zh-CN" altLang="en-US"/>
          </a:p>
        </p:txBody>
      </p:sp>
    </p:spTree>
    <p:extLst>
      <p:ext uri="{BB962C8B-B14F-4D97-AF65-F5344CB8AC3E}">
        <p14:creationId xmlns:p14="http://schemas.microsoft.com/office/powerpoint/2010/main" val="429224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descr="Rectangle: Click to edit Master text styles&#10;Second level&#10;Third level&#10;Fourth level&#10;Fifth level">
            <a:extLst>
              <a:ext uri="{FF2B5EF4-FFF2-40B4-BE49-F238E27FC236}">
                <a16:creationId xmlns:a16="http://schemas.microsoft.com/office/drawing/2014/main" id="{89464BA0-5B1F-42D2-9040-45E02F17B59A}"/>
              </a:ext>
            </a:extLst>
          </p:cNvPr>
          <p:cNvSpPr>
            <a:spLocks noChangeArrowheads="1"/>
          </p:cNvSpPr>
          <p:nvPr/>
        </p:nvSpPr>
        <p:spPr bwMode="auto">
          <a:xfrm>
            <a:off x="762000" y="1447800"/>
            <a:ext cx="7924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①通过渗透压的测定，可求出高分子溶液的θ温度</a:t>
            </a:r>
          </a:p>
          <a:p>
            <a:pPr algn="just" eaLnBrk="1" hangingPunct="1">
              <a:spcBef>
                <a:spcPct val="20000"/>
              </a:spcBef>
              <a:buClr>
                <a:schemeClr val="folHlink"/>
              </a:buClr>
              <a:buSzPct val="60000"/>
              <a:buFont typeface="Wingdings" panose="05000000000000000000" pitchFamily="2" charset="2"/>
              <a:buNone/>
            </a:pPr>
            <a:endPar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None/>
            </a:pP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a:t>
            </a:r>
          </a:p>
          <a:p>
            <a:pPr eaLnBrk="1" hangingPunct="1">
              <a:spcBef>
                <a:spcPct val="20000"/>
              </a:spcBef>
              <a:buClr>
                <a:schemeClr val="folHlink"/>
              </a:buClr>
              <a:buSzPct val="60000"/>
              <a:buFont typeface="Wingdings" panose="05000000000000000000" pitchFamily="2" charset="2"/>
              <a:buChar char="n"/>
            </a:pPr>
            <a:endParaRPr lang="en-US"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spcBef>
                <a:spcPct val="20000"/>
              </a:spcBef>
              <a:spcAft>
                <a:spcPts val="600"/>
              </a:spcAft>
              <a:buClr>
                <a:schemeClr val="folHlink"/>
              </a:buClr>
              <a:buSzPct val="60000"/>
              <a:buFont typeface="Wingdings" panose="05000000000000000000" pitchFamily="2" charset="2"/>
              <a:buChar char="n"/>
            </a:pP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通过渗透压测定，可以求出高分子溶液的θ温度。即在一系列不同温度下测定某聚合物－溶剂体系的渗透压，求出第二维利系数A</a:t>
            </a:r>
            <a:r>
              <a:rPr lang="zh-CN" altLang="zh-CN" sz="2400" b="1" baseline="-250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，以A</a:t>
            </a:r>
            <a:r>
              <a:rPr lang="zh-CN" altLang="zh-CN" sz="2400" b="1" baseline="-250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对温度作图，得一曲线，此曲线与的A</a:t>
            </a:r>
            <a:r>
              <a:rPr lang="zh-CN" altLang="zh-CN" sz="2400" b="1" baseline="-250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＝0线之交点所对应的温度即为θ温度。如表3-5。</a:t>
            </a:r>
          </a:p>
          <a:p>
            <a:pPr algn="just" eaLnBrk="1" hangingPunct="1">
              <a:spcBef>
                <a:spcPct val="20000"/>
              </a:spcBef>
              <a:buClr>
                <a:schemeClr val="folHlink"/>
              </a:buClr>
              <a:buSzPct val="60000"/>
              <a:buFont typeface="Wingdings" panose="05000000000000000000" pitchFamily="2" charset="2"/>
              <a:buNone/>
            </a:pP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②从A</a:t>
            </a:r>
            <a:r>
              <a:rPr lang="zh-CN" altLang="zh-CN" sz="2400" b="1" baseline="-250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～χ</a:t>
            </a:r>
            <a:r>
              <a:rPr lang="zh-CN" altLang="zh-CN" sz="2400" b="1" baseline="-250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关系可求Huggins参数χ</a:t>
            </a:r>
            <a:r>
              <a:rPr lang="zh-CN" altLang="zh-CN" sz="2400" b="1" baseline="-250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3251" name="Object 3">
                <a:extLst>
                  <a:ext uri="{FF2B5EF4-FFF2-40B4-BE49-F238E27FC236}">
                    <a16:creationId xmlns:a16="http://schemas.microsoft.com/office/drawing/2014/main" id="{61623972-1331-4319-9B24-7C049E1DEAEF}"/>
                  </a:ext>
                </a:extLst>
              </p:cNvPr>
              <p:cNvSpPr txBox="1"/>
              <p:nvPr/>
            </p:nvSpPr>
            <p:spPr bwMode="auto">
              <a:xfrm>
                <a:off x="2743200" y="1981200"/>
                <a:ext cx="3200364" cy="106681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𝜋</m:t>
                          </m:r>
                        </m:num>
                        <m:den>
                          <m:r>
                            <a:rPr lang="zh-CN" altLang="en-US" sz="2800" i="1">
                              <a:solidFill>
                                <a:srgbClr val="000000"/>
                              </a:solidFill>
                              <a:latin typeface="Cambria Math" panose="02040503050406030204" pitchFamily="18" charset="0"/>
                            </a:rPr>
                            <m:t>𝑐</m:t>
                          </m:r>
                        </m:den>
                      </m:f>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𝑅𝑇</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𝑀</m:t>
                          </m:r>
                        </m:den>
                      </m:f>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𝐴</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𝑐</m:t>
                      </m:r>
                      <m:r>
                        <a:rPr lang="zh-CN" altLang="en-US" sz="2800" i="1">
                          <a:solidFill>
                            <a:srgbClr val="000000"/>
                          </a:solidFill>
                          <a:latin typeface="Cambria Math" panose="02040503050406030204" pitchFamily="18" charset="0"/>
                        </a:rPr>
                        <m:t>]</m:t>
                      </m:r>
                    </m:oMath>
                  </m:oMathPara>
                </a14:m>
                <a:endParaRPr lang="zh-CN" altLang="en-US" sz="2800"/>
              </a:p>
            </p:txBody>
          </p:sp>
        </mc:Choice>
        <mc:Fallback xmlns="">
          <p:sp>
            <p:nvSpPr>
              <p:cNvPr id="53251" name="Object 3">
                <a:extLst>
                  <a:ext uri="{FF2B5EF4-FFF2-40B4-BE49-F238E27FC236}">
                    <a16:creationId xmlns:a16="http://schemas.microsoft.com/office/drawing/2014/main" id="{61623972-1331-4319-9B24-7C049E1DEAEF}"/>
                  </a:ext>
                </a:extLst>
              </p:cNvPr>
              <p:cNvSpPr txBox="1">
                <a:spLocks noRot="1" noChangeAspect="1" noMove="1" noResize="1" noEditPoints="1" noAdjustHandles="1" noChangeArrowheads="1" noChangeShapeType="1" noTextEdit="1"/>
              </p:cNvSpPr>
              <p:nvPr/>
            </p:nvSpPr>
            <p:spPr bwMode="auto">
              <a:xfrm>
                <a:off x="2743200" y="1981200"/>
                <a:ext cx="3200364" cy="1066810"/>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252" name="Object 4">
                <a:extLst>
                  <a:ext uri="{FF2B5EF4-FFF2-40B4-BE49-F238E27FC236}">
                    <a16:creationId xmlns:a16="http://schemas.microsoft.com/office/drawing/2014/main" id="{302A1366-FE49-4E42-9E0E-71BF4EBC3BFA}"/>
                  </a:ext>
                </a:extLst>
              </p:cNvPr>
              <p:cNvSpPr txBox="1"/>
              <p:nvPr/>
            </p:nvSpPr>
            <p:spPr bwMode="auto">
              <a:xfrm>
                <a:off x="3124200" y="5741988"/>
                <a:ext cx="3809938" cy="9636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𝐴</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2</m:t>
                          </m:r>
                        </m:den>
                      </m:f>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𝜒</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𝑉</m:t>
                              </m:r>
                            </m:e>
                            <m:sub>
                              <m:r>
                                <a:rPr lang="zh-CN" altLang="en-US" sz="2800" i="1">
                                  <a:solidFill>
                                    <a:srgbClr val="000000"/>
                                  </a:solidFill>
                                  <a:latin typeface="Cambria Math" panose="02040503050406030204" pitchFamily="18" charset="0"/>
                                </a:rPr>
                                <m:t>𝑚</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𝑙</m:t>
                              </m:r>
                            </m:sub>
                          </m:sSub>
                          <m:sSubSup>
                            <m:sSubSupPr>
                              <m:ctrlPr>
                                <a:rPr lang="zh-CN" altLang="en-US" sz="2800" i="1">
                                  <a:solidFill>
                                    <a:srgbClr val="000000"/>
                                  </a:solidFill>
                                  <a:latin typeface="Cambria Math" panose="02040503050406030204" pitchFamily="18" charset="0"/>
                                </a:rPr>
                              </m:ctrlPr>
                            </m:sSubSupPr>
                            <m:e>
                              <m:r>
                                <a:rPr lang="zh-CN" altLang="en-US" sz="2800" i="1">
                                  <a:solidFill>
                                    <a:srgbClr val="000000"/>
                                  </a:solidFill>
                                  <a:latin typeface="Cambria Math" panose="02040503050406030204" pitchFamily="18" charset="0"/>
                                </a:rPr>
                                <m:t>𝜌</m:t>
                              </m:r>
                            </m:e>
                            <m:sub>
                              <m:r>
                                <a:rPr lang="zh-CN" altLang="en-US" sz="2800" i="1">
                                  <a:solidFill>
                                    <a:srgbClr val="000000"/>
                                  </a:solidFill>
                                  <a:latin typeface="Cambria Math" panose="02040503050406030204" pitchFamily="18" charset="0"/>
                                </a:rPr>
                                <m:t>2</m:t>
                              </m:r>
                            </m:sub>
                            <m:sup>
                              <m:r>
                                <a:rPr lang="zh-CN" altLang="en-US" sz="2800" i="1">
                                  <a:solidFill>
                                    <a:srgbClr val="000000"/>
                                  </a:solidFill>
                                  <a:latin typeface="Cambria Math" panose="02040503050406030204" pitchFamily="18" charset="0"/>
                                </a:rPr>
                                <m:t>2</m:t>
                              </m:r>
                            </m:sup>
                          </m:sSubSup>
                        </m:den>
                      </m:f>
                    </m:oMath>
                  </m:oMathPara>
                </a14:m>
                <a:endParaRPr lang="zh-CN" altLang="en-US" sz="2800"/>
              </a:p>
            </p:txBody>
          </p:sp>
        </mc:Choice>
        <mc:Fallback xmlns="">
          <p:sp>
            <p:nvSpPr>
              <p:cNvPr id="53252" name="Object 4">
                <a:extLst>
                  <a:ext uri="{FF2B5EF4-FFF2-40B4-BE49-F238E27FC236}">
                    <a16:creationId xmlns:a16="http://schemas.microsoft.com/office/drawing/2014/main" id="{302A1366-FE49-4E42-9E0E-71BF4EBC3BFA}"/>
                  </a:ext>
                </a:extLst>
              </p:cNvPr>
              <p:cNvSpPr txBox="1">
                <a:spLocks noRot="1" noChangeAspect="1" noMove="1" noResize="1" noEditPoints="1" noAdjustHandles="1" noChangeArrowheads="1" noChangeShapeType="1" noTextEdit="1"/>
              </p:cNvSpPr>
              <p:nvPr/>
            </p:nvSpPr>
            <p:spPr bwMode="auto">
              <a:xfrm>
                <a:off x="3124200" y="5741988"/>
                <a:ext cx="3809938" cy="963612"/>
              </a:xfrm>
              <a:prstGeom prst="rect">
                <a:avLst/>
              </a:prstGeom>
              <a:blipFill>
                <a:blip r:embed="rId3"/>
                <a:stretch>
                  <a:fillRect b="-633"/>
                </a:stretch>
              </a:blipFill>
              <a:ln>
                <a:noFill/>
              </a:ln>
              <a:effectLst/>
            </p:spPr>
            <p:txBody>
              <a:bodyPr/>
              <a:lstStyle/>
              <a:p>
                <a:r>
                  <a:rPr lang="zh-CN" altLang="en-US">
                    <a:noFill/>
                  </a:rPr>
                  <a:t> </a:t>
                </a:r>
              </a:p>
            </p:txBody>
          </p:sp>
        </mc:Fallback>
      </mc:AlternateContent>
      <p:sp>
        <p:nvSpPr>
          <p:cNvPr id="6" name="Text Box 13">
            <a:extLst>
              <a:ext uri="{FF2B5EF4-FFF2-40B4-BE49-F238E27FC236}">
                <a16:creationId xmlns:a16="http://schemas.microsoft.com/office/drawing/2014/main" id="{FF5C7491-48F0-4830-BCD1-2BD71C64C31C}"/>
              </a:ext>
            </a:extLst>
          </p:cNvPr>
          <p:cNvSpPr txBox="1">
            <a:spLocks noChangeArrowheads="1"/>
          </p:cNvSpPr>
          <p:nvPr/>
        </p:nvSpPr>
        <p:spPr bwMode="auto">
          <a:xfrm>
            <a:off x="304912" y="447458"/>
            <a:ext cx="7963634" cy="69871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高分子</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的“理想</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溶液</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状态</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灯片编号占位符 6">
            <a:extLst>
              <a:ext uri="{FF2B5EF4-FFF2-40B4-BE49-F238E27FC236}">
                <a16:creationId xmlns:a16="http://schemas.microsoft.com/office/drawing/2014/main" id="{F1D670D6-4079-422C-898F-357E319AA1CA}"/>
              </a:ext>
            </a:extLst>
          </p:cNvPr>
          <p:cNvSpPr>
            <a:spLocks noGrp="1"/>
          </p:cNvSpPr>
          <p:nvPr>
            <p:ph type="sldNum" sz="quarter" idx="12"/>
          </p:nvPr>
        </p:nvSpPr>
        <p:spPr/>
        <p:txBody>
          <a:bodyPr/>
          <a:lstStyle/>
          <a:p>
            <a:fld id="{2683E018-39C6-4725-A718-E21BC41313B1}" type="slidenum">
              <a:rPr lang="zh-CN" altLang="en-US" smtClean="0"/>
              <a:t>57</a:t>
            </a:fld>
            <a:endParaRPr lang="zh-CN" altLang="en-US"/>
          </a:p>
        </p:txBody>
      </p:sp>
    </p:spTree>
    <p:extLst>
      <p:ext uri="{BB962C8B-B14F-4D97-AF65-F5344CB8AC3E}">
        <p14:creationId xmlns:p14="http://schemas.microsoft.com/office/powerpoint/2010/main" val="3258140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E1FBBDDA-7D68-4851-94DE-53731BCBFA60}"/>
              </a:ext>
            </a:extLst>
          </p:cNvPr>
          <p:cNvSpPr txBox="1">
            <a:spLocks noChangeArrowheads="1"/>
          </p:cNvSpPr>
          <p:nvPr/>
        </p:nvSpPr>
        <p:spPr bwMode="auto">
          <a:xfrm>
            <a:off x="2209800" y="3124266"/>
            <a:ext cx="5040313" cy="579438"/>
          </a:xfrm>
          <a:prstGeom prst="rect">
            <a:avLst/>
          </a:prstGeom>
          <a:solidFill>
            <a:schemeClr val="bg1"/>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dirty="0">
                <a:solidFill>
                  <a:schemeClr val="accent2"/>
                </a:solidFill>
                <a:latin typeface="Verdana" panose="020B0604030504040204" pitchFamily="34" charset="0"/>
                <a:ea typeface="隶书" panose="02010509060101010101" pitchFamily="49" charset="-122"/>
              </a:rPr>
              <a:t>高分子在溶液中的形态</a:t>
            </a:r>
          </a:p>
        </p:txBody>
      </p:sp>
      <p:pic>
        <p:nvPicPr>
          <p:cNvPr id="55299" name="Picture 3">
            <a:extLst>
              <a:ext uri="{FF2B5EF4-FFF2-40B4-BE49-F238E27FC236}">
                <a16:creationId xmlns:a16="http://schemas.microsoft.com/office/drawing/2014/main" id="{F57157AA-CB90-451A-88D6-B014D224E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14466"/>
            <a:ext cx="2992438"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a:extLst>
              <a:ext uri="{FF2B5EF4-FFF2-40B4-BE49-F238E27FC236}">
                <a16:creationId xmlns:a16="http://schemas.microsoft.com/office/drawing/2014/main" id="{6EE005F6-ED57-4C85-A5EF-12A5591D2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914466"/>
            <a:ext cx="2992438"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Text Box 6">
            <a:extLst>
              <a:ext uri="{FF2B5EF4-FFF2-40B4-BE49-F238E27FC236}">
                <a16:creationId xmlns:a16="http://schemas.microsoft.com/office/drawing/2014/main" id="{F63BDF78-B2EC-4B71-A543-0437D207B517}"/>
              </a:ext>
            </a:extLst>
          </p:cNvPr>
          <p:cNvSpPr txBox="1">
            <a:spLocks noChangeArrowheads="1"/>
          </p:cNvSpPr>
          <p:nvPr/>
        </p:nvSpPr>
        <p:spPr bwMode="auto">
          <a:xfrm>
            <a:off x="838200" y="3657666"/>
            <a:ext cx="77041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en-US" sz="2400" b="1"/>
              <a:t>θ</a:t>
            </a:r>
            <a:r>
              <a:rPr lang="zh-CN" altLang="en-US" sz="2400" b="1">
                <a:latin typeface="楷体_GB2312" pitchFamily="49" charset="-122"/>
                <a:ea typeface="楷体_GB2312" pitchFamily="49" charset="-122"/>
              </a:rPr>
              <a:t>状态是高分子溶液体系的热参数和熵参数相等的状态, 但它们并不一定是等于0</a:t>
            </a:r>
          </a:p>
        </p:txBody>
      </p:sp>
      <p:sp>
        <p:nvSpPr>
          <p:cNvPr id="63495" name="Text Box 7">
            <a:extLst>
              <a:ext uri="{FF2B5EF4-FFF2-40B4-BE49-F238E27FC236}">
                <a16:creationId xmlns:a16="http://schemas.microsoft.com/office/drawing/2014/main" id="{D91D62E9-3A0A-406C-8A36-EAD02BE15FE7}"/>
              </a:ext>
            </a:extLst>
          </p:cNvPr>
          <p:cNvSpPr txBox="1">
            <a:spLocks noChangeArrowheads="1"/>
          </p:cNvSpPr>
          <p:nvPr/>
        </p:nvSpPr>
        <p:spPr bwMode="auto">
          <a:xfrm>
            <a:off x="838200" y="4572066"/>
            <a:ext cx="7343775" cy="841375"/>
          </a:xfrm>
          <a:prstGeom prst="rect">
            <a:avLst/>
          </a:prstGeom>
          <a:noFill/>
          <a:ln w="19050">
            <a:solidFill>
              <a:srgbClr val="00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en-US" sz="2400" b="1"/>
              <a:t>θ</a:t>
            </a:r>
            <a:r>
              <a:rPr lang="zh-CN" altLang="en-US" sz="2400" b="1">
                <a:latin typeface="楷体_GB2312" pitchFamily="49" charset="-122"/>
                <a:ea typeface="楷体_GB2312" pitchFamily="49" charset="-122"/>
              </a:rPr>
              <a:t>溶液的自由能和化学位等热力学性质与理想溶液相同, 但其混合热和混合熵并不满足理想溶液的条件. </a:t>
            </a:r>
          </a:p>
        </p:txBody>
      </p:sp>
      <p:sp>
        <p:nvSpPr>
          <p:cNvPr id="63496" name="Text Box 8">
            <a:extLst>
              <a:ext uri="{FF2B5EF4-FFF2-40B4-BE49-F238E27FC236}">
                <a16:creationId xmlns:a16="http://schemas.microsoft.com/office/drawing/2014/main" id="{94CCD361-7B41-48B4-A2CE-0AD531688B06}"/>
              </a:ext>
            </a:extLst>
          </p:cNvPr>
          <p:cNvSpPr txBox="1">
            <a:spLocks noChangeArrowheads="1"/>
          </p:cNvSpPr>
          <p:nvPr/>
        </p:nvSpPr>
        <p:spPr bwMode="auto">
          <a:xfrm>
            <a:off x="238918" y="5505516"/>
            <a:ext cx="8542338" cy="1006475"/>
          </a:xfrm>
          <a:prstGeom prst="rect">
            <a:avLst/>
          </a:prstGeom>
          <a:solidFill>
            <a:schemeClr val="accent2">
              <a:lumMod val="60000"/>
              <a:lumOff val="40000"/>
            </a:schemeClr>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b="1" dirty="0">
                <a:latin typeface="楷体" panose="02010609060101010101" pitchFamily="49" charset="-122"/>
                <a:ea typeface="楷体" panose="02010609060101010101" pitchFamily="49" charset="-122"/>
              </a:rPr>
              <a:t>对于满足</a:t>
            </a:r>
            <a:r>
              <a:rPr lang="zh-CN" altLang="zh-CN" sz="2000" b="1" i="1" dirty="0">
                <a:latin typeface="楷体" panose="02010609060101010101" pitchFamily="49" charset="-122"/>
                <a:ea typeface="楷体" panose="02010609060101010101" pitchFamily="49" charset="-122"/>
              </a:rPr>
              <a:t>q </a:t>
            </a:r>
            <a:r>
              <a:rPr lang="zh-CN" altLang="zh-CN" sz="2000" b="1" dirty="0">
                <a:latin typeface="楷体" panose="02010609060101010101" pitchFamily="49" charset="-122"/>
                <a:ea typeface="楷体" panose="02010609060101010101" pitchFamily="49" charset="-122"/>
              </a:rPr>
              <a:t>状态的体系, 高分子-溶剂-温度三者是相互影响、相互依存的一个整体, 当某一因素发生改变时, 欲保持</a:t>
            </a:r>
            <a:r>
              <a:rPr lang="zh-CN" altLang="zh-CN" sz="2000" b="1" i="1" dirty="0">
                <a:latin typeface="楷体" panose="02010609060101010101" pitchFamily="49" charset="-122"/>
                <a:ea typeface="楷体" panose="02010609060101010101" pitchFamily="49" charset="-122"/>
              </a:rPr>
              <a:t>q </a:t>
            </a:r>
            <a:r>
              <a:rPr lang="zh-CN" altLang="zh-CN" sz="2000" b="1" dirty="0">
                <a:latin typeface="楷体" panose="02010609060101010101" pitchFamily="49" charset="-122"/>
                <a:ea typeface="楷体" panose="02010609060101010101" pitchFamily="49" charset="-122"/>
              </a:rPr>
              <a:t>状态, 则另外两个因素至少其中之一要做适当改变, 否则</a:t>
            </a:r>
            <a:r>
              <a:rPr lang="zh-CN" altLang="zh-CN" sz="2000" b="1" i="1" dirty="0">
                <a:latin typeface="楷体" panose="02010609060101010101" pitchFamily="49" charset="-122"/>
                <a:ea typeface="楷体" panose="02010609060101010101" pitchFamily="49" charset="-122"/>
              </a:rPr>
              <a:t>q </a:t>
            </a:r>
            <a:r>
              <a:rPr lang="zh-CN" altLang="zh-CN" sz="2000" b="1" dirty="0">
                <a:latin typeface="楷体" panose="02010609060101010101" pitchFamily="49" charset="-122"/>
                <a:ea typeface="楷体" panose="02010609060101010101" pitchFamily="49" charset="-122"/>
              </a:rPr>
              <a:t>状态就要被破坏.</a:t>
            </a:r>
          </a:p>
        </p:txBody>
      </p:sp>
      <p:sp>
        <p:nvSpPr>
          <p:cNvPr id="9" name="Text Box 13">
            <a:extLst>
              <a:ext uri="{FF2B5EF4-FFF2-40B4-BE49-F238E27FC236}">
                <a16:creationId xmlns:a16="http://schemas.microsoft.com/office/drawing/2014/main" id="{B5C1FD3E-B732-42A0-854F-933582EEB63B}"/>
              </a:ext>
            </a:extLst>
          </p:cNvPr>
          <p:cNvSpPr txBox="1">
            <a:spLocks noChangeArrowheads="1"/>
          </p:cNvSpPr>
          <p:nvPr/>
        </p:nvSpPr>
        <p:spPr bwMode="auto">
          <a:xfrm>
            <a:off x="304912" y="152486"/>
            <a:ext cx="7963634" cy="69871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高分子</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的“理想</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溶液</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状态</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4077377B-2197-4562-BD89-EBA131CD8AB6}"/>
              </a:ext>
            </a:extLst>
          </p:cNvPr>
          <p:cNvSpPr>
            <a:spLocks noGrp="1"/>
          </p:cNvSpPr>
          <p:nvPr>
            <p:ph type="sldNum" sz="quarter" idx="12"/>
          </p:nvPr>
        </p:nvSpPr>
        <p:spPr/>
        <p:txBody>
          <a:bodyPr/>
          <a:lstStyle/>
          <a:p>
            <a:fld id="{2683E018-39C6-4725-A718-E21BC41313B1}" type="slidenum">
              <a:rPr lang="zh-CN" altLang="en-US" smtClean="0"/>
              <a:t>58</a:t>
            </a:fld>
            <a:endParaRPr lang="zh-CN" altLang="en-US"/>
          </a:p>
        </p:txBody>
      </p:sp>
    </p:spTree>
    <p:extLst>
      <p:ext uri="{BB962C8B-B14F-4D97-AF65-F5344CB8AC3E}">
        <p14:creationId xmlns:p14="http://schemas.microsoft.com/office/powerpoint/2010/main" val="2135782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slide(fromBottom)">
                                      <p:cBhvr>
                                        <p:cTn id="7" dur="500"/>
                                        <p:tgtEl>
                                          <p:spTgt spid="634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63495"/>
                                        </p:tgtEl>
                                        <p:attrNameLst>
                                          <p:attrName>style.visibility</p:attrName>
                                        </p:attrNameLst>
                                      </p:cBhvr>
                                      <p:to>
                                        <p:strVal val="visible"/>
                                      </p:to>
                                    </p:set>
                                    <p:animEffect transition="in" filter="fade">
                                      <p:cBhvr>
                                        <p:cTn id="12" dur="800" decel="100000"/>
                                        <p:tgtEl>
                                          <p:spTgt spid="63495"/>
                                        </p:tgtEl>
                                      </p:cBhvr>
                                    </p:animEffect>
                                    <p:anim calcmode="lin" valueType="num">
                                      <p:cBhvr>
                                        <p:cTn id="13" dur="800" decel="100000" fill="hold"/>
                                        <p:tgtEl>
                                          <p:spTgt spid="63495"/>
                                        </p:tgtEl>
                                        <p:attrNameLst>
                                          <p:attrName>style.rotation</p:attrName>
                                        </p:attrNameLst>
                                      </p:cBhvr>
                                      <p:tavLst>
                                        <p:tav tm="0">
                                          <p:val>
                                            <p:fltVal val="-90"/>
                                          </p:val>
                                        </p:tav>
                                        <p:tav tm="100000">
                                          <p:val>
                                            <p:fltVal val="0"/>
                                          </p:val>
                                        </p:tav>
                                      </p:tavLst>
                                    </p:anim>
                                    <p:anim calcmode="lin" valueType="num">
                                      <p:cBhvr>
                                        <p:cTn id="14" dur="800" decel="100000" fill="hold"/>
                                        <p:tgtEl>
                                          <p:spTgt spid="63495"/>
                                        </p:tgtEl>
                                        <p:attrNameLst>
                                          <p:attrName>ppt_x</p:attrName>
                                        </p:attrNameLst>
                                      </p:cBhvr>
                                      <p:tavLst>
                                        <p:tav tm="0">
                                          <p:val>
                                            <p:strVal val="#ppt_x+0.4"/>
                                          </p:val>
                                        </p:tav>
                                        <p:tav tm="100000">
                                          <p:val>
                                            <p:strVal val="#ppt_x-0.05"/>
                                          </p:val>
                                        </p:tav>
                                      </p:tavLst>
                                    </p:anim>
                                    <p:anim calcmode="lin" valueType="num">
                                      <p:cBhvr>
                                        <p:cTn id="15" dur="800" decel="100000" fill="hold"/>
                                        <p:tgtEl>
                                          <p:spTgt spid="63495"/>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63495"/>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63495"/>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3496"/>
                                        </p:tgtEl>
                                        <p:attrNameLst>
                                          <p:attrName>style.visibility</p:attrName>
                                        </p:attrNameLst>
                                      </p:cBhvr>
                                      <p:to>
                                        <p:strVal val="visible"/>
                                      </p:to>
                                    </p:set>
                                    <p:animEffect transition="in" filter="slide(fromBottom)">
                                      <p:cBhvr>
                                        <p:cTn id="22" dur="500"/>
                                        <p:tgtEl>
                                          <p:spTgt spid="63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4" grpId="0" autoUpdateAnimBg="0"/>
      <p:bldP spid="63495" grpId="0" animBg="1" autoUpdateAnimBg="0"/>
      <p:bldP spid="6349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15A5CC-1EE5-4E28-B524-214502765DE1}"/>
              </a:ext>
            </a:extLst>
          </p:cNvPr>
          <p:cNvSpPr>
            <a:spLocks noGrp="1"/>
          </p:cNvSpPr>
          <p:nvPr>
            <p:ph type="sldNum" sz="quarter" idx="12"/>
          </p:nvPr>
        </p:nvSpPr>
        <p:spPr/>
        <p:txBody>
          <a:bodyPr/>
          <a:lstStyle/>
          <a:p>
            <a:fld id="{2683E018-39C6-4725-A718-E21BC41313B1}" type="slidenum">
              <a:rPr lang="zh-CN" altLang="en-US" smtClean="0"/>
              <a:t>59</a:t>
            </a:fld>
            <a:endParaRPr lang="zh-CN" altLang="en-US"/>
          </a:p>
        </p:txBody>
      </p:sp>
      <p:sp>
        <p:nvSpPr>
          <p:cNvPr id="3" name="Text Box 13">
            <a:extLst>
              <a:ext uri="{FF2B5EF4-FFF2-40B4-BE49-F238E27FC236}">
                <a16:creationId xmlns:a16="http://schemas.microsoft.com/office/drawing/2014/main" id="{510165CB-6EDE-4812-BB4B-4D5789633780}"/>
              </a:ext>
            </a:extLst>
          </p:cNvPr>
          <p:cNvSpPr txBox="1">
            <a:spLocks noChangeArrowheads="1"/>
          </p:cNvSpPr>
          <p:nvPr/>
        </p:nvSpPr>
        <p:spPr bwMode="auto">
          <a:xfrm>
            <a:off x="1371684" y="1752644"/>
            <a:ext cx="5867767" cy="699102"/>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高分子溶液的相平衡</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67864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a:extLst>
              <a:ext uri="{FF2B5EF4-FFF2-40B4-BE49-F238E27FC236}">
                <a16:creationId xmlns:a16="http://schemas.microsoft.com/office/drawing/2014/main" id="{CC8B9822-4B60-434E-8426-C1C2DF8A753B}"/>
              </a:ext>
            </a:extLst>
          </p:cNvPr>
          <p:cNvSpPr>
            <a:spLocks noChangeArrowheads="1"/>
          </p:cNvSpPr>
          <p:nvPr/>
        </p:nvSpPr>
        <p:spPr bwMode="auto">
          <a:xfrm>
            <a:off x="762000" y="1219200"/>
            <a:ext cx="2667000" cy="457200"/>
          </a:xfrm>
          <a:prstGeom prst="rect">
            <a:avLst/>
          </a:prstGeom>
          <a:noFill/>
          <a:ln>
            <a:noFill/>
          </a:ln>
          <a:effectLst/>
          <a:extLst>
            <a:ext uri="{909E8E84-426E-40DD-AFC4-6F175D3DCCD1}">
              <a14:hiddenFill xmlns:a14="http://schemas.microsoft.com/office/drawing/2010/main">
                <a:gradFill rotWithShape="0">
                  <a:gsLst>
                    <a:gs pos="0">
                      <a:srgbClr val="FFCCFF"/>
                    </a:gs>
                    <a:gs pos="50000">
                      <a:srgbClr val="FFFFFF"/>
                    </a:gs>
                    <a:gs pos="100000">
                      <a:srgbClr val="FFCC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zh-CN" sz="2400" b="1">
                <a:solidFill>
                  <a:srgbClr val="0000CC"/>
                </a:solidFill>
                <a:latin typeface="隶书" panose="02010509060101010101" pitchFamily="49" charset="-122"/>
                <a:ea typeface="楷体_GB2312" pitchFamily="49" charset="-122"/>
              </a:rPr>
              <a:t>聚合物的溶解特性</a:t>
            </a:r>
          </a:p>
        </p:txBody>
      </p:sp>
      <p:sp>
        <p:nvSpPr>
          <p:cNvPr id="7172" name="Text Box 4">
            <a:extLst>
              <a:ext uri="{FF2B5EF4-FFF2-40B4-BE49-F238E27FC236}">
                <a16:creationId xmlns:a16="http://schemas.microsoft.com/office/drawing/2014/main" id="{557E2AD4-5C72-4ACB-BEF0-38CC5B1A22EA}"/>
              </a:ext>
            </a:extLst>
          </p:cNvPr>
          <p:cNvSpPr txBox="1">
            <a:spLocks noChangeArrowheads="1"/>
          </p:cNvSpPr>
          <p:nvPr/>
        </p:nvSpPr>
        <p:spPr bwMode="auto">
          <a:xfrm>
            <a:off x="482600" y="1768475"/>
            <a:ext cx="8382000" cy="210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Times New Roman" panose="02020603050405020304" pitchFamily="18" charset="0"/>
                <a:ea typeface="楷体_GB2312" pitchFamily="49" charset="-122"/>
              </a:rPr>
              <a:t>       有些有限溶胀的聚合物在升温条件下，可以促进分子链的运动使之易分离而发生溶解。升温可促进溶解，增加溶解度。</a:t>
            </a:r>
          </a:p>
          <a:p>
            <a:pPr eaLnBrk="1" hangingPunct="1">
              <a:spcBef>
                <a:spcPct val="50000"/>
              </a:spcBef>
            </a:pPr>
            <a:r>
              <a:rPr lang="zh-CN" altLang="en-US" sz="2400" b="1">
                <a:solidFill>
                  <a:srgbClr val="FF33CC"/>
                </a:solidFill>
                <a:latin typeface="Times New Roman" panose="02020603050405020304" pitchFamily="18" charset="0"/>
                <a:ea typeface="楷体_GB2312" pitchFamily="49" charset="-122"/>
              </a:rPr>
              <a:t>（2）</a:t>
            </a:r>
            <a:r>
              <a:rPr lang="zh-CN" altLang="en-US" sz="2000" b="1">
                <a:latin typeface="Times New Roman" panose="02020603050405020304" pitchFamily="18" charset="0"/>
                <a:ea typeface="楷体_GB2312" pitchFamily="49" charset="-122"/>
              </a:rPr>
              <a:t>聚合物的溶解度与分子量有关。一般分子量越大，溶解度越小；反之，溶解度越大。</a:t>
            </a:r>
          </a:p>
          <a:p>
            <a:pPr eaLnBrk="1" hangingPunct="1">
              <a:spcBef>
                <a:spcPct val="50000"/>
              </a:spcBef>
            </a:pPr>
            <a:r>
              <a:rPr lang="zh-CN" altLang="en-US" sz="2400" b="1">
                <a:solidFill>
                  <a:srgbClr val="FF33CC"/>
                </a:solidFill>
                <a:latin typeface="Times New Roman" panose="02020603050405020304" pitchFamily="18" charset="0"/>
                <a:ea typeface="楷体_GB2312" pitchFamily="49" charset="-122"/>
              </a:rPr>
              <a:t>（3）</a:t>
            </a:r>
            <a:r>
              <a:rPr lang="zh-CN" altLang="en-US" sz="2000" b="1">
                <a:latin typeface="Times New Roman" panose="02020603050405020304" pitchFamily="18" charset="0"/>
                <a:ea typeface="楷体_GB2312" pitchFamily="49" charset="-122"/>
              </a:rPr>
              <a:t>非极性晶态聚合物比非晶态聚合物难溶解。</a:t>
            </a:r>
          </a:p>
        </p:txBody>
      </p:sp>
      <p:sp>
        <p:nvSpPr>
          <p:cNvPr id="7173" name="Text Box 5">
            <a:extLst>
              <a:ext uri="{FF2B5EF4-FFF2-40B4-BE49-F238E27FC236}">
                <a16:creationId xmlns:a16="http://schemas.microsoft.com/office/drawing/2014/main" id="{D7DDEEC7-A0E8-4EA5-8877-A405A312DC6E}"/>
              </a:ext>
            </a:extLst>
          </p:cNvPr>
          <p:cNvSpPr txBox="1">
            <a:spLocks noChangeArrowheads="1"/>
          </p:cNvSpPr>
          <p:nvPr/>
        </p:nvSpPr>
        <p:spPr bwMode="auto">
          <a:xfrm>
            <a:off x="420688" y="4403725"/>
            <a:ext cx="82296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Times New Roman" panose="02020603050405020304" pitchFamily="18" charset="0"/>
                <a:ea typeface="楷体_GB2312" pitchFamily="49" charset="-122"/>
              </a:rPr>
              <a:t>        由于非极性晶态聚合物中分子链之间排列紧密，相互作用强，溶剂分子难以渗入，因此在室温条件下只能微弱溶胀；只有升温到其熔点附近，使其晶态结构熔化为非晶态，才能溶解。如线形聚乙烯。</a:t>
            </a:r>
          </a:p>
          <a:p>
            <a:pPr eaLnBrk="1" hangingPunct="1">
              <a:spcBef>
                <a:spcPct val="50000"/>
              </a:spcBef>
            </a:pPr>
            <a:r>
              <a:rPr lang="zh-CN" altLang="en-US" sz="2000" b="1">
                <a:latin typeface="Times New Roman" panose="02020603050405020304" pitchFamily="18" charset="0"/>
                <a:ea typeface="楷体_GB2312" pitchFamily="49" charset="-122"/>
              </a:rPr>
              <a:t>       但极性较强的晶态聚合物由于可与极性溶剂之间形成氢键，而氢键的生成热可破坏晶格，使溶解得以进行。</a:t>
            </a:r>
          </a:p>
          <a:p>
            <a:pPr eaLnBrk="1" hangingPunct="1">
              <a:spcBef>
                <a:spcPct val="50000"/>
              </a:spcBef>
            </a:pPr>
            <a:r>
              <a:rPr lang="zh-CN" altLang="en-US" sz="2000" b="1">
                <a:latin typeface="Times New Roman" panose="02020603050405020304" pitchFamily="18" charset="0"/>
                <a:ea typeface="楷体_GB2312" pitchFamily="49" charset="-122"/>
              </a:rPr>
              <a:t>       晶态聚合物的结晶度越高，溶解越困难，溶解度越小。</a:t>
            </a:r>
          </a:p>
        </p:txBody>
      </p:sp>
      <p:sp>
        <p:nvSpPr>
          <p:cNvPr id="6" name="Text Box 13">
            <a:extLst>
              <a:ext uri="{FF2B5EF4-FFF2-40B4-BE49-F238E27FC236}">
                <a16:creationId xmlns:a16="http://schemas.microsoft.com/office/drawing/2014/main" id="{BF0F2BC7-1262-4E0C-95E1-357DE33FD2CD}"/>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BC3AE579-CEB9-4B8A-8502-B11242436E85}"/>
              </a:ext>
            </a:extLst>
          </p:cNvPr>
          <p:cNvSpPr>
            <a:spLocks noGrp="1"/>
          </p:cNvSpPr>
          <p:nvPr>
            <p:ph type="sldNum" sz="quarter" idx="12"/>
          </p:nvPr>
        </p:nvSpPr>
        <p:spPr/>
        <p:txBody>
          <a:bodyPr/>
          <a:lstStyle/>
          <a:p>
            <a:fld id="{2683E018-39C6-4725-A718-E21BC41313B1}" type="slidenum">
              <a:rPr lang="zh-CN" altLang="en-US" smtClean="0"/>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a:extLst>
              <a:ext uri="{FF2B5EF4-FFF2-40B4-BE49-F238E27FC236}">
                <a16:creationId xmlns:a16="http://schemas.microsoft.com/office/drawing/2014/main" id="{E916C6EF-1DCD-435F-97CB-091D2720A337}"/>
              </a:ext>
            </a:extLst>
          </p:cNvPr>
          <p:cNvSpPr>
            <a:spLocks noChangeArrowheads="1"/>
          </p:cNvSpPr>
          <p:nvPr/>
        </p:nvSpPr>
        <p:spPr bwMode="white">
          <a:xfrm>
            <a:off x="628650" y="115888"/>
            <a:ext cx="7980362" cy="609600"/>
          </a:xfrm>
          <a:prstGeom prst="rect">
            <a:avLst/>
          </a:prstGeom>
          <a:solidFill>
            <a:schemeClr val="accent2">
              <a:lumMod val="60000"/>
              <a:lumOff val="40000"/>
            </a:schemeClr>
          </a:solidFill>
          <a:ln w="9525">
            <a:no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zh-CN" sz="3200" b="1" dirty="0">
                <a:latin typeface="Verdana" panose="020B0604030504040204" pitchFamily="34" charset="0"/>
                <a:ea typeface="黑体" panose="02010609060101010101" pitchFamily="49" charset="-122"/>
              </a:rPr>
              <a:t>3.1 </a:t>
            </a:r>
            <a:r>
              <a:rPr lang="zh-CN" altLang="en-US" sz="3200" b="1" dirty="0">
                <a:latin typeface="Verdana" panose="020B0604030504040204" pitchFamily="34" charset="0"/>
                <a:ea typeface="黑体" panose="02010609060101010101" pitchFamily="49" charset="-122"/>
              </a:rPr>
              <a:t>相分离热力学</a:t>
            </a:r>
          </a:p>
        </p:txBody>
      </p:sp>
      <p:sp>
        <p:nvSpPr>
          <p:cNvPr id="37891" name="Rectangle 6">
            <a:extLst>
              <a:ext uri="{FF2B5EF4-FFF2-40B4-BE49-F238E27FC236}">
                <a16:creationId xmlns:a16="http://schemas.microsoft.com/office/drawing/2014/main" id="{FB3C0DCA-BFCA-410C-9781-6A7CFE8A50CB}"/>
              </a:ext>
            </a:extLst>
          </p:cNvPr>
          <p:cNvSpPr>
            <a:spLocks noChangeArrowheads="1"/>
          </p:cNvSpPr>
          <p:nvPr/>
        </p:nvSpPr>
        <p:spPr bwMode="auto">
          <a:xfrm>
            <a:off x="776288" y="1036638"/>
            <a:ext cx="8116887" cy="4697412"/>
          </a:xfrm>
          <a:prstGeom prst="rect">
            <a:avLst/>
          </a:prstGeom>
          <a:solidFill>
            <a:srgbClr val="FFFFFF"/>
          </a:solidFill>
          <a:ln w="9525">
            <a:solidFill>
              <a:srgbClr val="000000"/>
            </a:solidFill>
            <a:miter lim="800000"/>
            <a:headEnd/>
            <a:tailEnd/>
          </a:ln>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chemeClr val="hlink"/>
              </a:buClr>
              <a:buFont typeface="Wingdings" panose="05000000000000000000" pitchFamily="2" charset="2"/>
              <a:buChar char="v"/>
            </a:pPr>
            <a:r>
              <a:rPr lang="zh-CN" altLang="en-US" sz="2800" b="1">
                <a:solidFill>
                  <a:schemeClr val="tx2"/>
                </a:solidFill>
                <a:latin typeface="Verdana" panose="020B0604030504040204" pitchFamily="34" charset="0"/>
                <a:ea typeface="黑体" panose="02010609060101010101" pitchFamily="49" charset="-122"/>
              </a:rPr>
              <a:t>机械相容性</a:t>
            </a:r>
            <a:r>
              <a:rPr lang="en-US" altLang="zh-CN" sz="2800" b="1">
                <a:solidFill>
                  <a:schemeClr val="tx2"/>
                </a:solidFill>
                <a:latin typeface="Verdana" panose="020B0604030504040204" pitchFamily="34" charset="0"/>
                <a:ea typeface="黑体" panose="02010609060101010101" pitchFamily="49" charset="-122"/>
              </a:rPr>
              <a:t>compatibility</a:t>
            </a:r>
          </a:p>
          <a:p>
            <a:pPr lvl="1" eaLnBrk="1" hangingPunct="1">
              <a:spcBef>
                <a:spcPct val="20000"/>
              </a:spcBef>
              <a:buClr>
                <a:schemeClr val="accent1"/>
              </a:buClr>
              <a:buSzPct val="60000"/>
              <a:buFont typeface="Wingdings" panose="05000000000000000000" pitchFamily="2" charset="2"/>
              <a:buNone/>
            </a:pPr>
            <a:r>
              <a:rPr lang="en-US" altLang="ko-KR" sz="2400">
                <a:latin typeface="Verdana" panose="020B0604030504040204" pitchFamily="34" charset="0"/>
                <a:ea typeface="Gulim" panose="020B0600000101010101" pitchFamily="34" charset="-127"/>
              </a:rPr>
              <a:t> </a:t>
            </a:r>
            <a:r>
              <a:rPr lang="zh-CN" altLang="en-US" sz="2400">
                <a:latin typeface="Verdana" panose="020B0604030504040204" pitchFamily="34" charset="0"/>
                <a:ea typeface="楷体" panose="02010609060101010101" pitchFamily="49" charset="-122"/>
              </a:rPr>
              <a:t>共混物各组分彼此相互容纳，形成宏观均匀材料的能力。</a:t>
            </a:r>
          </a:p>
          <a:p>
            <a:pPr lvl="1" eaLnBrk="1" hangingPunct="1">
              <a:spcBef>
                <a:spcPct val="20000"/>
              </a:spcBef>
              <a:buClr>
                <a:schemeClr val="accent1"/>
              </a:buClr>
              <a:buSzPct val="60000"/>
              <a:buFont typeface="Wingdings" panose="05000000000000000000" pitchFamily="2" charset="2"/>
              <a:buNone/>
            </a:pPr>
            <a:r>
              <a:rPr lang="zh-CN" altLang="en-US" sz="2400">
                <a:latin typeface="Verdana" panose="020B0604030504040204" pitchFamily="34" charset="0"/>
                <a:ea typeface="楷体" panose="02010609060101010101" pitchFamily="49" charset="-122"/>
              </a:rPr>
              <a:t>又称工艺相容性或力学相容性。</a:t>
            </a:r>
          </a:p>
          <a:p>
            <a:pPr eaLnBrk="1" hangingPunct="1">
              <a:spcBef>
                <a:spcPct val="20000"/>
              </a:spcBef>
              <a:buClr>
                <a:schemeClr val="hlink"/>
              </a:buClr>
              <a:buFont typeface="Wingdings" panose="05000000000000000000" pitchFamily="2" charset="2"/>
              <a:buNone/>
            </a:pPr>
            <a:endParaRPr lang="en-US" altLang="ko-KR" sz="2800" b="1">
              <a:solidFill>
                <a:schemeClr val="tx2"/>
              </a:solidFill>
              <a:latin typeface="Verdana" panose="020B0604030504040204" pitchFamily="34" charset="0"/>
              <a:ea typeface="楷体" panose="02010609060101010101" pitchFamily="49" charset="-122"/>
            </a:endParaRPr>
          </a:p>
          <a:p>
            <a:pPr eaLnBrk="1" hangingPunct="1">
              <a:spcBef>
                <a:spcPct val="20000"/>
              </a:spcBef>
              <a:buClr>
                <a:schemeClr val="hlink"/>
              </a:buClr>
              <a:buFont typeface="Wingdings" panose="05000000000000000000" pitchFamily="2" charset="2"/>
              <a:buChar char="v"/>
            </a:pPr>
            <a:r>
              <a:rPr lang="zh-CN" altLang="en-US" sz="2800" b="1">
                <a:solidFill>
                  <a:schemeClr val="tx2"/>
                </a:solidFill>
                <a:latin typeface="Verdana" panose="020B0604030504040204" pitchFamily="34" charset="0"/>
                <a:ea typeface="黑体" panose="02010609060101010101" pitchFamily="49" charset="-122"/>
              </a:rPr>
              <a:t>热力学相容性</a:t>
            </a:r>
            <a:r>
              <a:rPr lang="en-US" altLang="zh-CN" sz="2800" b="1">
                <a:solidFill>
                  <a:schemeClr val="tx2"/>
                </a:solidFill>
                <a:latin typeface="Verdana" panose="020B0604030504040204" pitchFamily="34" charset="0"/>
                <a:ea typeface="黑体" panose="02010609060101010101" pitchFamily="49" charset="-122"/>
              </a:rPr>
              <a:t>miscibility</a:t>
            </a:r>
          </a:p>
          <a:p>
            <a:pPr lvl="1" eaLnBrk="1" hangingPunct="1">
              <a:spcBef>
                <a:spcPct val="20000"/>
              </a:spcBef>
              <a:buClr>
                <a:schemeClr val="accent1"/>
              </a:buClr>
              <a:buSzPct val="60000"/>
              <a:buFont typeface="Wingdings" panose="05000000000000000000" pitchFamily="2" charset="2"/>
              <a:buNone/>
            </a:pPr>
            <a:r>
              <a:rPr lang="zh-CN" altLang="en-US" sz="2400">
                <a:latin typeface="Verdana" panose="020B0604030504040204" pitchFamily="34" charset="0"/>
                <a:ea typeface="楷体" panose="02010609060101010101" pitchFamily="49" charset="-122"/>
              </a:rPr>
              <a:t>在任何比例混合时都能形成分子分散的、热力学稳定的均相体系，即在平衡态下聚合物大分子达到分子水平或链段水平的均匀分散。 </a:t>
            </a:r>
          </a:p>
        </p:txBody>
      </p:sp>
      <p:sp>
        <p:nvSpPr>
          <p:cNvPr id="2" name="灯片编号占位符 1">
            <a:extLst>
              <a:ext uri="{FF2B5EF4-FFF2-40B4-BE49-F238E27FC236}">
                <a16:creationId xmlns:a16="http://schemas.microsoft.com/office/drawing/2014/main" id="{CB6AD743-764D-42C6-A359-FD31E964B7C7}"/>
              </a:ext>
            </a:extLst>
          </p:cNvPr>
          <p:cNvSpPr>
            <a:spLocks noGrp="1"/>
          </p:cNvSpPr>
          <p:nvPr>
            <p:ph type="sldNum" sz="quarter" idx="10"/>
          </p:nvPr>
        </p:nvSpPr>
        <p:spPr/>
        <p:txBody>
          <a:bodyPr/>
          <a:lstStyle/>
          <a:p>
            <a:pPr>
              <a:defRPr/>
            </a:pPr>
            <a:fld id="{74D8991C-25F7-4812-801F-172DB7C5EC27}" type="slidenum">
              <a:rPr lang="ko-KR" altLang="en-US" smtClean="0"/>
              <a:pPr>
                <a:defRPr/>
              </a:pPr>
              <a:t>60</a:t>
            </a:fld>
            <a:endParaRPr lang="en-US" altLang="ko-K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Rectangle 4">
            <a:extLst>
              <a:ext uri="{FF2B5EF4-FFF2-40B4-BE49-F238E27FC236}">
                <a16:creationId xmlns:a16="http://schemas.microsoft.com/office/drawing/2014/main" id="{07092F84-60D3-4CB0-93A2-19DCB73CBE9C}"/>
              </a:ext>
            </a:extLst>
          </p:cNvPr>
          <p:cNvSpPr>
            <a:spLocks noChangeArrowheads="1"/>
          </p:cNvSpPr>
          <p:nvPr/>
        </p:nvSpPr>
        <p:spPr bwMode="auto">
          <a:xfrm>
            <a:off x="1403350" y="5583238"/>
            <a:ext cx="6648450" cy="8223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zh-CN" altLang="en-US" sz="2400" b="1">
                <a:ea typeface="楷体" panose="02010609060101010101" pitchFamily="49" charset="-122"/>
              </a:rPr>
              <a:t>相是共混物中具有同一聚集状态、同一结构和性质的均匀组成部分。</a:t>
            </a:r>
          </a:p>
        </p:txBody>
      </p:sp>
      <p:sp>
        <p:nvSpPr>
          <p:cNvPr id="38915" name="Rectangle 5">
            <a:extLst>
              <a:ext uri="{FF2B5EF4-FFF2-40B4-BE49-F238E27FC236}">
                <a16:creationId xmlns:a16="http://schemas.microsoft.com/office/drawing/2014/main" id="{8B9186C4-69CD-4357-8E7A-A98E7237D238}"/>
              </a:ext>
            </a:extLst>
          </p:cNvPr>
          <p:cNvSpPr>
            <a:spLocks noChangeArrowheads="1"/>
          </p:cNvSpPr>
          <p:nvPr/>
        </p:nvSpPr>
        <p:spPr bwMode="auto">
          <a:xfrm>
            <a:off x="1042988" y="981075"/>
            <a:ext cx="7253287" cy="5191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42900" indent="-342900">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lvl="1" eaLnBrk="1" hangingPunct="1">
              <a:spcBef>
                <a:spcPct val="20000"/>
              </a:spcBef>
              <a:buClr>
                <a:schemeClr val="accent1"/>
              </a:buClr>
              <a:buSzPct val="60000"/>
              <a:buFont typeface="Wingdings" panose="05000000000000000000" pitchFamily="2" charset="2"/>
              <a:buNone/>
            </a:pPr>
            <a:r>
              <a:rPr lang="zh-CN" altLang="en-US" sz="2800">
                <a:ea typeface="宋体" panose="02010600030101010101" pitchFamily="2" charset="-122"/>
              </a:rPr>
              <a:t>热力学相容条件：△</a:t>
            </a:r>
            <a:r>
              <a:rPr lang="en-US" altLang="zh-CN" sz="2800" i="1">
                <a:ea typeface="宋体" panose="02010600030101010101" pitchFamily="2" charset="-122"/>
              </a:rPr>
              <a:t>G</a:t>
            </a:r>
            <a:r>
              <a:rPr lang="en-US" altLang="zh-CN" sz="2800" baseline="-25000">
                <a:ea typeface="宋体" panose="02010600030101010101" pitchFamily="2" charset="-122"/>
              </a:rPr>
              <a:t>m</a:t>
            </a:r>
            <a:r>
              <a:rPr lang="en-US" altLang="zh-CN" sz="2800">
                <a:ea typeface="宋体" panose="02010600030101010101" pitchFamily="2" charset="-122"/>
              </a:rPr>
              <a:t> = </a:t>
            </a:r>
            <a:r>
              <a:rPr lang="zh-CN" altLang="en-US" sz="2800">
                <a:ea typeface="宋体" panose="02010600030101010101" pitchFamily="2" charset="-122"/>
              </a:rPr>
              <a:t>△</a:t>
            </a:r>
            <a:r>
              <a:rPr lang="en-US" altLang="zh-CN" sz="2800" i="1">
                <a:ea typeface="宋体" panose="02010600030101010101" pitchFamily="2" charset="-122"/>
              </a:rPr>
              <a:t>H</a:t>
            </a:r>
            <a:r>
              <a:rPr lang="en-US" altLang="zh-CN" sz="2800" baseline="-25000">
                <a:ea typeface="宋体" panose="02010600030101010101" pitchFamily="2" charset="-122"/>
              </a:rPr>
              <a:t>m</a:t>
            </a:r>
            <a:r>
              <a:rPr lang="en-US" altLang="zh-CN" sz="2800">
                <a:ea typeface="宋体" panose="02010600030101010101" pitchFamily="2" charset="-122"/>
              </a:rPr>
              <a:t> </a:t>
            </a:r>
            <a:r>
              <a:rPr lang="en-US" altLang="en-US"/>
              <a:t>－</a:t>
            </a:r>
            <a:r>
              <a:rPr lang="en-US" altLang="zh-CN" sz="2800">
                <a:ea typeface="宋体" panose="02010600030101010101" pitchFamily="2" charset="-122"/>
              </a:rPr>
              <a:t> </a:t>
            </a:r>
            <a:r>
              <a:rPr lang="en-US" altLang="zh-CN" sz="2800" i="1">
                <a:ea typeface="宋体" panose="02010600030101010101" pitchFamily="2" charset="-122"/>
              </a:rPr>
              <a:t>T</a:t>
            </a:r>
            <a:r>
              <a:rPr lang="zh-CN" altLang="en-US" sz="2800">
                <a:ea typeface="宋体" panose="02010600030101010101" pitchFamily="2" charset="-122"/>
              </a:rPr>
              <a:t>△</a:t>
            </a:r>
            <a:r>
              <a:rPr lang="en-US" altLang="zh-CN" sz="2800" i="1">
                <a:ea typeface="宋体" panose="02010600030101010101" pitchFamily="2" charset="-122"/>
              </a:rPr>
              <a:t>S</a:t>
            </a:r>
            <a:r>
              <a:rPr lang="en-US" altLang="zh-CN" sz="2800" baseline="-25000">
                <a:ea typeface="宋体" panose="02010600030101010101" pitchFamily="2" charset="-122"/>
              </a:rPr>
              <a:t>m</a:t>
            </a:r>
            <a:r>
              <a:rPr lang="en-US" altLang="zh-CN" sz="2800">
                <a:ea typeface="宋体" panose="02010600030101010101" pitchFamily="2" charset="-122"/>
              </a:rPr>
              <a:t> &lt;0</a:t>
            </a:r>
            <a:endParaRPr lang="ko-KR" altLang="en-US" sz="2800">
              <a:ea typeface="宋体" panose="02010600030101010101" pitchFamily="2" charset="-122"/>
            </a:endParaRPr>
          </a:p>
        </p:txBody>
      </p:sp>
      <p:sp>
        <p:nvSpPr>
          <p:cNvPr id="195590" name="Text Box 6">
            <a:extLst>
              <a:ext uri="{FF2B5EF4-FFF2-40B4-BE49-F238E27FC236}">
                <a16:creationId xmlns:a16="http://schemas.microsoft.com/office/drawing/2014/main" id="{1F7E8017-D0FF-4F76-A3DE-1771D393F8A5}"/>
              </a:ext>
            </a:extLst>
          </p:cNvPr>
          <p:cNvSpPr txBox="1">
            <a:spLocks noChangeArrowheads="1"/>
          </p:cNvSpPr>
          <p:nvPr/>
        </p:nvSpPr>
        <p:spPr bwMode="auto">
          <a:xfrm>
            <a:off x="828675" y="1700213"/>
            <a:ext cx="8064500" cy="118745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buFont typeface="Wingdings" panose="05000000000000000000" pitchFamily="2" charset="2"/>
              <a:buChar char="ü"/>
            </a:pPr>
            <a:r>
              <a:rPr lang="zh-CN" altLang="en-US" sz="2400">
                <a:solidFill>
                  <a:schemeClr val="bg1"/>
                </a:solidFill>
                <a:ea typeface="黑体" panose="02010609060101010101" pitchFamily="49" charset="-122"/>
                <a:cs typeface="Times New Roman" panose="02020603050405020304" pitchFamily="18" charset="0"/>
              </a:rPr>
              <a:t>不同高分子间若没有特殊相互作用，</a:t>
            </a:r>
            <a:r>
              <a:rPr lang="en-US" altLang="zh-CN" sz="2400">
                <a:solidFill>
                  <a:schemeClr val="bg1"/>
                </a:solidFill>
                <a:ea typeface="黑体" panose="02010609060101010101" pitchFamily="49" charset="-122"/>
                <a:cs typeface="Times New Roman" panose="02020603050405020304" pitchFamily="18" charset="0"/>
              </a:rPr>
              <a:t>Δ</a:t>
            </a:r>
            <a:r>
              <a:rPr lang="en-US" altLang="zh-CN" sz="2400" i="1">
                <a:solidFill>
                  <a:schemeClr val="bg1"/>
                </a:solidFill>
                <a:ea typeface="黑体" panose="02010609060101010101" pitchFamily="49" charset="-122"/>
                <a:cs typeface="Times New Roman" panose="02020603050405020304" pitchFamily="18" charset="0"/>
              </a:rPr>
              <a:t>H</a:t>
            </a:r>
            <a:r>
              <a:rPr lang="en-US" altLang="zh-CN" sz="2400" baseline="-25000">
                <a:solidFill>
                  <a:schemeClr val="bg1"/>
                </a:solidFill>
                <a:ea typeface="黑体" panose="02010609060101010101" pitchFamily="49" charset="-122"/>
                <a:cs typeface="Times New Roman" panose="02020603050405020304" pitchFamily="18" charset="0"/>
              </a:rPr>
              <a:t>m</a:t>
            </a:r>
            <a:r>
              <a:rPr lang="en-US" altLang="zh-CN" sz="2400">
                <a:solidFill>
                  <a:schemeClr val="bg1"/>
                </a:solidFill>
                <a:ea typeface="黑体" panose="02010609060101010101" pitchFamily="49" charset="-122"/>
                <a:cs typeface="Times New Roman" panose="02020603050405020304" pitchFamily="18" charset="0"/>
              </a:rPr>
              <a:t> &gt; 0 </a:t>
            </a:r>
          </a:p>
          <a:p>
            <a:pPr eaLnBrk="1" hangingPunct="1">
              <a:buFont typeface="Wingdings" panose="05000000000000000000" pitchFamily="2" charset="2"/>
              <a:buChar char="ü"/>
            </a:pPr>
            <a:r>
              <a:rPr lang="zh-CN" altLang="en-US" sz="2400">
                <a:solidFill>
                  <a:schemeClr val="bg1"/>
                </a:solidFill>
                <a:ea typeface="黑体" panose="02010609060101010101" pitchFamily="49" charset="-122"/>
                <a:cs typeface="Times New Roman" panose="02020603050405020304" pitchFamily="18" charset="0"/>
              </a:rPr>
              <a:t>尽管</a:t>
            </a:r>
            <a:r>
              <a:rPr lang="en-US" altLang="zh-CN" sz="2400">
                <a:solidFill>
                  <a:schemeClr val="bg1"/>
                </a:solidFill>
                <a:ea typeface="黑体" panose="02010609060101010101" pitchFamily="49" charset="-122"/>
                <a:cs typeface="Times New Roman" panose="02020603050405020304" pitchFamily="18" charset="0"/>
              </a:rPr>
              <a:t>Δ</a:t>
            </a:r>
            <a:r>
              <a:rPr lang="en-US" altLang="zh-CN" sz="2400" i="1">
                <a:solidFill>
                  <a:schemeClr val="bg1"/>
                </a:solidFill>
                <a:ea typeface="黑体" panose="02010609060101010101" pitchFamily="49" charset="-122"/>
                <a:cs typeface="Times New Roman" panose="02020603050405020304" pitchFamily="18" charset="0"/>
              </a:rPr>
              <a:t>S</a:t>
            </a:r>
            <a:r>
              <a:rPr lang="en-US" altLang="zh-CN" sz="2400" baseline="-25000">
                <a:solidFill>
                  <a:schemeClr val="bg1"/>
                </a:solidFill>
                <a:ea typeface="黑体" panose="02010609060101010101" pitchFamily="49" charset="-122"/>
                <a:cs typeface="Times New Roman" panose="02020603050405020304" pitchFamily="18" charset="0"/>
              </a:rPr>
              <a:t>m</a:t>
            </a:r>
            <a:r>
              <a:rPr lang="en-US" altLang="zh-CN" sz="2400">
                <a:solidFill>
                  <a:schemeClr val="bg1"/>
                </a:solidFill>
                <a:ea typeface="黑体" panose="02010609060101010101" pitchFamily="49" charset="-122"/>
                <a:cs typeface="Times New Roman" panose="02020603050405020304" pitchFamily="18" charset="0"/>
              </a:rPr>
              <a:t> &gt; 0</a:t>
            </a:r>
            <a:r>
              <a:rPr lang="zh-CN" altLang="en-US" sz="2400">
                <a:solidFill>
                  <a:schemeClr val="bg1"/>
                </a:solidFill>
                <a:ea typeface="黑体" panose="02010609060101010101" pitchFamily="49" charset="-122"/>
                <a:cs typeface="Times New Roman" panose="02020603050405020304" pitchFamily="18" charset="0"/>
              </a:rPr>
              <a:t>，但高分子的大分子量及长链特征决定了混合熵变不足 </a:t>
            </a:r>
          </a:p>
        </p:txBody>
      </p:sp>
      <p:sp>
        <p:nvSpPr>
          <p:cNvPr id="195591" name="Litebulb">
            <a:extLst>
              <a:ext uri="{FF2B5EF4-FFF2-40B4-BE49-F238E27FC236}">
                <a16:creationId xmlns:a16="http://schemas.microsoft.com/office/drawing/2014/main" id="{D128CCD8-BBC9-4BDF-AE82-FC70C4EC816F}"/>
              </a:ext>
            </a:extLst>
          </p:cNvPr>
          <p:cNvSpPr>
            <a:spLocks noEditPoints="1" noChangeArrowheads="1"/>
          </p:cNvSpPr>
          <p:nvPr/>
        </p:nvSpPr>
        <p:spPr bwMode="auto">
          <a:xfrm>
            <a:off x="1236663" y="3113088"/>
            <a:ext cx="1665287" cy="2214562"/>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endParaRPr lang="zh-CN" altLang="en-US"/>
          </a:p>
        </p:txBody>
      </p:sp>
      <p:sp>
        <p:nvSpPr>
          <p:cNvPr id="195592" name="Rectangle 8">
            <a:extLst>
              <a:ext uri="{FF2B5EF4-FFF2-40B4-BE49-F238E27FC236}">
                <a16:creationId xmlns:a16="http://schemas.microsoft.com/office/drawing/2014/main" id="{89CA7290-159E-479C-8975-E99A07F44C8F}"/>
              </a:ext>
            </a:extLst>
          </p:cNvPr>
          <p:cNvSpPr>
            <a:spLocks noChangeArrowheads="1"/>
          </p:cNvSpPr>
          <p:nvPr/>
        </p:nvSpPr>
        <p:spPr bwMode="auto">
          <a:xfrm>
            <a:off x="3348038" y="3933825"/>
            <a:ext cx="2894014" cy="822325"/>
          </a:xfrm>
          <a:prstGeom prst="rect">
            <a:avLst/>
          </a:prstGeom>
          <a:solidFill>
            <a:schemeClr val="accent2">
              <a:lumMod val="40000"/>
              <a:lumOff val="60000"/>
            </a:schemeClr>
          </a:solidFill>
          <a:ln w="9525">
            <a:noFill/>
            <a:miter lim="800000"/>
            <a:headEnd/>
            <a:tailEnd/>
          </a:ln>
          <a:effectLst/>
        </p:spPr>
        <p:txBody>
          <a:bodyPr wrap="none" lIns="90000" tIns="46800" rIns="90000" bIns="46800"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zh-CN" altLang="en-US" sz="2800" b="1">
                <a:ea typeface="黑体" panose="02010609060101010101" pitchFamily="49" charset="-122"/>
              </a:rPr>
              <a:t>什么是 </a:t>
            </a:r>
            <a:r>
              <a:rPr lang="zh-CN" altLang="en-US" sz="2800" b="1">
                <a:latin typeface="黑体" panose="02010609060101010101" pitchFamily="49" charset="-122"/>
                <a:ea typeface="黑体" panose="02010609060101010101" pitchFamily="49" charset="-122"/>
              </a:rPr>
              <a:t>“</a:t>
            </a:r>
            <a:r>
              <a:rPr lang="zh-CN" altLang="en-US" sz="2800" b="1">
                <a:ea typeface="黑体" panose="02010609060101010101" pitchFamily="49" charset="-122"/>
              </a:rPr>
              <a:t>相</a:t>
            </a:r>
            <a:r>
              <a:rPr lang="zh-CN" altLang="en-US" sz="2800" b="1">
                <a:latin typeface="黑体" panose="02010609060101010101" pitchFamily="49" charset="-122"/>
                <a:ea typeface="黑体" panose="02010609060101010101" pitchFamily="49" charset="-122"/>
              </a:rPr>
              <a:t>”</a:t>
            </a:r>
            <a:r>
              <a:rPr lang="zh-CN" altLang="en-US" sz="2800" b="1">
                <a:ea typeface="黑体" panose="02010609060101010101" pitchFamily="49" charset="-122"/>
              </a:rPr>
              <a:t> ？</a:t>
            </a:r>
          </a:p>
        </p:txBody>
      </p:sp>
      <p:sp>
        <p:nvSpPr>
          <p:cNvPr id="38919" name="Rectangle 9">
            <a:extLst>
              <a:ext uri="{FF2B5EF4-FFF2-40B4-BE49-F238E27FC236}">
                <a16:creationId xmlns:a16="http://schemas.microsoft.com/office/drawing/2014/main" id="{5621E6E5-5C34-40CE-9765-750A0844711C}"/>
              </a:ext>
            </a:extLst>
          </p:cNvPr>
          <p:cNvSpPr>
            <a:spLocks noChangeArrowheads="1"/>
          </p:cNvSpPr>
          <p:nvPr/>
        </p:nvSpPr>
        <p:spPr bwMode="white">
          <a:xfrm>
            <a:off x="706438" y="76200"/>
            <a:ext cx="7980362" cy="609600"/>
          </a:xfrm>
          <a:prstGeom prst="rect">
            <a:avLst/>
          </a:prstGeom>
          <a:solidFill>
            <a:schemeClr val="accent2">
              <a:lumMod val="60000"/>
              <a:lumOff val="40000"/>
            </a:schemeClr>
          </a:solidFill>
          <a:ln w="9525">
            <a:no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相容性的基本概念</a:t>
            </a:r>
          </a:p>
        </p:txBody>
      </p:sp>
      <p:sp>
        <p:nvSpPr>
          <p:cNvPr id="2" name="灯片编号占位符 1">
            <a:extLst>
              <a:ext uri="{FF2B5EF4-FFF2-40B4-BE49-F238E27FC236}">
                <a16:creationId xmlns:a16="http://schemas.microsoft.com/office/drawing/2014/main" id="{A6BAFAE4-FC26-4768-95EB-42D0462A6AB4}"/>
              </a:ext>
            </a:extLst>
          </p:cNvPr>
          <p:cNvSpPr>
            <a:spLocks noGrp="1"/>
          </p:cNvSpPr>
          <p:nvPr>
            <p:ph type="sldNum" sz="quarter" idx="10"/>
          </p:nvPr>
        </p:nvSpPr>
        <p:spPr/>
        <p:txBody>
          <a:bodyPr/>
          <a:lstStyle/>
          <a:p>
            <a:pPr>
              <a:defRPr/>
            </a:pPr>
            <a:fld id="{3852540C-3736-484B-88FF-E794A489BE69}" type="slidenum">
              <a:rPr lang="ko-KR" altLang="en-US" smtClean="0"/>
              <a:pPr>
                <a:defRPr/>
              </a:pPr>
              <a:t>61</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5590"/>
                                        </p:tgtEl>
                                        <p:attrNameLst>
                                          <p:attrName>style.visibility</p:attrName>
                                        </p:attrNameLst>
                                      </p:cBhvr>
                                      <p:to>
                                        <p:strVal val="visible"/>
                                      </p:to>
                                    </p:set>
                                    <p:animEffect transition="in" filter="blinds(horizontal)">
                                      <p:cBhvr>
                                        <p:cTn id="7" dur="500"/>
                                        <p:tgtEl>
                                          <p:spTgt spid="1955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95591"/>
                                        </p:tgtEl>
                                        <p:attrNameLst>
                                          <p:attrName>style.visibility</p:attrName>
                                        </p:attrNameLst>
                                      </p:cBhvr>
                                      <p:to>
                                        <p:strVal val="visible"/>
                                      </p:to>
                                    </p:set>
                                    <p:anim calcmode="lin" valueType="num">
                                      <p:cBhvr additive="base">
                                        <p:cTn id="12" dur="500" fill="hold"/>
                                        <p:tgtEl>
                                          <p:spTgt spid="195591"/>
                                        </p:tgtEl>
                                        <p:attrNameLst>
                                          <p:attrName>ppt_x</p:attrName>
                                        </p:attrNameLst>
                                      </p:cBhvr>
                                      <p:tavLst>
                                        <p:tav tm="0">
                                          <p:val>
                                            <p:strVal val="#ppt_x"/>
                                          </p:val>
                                        </p:tav>
                                        <p:tav tm="100000">
                                          <p:val>
                                            <p:strVal val="#ppt_x"/>
                                          </p:val>
                                        </p:tav>
                                      </p:tavLst>
                                    </p:anim>
                                    <p:anim calcmode="lin" valueType="num">
                                      <p:cBhvr additive="base">
                                        <p:cTn id="13" dur="500" fill="hold"/>
                                        <p:tgtEl>
                                          <p:spTgt spid="19559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95592"/>
                                        </p:tgtEl>
                                        <p:attrNameLst>
                                          <p:attrName>style.visibility</p:attrName>
                                        </p:attrNameLst>
                                      </p:cBhvr>
                                      <p:to>
                                        <p:strVal val="visible"/>
                                      </p:to>
                                    </p:set>
                                    <p:anim calcmode="lin" valueType="num">
                                      <p:cBhvr additive="base">
                                        <p:cTn id="16" dur="500" fill="hold"/>
                                        <p:tgtEl>
                                          <p:spTgt spid="195592"/>
                                        </p:tgtEl>
                                        <p:attrNameLst>
                                          <p:attrName>ppt_x</p:attrName>
                                        </p:attrNameLst>
                                      </p:cBhvr>
                                      <p:tavLst>
                                        <p:tav tm="0">
                                          <p:val>
                                            <p:strVal val="#ppt_x"/>
                                          </p:val>
                                        </p:tav>
                                        <p:tav tm="100000">
                                          <p:val>
                                            <p:strVal val="#ppt_x"/>
                                          </p:val>
                                        </p:tav>
                                      </p:tavLst>
                                    </p:anim>
                                    <p:anim calcmode="lin" valueType="num">
                                      <p:cBhvr additive="base">
                                        <p:cTn id="17" dur="500" fill="hold"/>
                                        <p:tgtEl>
                                          <p:spTgt spid="195592"/>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95588"/>
                                        </p:tgtEl>
                                        <p:attrNameLst>
                                          <p:attrName>style.visibility</p:attrName>
                                        </p:attrNameLst>
                                      </p:cBhvr>
                                      <p:to>
                                        <p:strVal val="visible"/>
                                      </p:to>
                                    </p:set>
                                    <p:anim calcmode="lin" valueType="num">
                                      <p:cBhvr additive="base">
                                        <p:cTn id="22" dur="500" fill="hold"/>
                                        <p:tgtEl>
                                          <p:spTgt spid="195588"/>
                                        </p:tgtEl>
                                        <p:attrNameLst>
                                          <p:attrName>ppt_x</p:attrName>
                                        </p:attrNameLst>
                                      </p:cBhvr>
                                      <p:tavLst>
                                        <p:tav tm="0">
                                          <p:val>
                                            <p:strVal val="#ppt_x"/>
                                          </p:val>
                                        </p:tav>
                                        <p:tav tm="100000">
                                          <p:val>
                                            <p:strVal val="#ppt_x"/>
                                          </p:val>
                                        </p:tav>
                                      </p:tavLst>
                                    </p:anim>
                                    <p:anim calcmode="lin" valueType="num">
                                      <p:cBhvr additive="base">
                                        <p:cTn id="23" dur="500" fill="hold"/>
                                        <p:tgtEl>
                                          <p:spTgt spid="1955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8" grpId="0"/>
      <p:bldP spid="195590" grpId="0" animBg="1"/>
      <p:bldP spid="19559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4">
            <a:extLst>
              <a:ext uri="{FF2B5EF4-FFF2-40B4-BE49-F238E27FC236}">
                <a16:creationId xmlns:a16="http://schemas.microsoft.com/office/drawing/2014/main" id="{023A0D22-1D17-4430-9760-4708678B8C5F}"/>
              </a:ext>
            </a:extLst>
          </p:cNvPr>
          <p:cNvGraphicFramePr>
            <a:graphicFrameLocks noChangeAspect="1"/>
          </p:cNvGraphicFramePr>
          <p:nvPr/>
        </p:nvGraphicFramePr>
        <p:xfrm>
          <a:off x="971550" y="1557338"/>
          <a:ext cx="7696200" cy="692150"/>
        </p:xfrm>
        <a:graphic>
          <a:graphicData uri="http://schemas.openxmlformats.org/presentationml/2006/ole">
            <mc:AlternateContent xmlns:mc="http://schemas.openxmlformats.org/markup-compatibility/2006">
              <mc:Choice xmlns:v="urn:schemas-microsoft-com:vml" Requires="v">
                <p:oleObj spid="_x0000_s94648" r:id="rId3" imgW="2438400" imgH="215900" progId="Equation.3">
                  <p:embed/>
                </p:oleObj>
              </mc:Choice>
              <mc:Fallback>
                <p:oleObj r:id="rId3" imgW="2438400" imgH="215900" progId="Equation.3">
                  <p:embed/>
                  <p:pic>
                    <p:nvPicPr>
                      <p:cNvPr id="40962" name="Object 4">
                        <a:extLst>
                          <a:ext uri="{FF2B5EF4-FFF2-40B4-BE49-F238E27FC236}">
                            <a16:creationId xmlns:a16="http://schemas.microsoft.com/office/drawing/2014/main" id="{023A0D22-1D17-4430-9760-4708678B8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6962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3" name="Rectangle 5">
            <a:extLst>
              <a:ext uri="{FF2B5EF4-FFF2-40B4-BE49-F238E27FC236}">
                <a16:creationId xmlns:a16="http://schemas.microsoft.com/office/drawing/2014/main" id="{5F89739C-ED82-48D0-B5D5-28DA9FBDE76C}"/>
              </a:ext>
            </a:extLst>
          </p:cNvPr>
          <p:cNvSpPr>
            <a:spLocks noChangeArrowheads="1"/>
          </p:cNvSpPr>
          <p:nvPr/>
        </p:nvSpPr>
        <p:spPr bwMode="auto">
          <a:xfrm>
            <a:off x="1447800" y="2882900"/>
            <a:ext cx="6580188"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lnSpc>
                <a:spcPct val="150000"/>
              </a:lnSpc>
            </a:pPr>
            <a:r>
              <a:rPr kumimoji="1" lang="zh-CN" altLang="en-US" sz="2200">
                <a:ea typeface="楷体" panose="02010609060101010101" pitchFamily="49" charset="-122"/>
              </a:rPr>
              <a:t>式中                        </a:t>
            </a:r>
            <a:r>
              <a:rPr kumimoji="1" lang="en-US" altLang="zh-CN" sz="2200">
                <a:ea typeface="楷体" panose="02010609060101010101" pitchFamily="49" charset="-122"/>
              </a:rPr>
              <a:t>——</a:t>
            </a:r>
            <a:r>
              <a:rPr kumimoji="1" lang="zh-CN" altLang="en-US" sz="2200">
                <a:ea typeface="楷体" panose="02010609060101010101" pitchFamily="49" charset="-122"/>
              </a:rPr>
              <a:t>混合自由能</a:t>
            </a:r>
          </a:p>
          <a:p>
            <a:pPr algn="just">
              <a:lnSpc>
                <a:spcPct val="150000"/>
              </a:lnSpc>
            </a:pPr>
            <a:r>
              <a:rPr kumimoji="1" lang="zh-CN" altLang="en-US" sz="2200">
                <a:ea typeface="楷体" panose="02010609060101010101" pitchFamily="49" charset="-122"/>
              </a:rPr>
              <a:t>                                </a:t>
            </a:r>
            <a:r>
              <a:rPr kumimoji="1" lang="en-US" altLang="zh-CN" sz="2200">
                <a:ea typeface="楷体" panose="02010609060101010101" pitchFamily="49" charset="-122"/>
              </a:rPr>
              <a:t>——</a:t>
            </a:r>
            <a:r>
              <a:rPr kumimoji="1" lang="zh-CN" altLang="en-US" sz="2200">
                <a:ea typeface="楷体" panose="02010609060101010101" pitchFamily="49" charset="-122"/>
              </a:rPr>
              <a:t>组分</a:t>
            </a:r>
            <a:r>
              <a:rPr kumimoji="1" lang="en-US" altLang="zh-CN" sz="2200">
                <a:ea typeface="楷体" panose="02010609060101010101" pitchFamily="49" charset="-122"/>
              </a:rPr>
              <a:t>A</a:t>
            </a:r>
            <a:r>
              <a:rPr kumimoji="1" lang="zh-CN" altLang="en-US" sz="2200">
                <a:ea typeface="楷体" panose="02010609060101010101" pitchFamily="49" charset="-122"/>
              </a:rPr>
              <a:t>和</a:t>
            </a:r>
            <a:r>
              <a:rPr kumimoji="1" lang="en-US" altLang="zh-CN" sz="2200">
                <a:ea typeface="楷体" panose="02010609060101010101" pitchFamily="49" charset="-122"/>
              </a:rPr>
              <a:t>B</a:t>
            </a:r>
            <a:r>
              <a:rPr kumimoji="1" lang="zh-CN" altLang="en-US" sz="2200">
                <a:ea typeface="楷体" panose="02010609060101010101" pitchFamily="49" charset="-122"/>
              </a:rPr>
              <a:t>的摩尔数</a:t>
            </a:r>
          </a:p>
          <a:p>
            <a:pPr algn="just">
              <a:lnSpc>
                <a:spcPct val="150000"/>
              </a:lnSpc>
            </a:pPr>
            <a:r>
              <a:rPr kumimoji="1" lang="zh-CN" altLang="en-US" sz="2200">
                <a:ea typeface="楷体" panose="02010609060101010101" pitchFamily="49" charset="-122"/>
              </a:rPr>
              <a:t>                                </a:t>
            </a:r>
            <a:r>
              <a:rPr kumimoji="1" lang="en-US" altLang="zh-CN" sz="2200">
                <a:ea typeface="楷体" panose="02010609060101010101" pitchFamily="49" charset="-122"/>
              </a:rPr>
              <a:t>——</a:t>
            </a:r>
            <a:r>
              <a:rPr kumimoji="1" lang="zh-CN" altLang="en-US" sz="2200">
                <a:ea typeface="楷体" panose="02010609060101010101" pitchFamily="49" charset="-122"/>
              </a:rPr>
              <a:t>组分</a:t>
            </a:r>
            <a:r>
              <a:rPr kumimoji="1" lang="en-US" altLang="zh-CN" sz="2200">
                <a:ea typeface="楷体" panose="02010609060101010101" pitchFamily="49" charset="-122"/>
              </a:rPr>
              <a:t>A</a:t>
            </a:r>
            <a:r>
              <a:rPr kumimoji="1" lang="zh-CN" altLang="en-US" sz="2200">
                <a:ea typeface="楷体" panose="02010609060101010101" pitchFamily="49" charset="-122"/>
              </a:rPr>
              <a:t>和</a:t>
            </a:r>
            <a:r>
              <a:rPr kumimoji="1" lang="en-US" altLang="zh-CN" sz="2200">
                <a:ea typeface="楷体" panose="02010609060101010101" pitchFamily="49" charset="-122"/>
              </a:rPr>
              <a:t>B</a:t>
            </a:r>
            <a:r>
              <a:rPr kumimoji="1" lang="zh-CN" altLang="en-US" sz="2200">
                <a:ea typeface="楷体" panose="02010609060101010101" pitchFamily="49" charset="-122"/>
              </a:rPr>
              <a:t>的体积分数</a:t>
            </a:r>
          </a:p>
          <a:p>
            <a:pPr>
              <a:lnSpc>
                <a:spcPct val="150000"/>
              </a:lnSpc>
            </a:pPr>
            <a:r>
              <a:rPr kumimoji="1" lang="zh-CN" altLang="en-US" sz="2200">
                <a:ea typeface="楷体" panose="02010609060101010101" pitchFamily="49" charset="-122"/>
                <a:cs typeface="Times New Roman" panose="02020603050405020304" pitchFamily="18" charset="0"/>
              </a:rPr>
              <a:t>                       </a:t>
            </a:r>
            <a:r>
              <a:rPr kumimoji="1" lang="el-GR" altLang="zh-CN" sz="2200">
                <a:ea typeface="楷体" panose="02010609060101010101" pitchFamily="49" charset="-122"/>
                <a:cs typeface="Times New Roman" panose="02020603050405020304" pitchFamily="18" charset="0"/>
              </a:rPr>
              <a:t>χ</a:t>
            </a:r>
            <a:r>
              <a:rPr kumimoji="1" lang="en-US" altLang="zh-CN" sz="2200">
                <a:ea typeface="楷体" panose="02010609060101010101" pitchFamily="49" charset="-122"/>
                <a:cs typeface="Times New Roman" panose="02020603050405020304" pitchFamily="18" charset="0"/>
              </a:rPr>
              <a:t>     ——Flory-Huggins</a:t>
            </a:r>
            <a:r>
              <a:rPr kumimoji="1" lang="zh-CN" altLang="en-US" sz="2200">
                <a:ea typeface="楷体" panose="02010609060101010101" pitchFamily="49" charset="-122"/>
                <a:cs typeface="Times New Roman" panose="02020603050405020304" pitchFamily="18" charset="0"/>
              </a:rPr>
              <a:t>相互作用参数</a:t>
            </a:r>
            <a:r>
              <a:rPr kumimoji="1" lang="zh-CN" altLang="en-US" sz="2200">
                <a:ea typeface="楷体" panose="02010609060101010101" pitchFamily="49" charset="-122"/>
              </a:rPr>
              <a:t> </a:t>
            </a:r>
          </a:p>
        </p:txBody>
      </p:sp>
      <p:graphicFrame>
        <p:nvGraphicFramePr>
          <p:cNvPr id="40964" name="Object 6">
            <a:extLst>
              <a:ext uri="{FF2B5EF4-FFF2-40B4-BE49-F238E27FC236}">
                <a16:creationId xmlns:a16="http://schemas.microsoft.com/office/drawing/2014/main" id="{5D6D1F6E-AC26-46D0-90F0-FDC73203BC68}"/>
              </a:ext>
            </a:extLst>
          </p:cNvPr>
          <p:cNvGraphicFramePr>
            <a:graphicFrameLocks noChangeAspect="1"/>
          </p:cNvGraphicFramePr>
          <p:nvPr/>
        </p:nvGraphicFramePr>
        <p:xfrm>
          <a:off x="3322638" y="3106738"/>
          <a:ext cx="457200" cy="322262"/>
        </p:xfrm>
        <a:graphic>
          <a:graphicData uri="http://schemas.openxmlformats.org/presentationml/2006/ole">
            <mc:AlternateContent xmlns:mc="http://schemas.openxmlformats.org/markup-compatibility/2006">
              <mc:Choice xmlns:v="urn:schemas-microsoft-com:vml" Requires="v">
                <p:oleObj spid="_x0000_s94649" r:id="rId5" imgW="253670" imgH="177569" progId="Equation.3">
                  <p:embed/>
                </p:oleObj>
              </mc:Choice>
              <mc:Fallback>
                <p:oleObj r:id="rId5" imgW="253670" imgH="177569" progId="Equation.3">
                  <p:embed/>
                  <p:pic>
                    <p:nvPicPr>
                      <p:cNvPr id="40964" name="Object 6">
                        <a:extLst>
                          <a:ext uri="{FF2B5EF4-FFF2-40B4-BE49-F238E27FC236}">
                            <a16:creationId xmlns:a16="http://schemas.microsoft.com/office/drawing/2014/main" id="{5D6D1F6E-AC26-46D0-90F0-FDC73203BC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2638" y="3106738"/>
                        <a:ext cx="4572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5" name="Object 7">
            <a:extLst>
              <a:ext uri="{FF2B5EF4-FFF2-40B4-BE49-F238E27FC236}">
                <a16:creationId xmlns:a16="http://schemas.microsoft.com/office/drawing/2014/main" id="{2F270C8F-9755-480B-AC42-678596278DEA}"/>
              </a:ext>
            </a:extLst>
          </p:cNvPr>
          <p:cNvGraphicFramePr>
            <a:graphicFrameLocks noChangeAspect="1"/>
          </p:cNvGraphicFramePr>
          <p:nvPr/>
        </p:nvGraphicFramePr>
        <p:xfrm>
          <a:off x="3000375" y="3489325"/>
          <a:ext cx="322263" cy="371475"/>
        </p:xfrm>
        <a:graphic>
          <a:graphicData uri="http://schemas.openxmlformats.org/presentationml/2006/ole">
            <mc:AlternateContent xmlns:mc="http://schemas.openxmlformats.org/markup-compatibility/2006">
              <mc:Choice xmlns:v="urn:schemas-microsoft-com:vml" Requires="v">
                <p:oleObj spid="_x0000_s94650" r:id="rId7" imgW="190335" imgH="215713" progId="Equation.3">
                  <p:embed/>
                </p:oleObj>
              </mc:Choice>
              <mc:Fallback>
                <p:oleObj r:id="rId7" imgW="190335" imgH="215713" progId="Equation.3">
                  <p:embed/>
                  <p:pic>
                    <p:nvPicPr>
                      <p:cNvPr id="40965" name="Object 7">
                        <a:extLst>
                          <a:ext uri="{FF2B5EF4-FFF2-40B4-BE49-F238E27FC236}">
                            <a16:creationId xmlns:a16="http://schemas.microsoft.com/office/drawing/2014/main" id="{2F270C8F-9755-480B-AC42-678596278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75" y="3489325"/>
                        <a:ext cx="3222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6" name="Object 8">
            <a:extLst>
              <a:ext uri="{FF2B5EF4-FFF2-40B4-BE49-F238E27FC236}">
                <a16:creationId xmlns:a16="http://schemas.microsoft.com/office/drawing/2014/main" id="{E01B4DFA-69D3-4FE6-8201-0A0B87A9B4D3}"/>
              </a:ext>
            </a:extLst>
          </p:cNvPr>
          <p:cNvGraphicFramePr>
            <a:graphicFrameLocks noChangeAspect="1"/>
          </p:cNvGraphicFramePr>
          <p:nvPr/>
        </p:nvGraphicFramePr>
        <p:xfrm>
          <a:off x="3457575" y="3489325"/>
          <a:ext cx="322263" cy="371475"/>
        </p:xfrm>
        <a:graphic>
          <a:graphicData uri="http://schemas.openxmlformats.org/presentationml/2006/ole">
            <mc:AlternateContent xmlns:mc="http://schemas.openxmlformats.org/markup-compatibility/2006">
              <mc:Choice xmlns:v="urn:schemas-microsoft-com:vml" Requires="v">
                <p:oleObj spid="_x0000_s94651" r:id="rId9" imgW="190335" imgH="215713" progId="Equation.3">
                  <p:embed/>
                </p:oleObj>
              </mc:Choice>
              <mc:Fallback>
                <p:oleObj r:id="rId9" imgW="190335" imgH="215713" progId="Equation.3">
                  <p:embed/>
                  <p:pic>
                    <p:nvPicPr>
                      <p:cNvPr id="40966" name="Object 8">
                        <a:extLst>
                          <a:ext uri="{FF2B5EF4-FFF2-40B4-BE49-F238E27FC236}">
                            <a16:creationId xmlns:a16="http://schemas.microsoft.com/office/drawing/2014/main" id="{E01B4DFA-69D3-4FE6-8201-0A0B87A9B4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7575" y="3489325"/>
                        <a:ext cx="3222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7" name="Object 9">
            <a:extLst>
              <a:ext uri="{FF2B5EF4-FFF2-40B4-BE49-F238E27FC236}">
                <a16:creationId xmlns:a16="http://schemas.microsoft.com/office/drawing/2014/main" id="{96686787-0CE8-4EFE-8EC5-600E2B8E0D9D}"/>
              </a:ext>
            </a:extLst>
          </p:cNvPr>
          <p:cNvGraphicFramePr>
            <a:graphicFrameLocks noChangeAspect="1"/>
          </p:cNvGraphicFramePr>
          <p:nvPr/>
        </p:nvGraphicFramePr>
        <p:xfrm>
          <a:off x="2909888" y="4065588"/>
          <a:ext cx="306387" cy="371475"/>
        </p:xfrm>
        <a:graphic>
          <a:graphicData uri="http://schemas.openxmlformats.org/presentationml/2006/ole">
            <mc:AlternateContent xmlns:mc="http://schemas.openxmlformats.org/markup-compatibility/2006">
              <mc:Choice xmlns:v="urn:schemas-microsoft-com:vml" Requires="v">
                <p:oleObj spid="_x0000_s94652" r:id="rId11" imgW="177569" imgH="215619" progId="Equation.3">
                  <p:embed/>
                </p:oleObj>
              </mc:Choice>
              <mc:Fallback>
                <p:oleObj r:id="rId11" imgW="177569" imgH="215619" progId="Equation.3">
                  <p:embed/>
                  <p:pic>
                    <p:nvPicPr>
                      <p:cNvPr id="40967" name="Object 9">
                        <a:extLst>
                          <a:ext uri="{FF2B5EF4-FFF2-40B4-BE49-F238E27FC236}">
                            <a16:creationId xmlns:a16="http://schemas.microsoft.com/office/drawing/2014/main" id="{96686787-0CE8-4EFE-8EC5-600E2B8E0D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09888" y="4065588"/>
                        <a:ext cx="3063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8" name="Object 10">
            <a:extLst>
              <a:ext uri="{FF2B5EF4-FFF2-40B4-BE49-F238E27FC236}">
                <a16:creationId xmlns:a16="http://schemas.microsoft.com/office/drawing/2014/main" id="{CE06E919-3930-44D6-9BEE-094064F8AC52}"/>
              </a:ext>
            </a:extLst>
          </p:cNvPr>
          <p:cNvGraphicFramePr>
            <a:graphicFrameLocks noChangeAspect="1"/>
          </p:cNvGraphicFramePr>
          <p:nvPr/>
        </p:nvGraphicFramePr>
        <p:xfrm>
          <a:off x="3402013" y="4065588"/>
          <a:ext cx="306387" cy="371475"/>
        </p:xfrm>
        <a:graphic>
          <a:graphicData uri="http://schemas.openxmlformats.org/presentationml/2006/ole">
            <mc:AlternateContent xmlns:mc="http://schemas.openxmlformats.org/markup-compatibility/2006">
              <mc:Choice xmlns:v="urn:schemas-microsoft-com:vml" Requires="v">
                <p:oleObj spid="_x0000_s94653" r:id="rId13" imgW="177569" imgH="215619" progId="Equation.3">
                  <p:embed/>
                </p:oleObj>
              </mc:Choice>
              <mc:Fallback>
                <p:oleObj r:id="rId13" imgW="177569" imgH="215619" progId="Equation.3">
                  <p:embed/>
                  <p:pic>
                    <p:nvPicPr>
                      <p:cNvPr id="40968" name="Object 10">
                        <a:extLst>
                          <a:ext uri="{FF2B5EF4-FFF2-40B4-BE49-F238E27FC236}">
                            <a16:creationId xmlns:a16="http://schemas.microsoft.com/office/drawing/2014/main" id="{CE06E919-3930-44D6-9BEE-094064F8AC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2013" y="4065588"/>
                        <a:ext cx="3063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9" name="Rectangle 12">
            <a:extLst>
              <a:ext uri="{FF2B5EF4-FFF2-40B4-BE49-F238E27FC236}">
                <a16:creationId xmlns:a16="http://schemas.microsoft.com/office/drawing/2014/main" id="{9F2907CC-EA3D-41B1-B107-12D063781783}"/>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聚合物共混体系的相图</a:t>
            </a:r>
          </a:p>
        </p:txBody>
      </p:sp>
      <p:sp>
        <p:nvSpPr>
          <p:cNvPr id="2" name="灯片编号占位符 1">
            <a:extLst>
              <a:ext uri="{FF2B5EF4-FFF2-40B4-BE49-F238E27FC236}">
                <a16:creationId xmlns:a16="http://schemas.microsoft.com/office/drawing/2014/main" id="{4443FEF6-34DB-47E6-B213-9AB88526AFAA}"/>
              </a:ext>
            </a:extLst>
          </p:cNvPr>
          <p:cNvSpPr>
            <a:spLocks noGrp="1"/>
          </p:cNvSpPr>
          <p:nvPr>
            <p:ph type="sldNum" sz="quarter" idx="10"/>
          </p:nvPr>
        </p:nvSpPr>
        <p:spPr/>
        <p:txBody>
          <a:bodyPr/>
          <a:lstStyle/>
          <a:p>
            <a:pPr>
              <a:defRPr/>
            </a:pPr>
            <a:fld id="{6A697051-1962-4EBA-8953-FBA12E5C30D7}" type="slidenum">
              <a:rPr lang="ko-KR" altLang="en-US" smtClean="0"/>
              <a:pPr>
                <a:defRPr/>
              </a:pPr>
              <a:t>62</a:t>
            </a:fld>
            <a:endParaRPr lang="en-US" altLang="ko-KR"/>
          </a:p>
        </p:txBody>
      </p:sp>
    </p:spTree>
  </p:cSld>
  <p:clrMapOvr>
    <a:masterClrMapping/>
  </p:clrMapOvr>
  <p:transition>
    <p:pull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5">
            <a:extLst>
              <a:ext uri="{FF2B5EF4-FFF2-40B4-BE49-F238E27FC236}">
                <a16:creationId xmlns:a16="http://schemas.microsoft.com/office/drawing/2014/main" id="{A7505798-A904-4AFA-918A-321D767080AC}"/>
              </a:ext>
            </a:extLst>
          </p:cNvPr>
          <p:cNvSpPr>
            <a:spLocks noChangeArrowheads="1"/>
          </p:cNvSpPr>
          <p:nvPr/>
        </p:nvSpPr>
        <p:spPr bwMode="auto">
          <a:xfrm>
            <a:off x="1066800" y="1412875"/>
            <a:ext cx="3276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en-US" altLang="zh-CN" sz="2200" b="1">
                <a:ea typeface="楷体" panose="02010609060101010101" pitchFamily="49" charset="-122"/>
              </a:rPr>
              <a:t>Flory—Huggins</a:t>
            </a:r>
            <a:r>
              <a:rPr kumimoji="1" lang="zh-CN" altLang="en-US" sz="2200" b="1">
                <a:ea typeface="楷体" panose="02010609060101010101" pitchFamily="49" charset="-122"/>
              </a:rPr>
              <a:t>理论 </a:t>
            </a:r>
            <a:endParaRPr kumimoji="1" lang="zh-CN" altLang="en-US" sz="2200">
              <a:ea typeface="楷体" panose="02010609060101010101" pitchFamily="49" charset="-122"/>
            </a:endParaRPr>
          </a:p>
        </p:txBody>
      </p:sp>
      <p:sp>
        <p:nvSpPr>
          <p:cNvPr id="77830" name="Rectangle 6">
            <a:extLst>
              <a:ext uri="{FF2B5EF4-FFF2-40B4-BE49-F238E27FC236}">
                <a16:creationId xmlns:a16="http://schemas.microsoft.com/office/drawing/2014/main" id="{2C084F83-3831-4D1E-9281-718BE9ED2108}"/>
              </a:ext>
            </a:extLst>
          </p:cNvPr>
          <p:cNvSpPr>
            <a:spLocks noChangeArrowheads="1"/>
          </p:cNvSpPr>
          <p:nvPr/>
        </p:nvSpPr>
        <p:spPr bwMode="auto">
          <a:xfrm>
            <a:off x="1447800" y="1946275"/>
            <a:ext cx="2286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zh-CN" altLang="en-US" sz="2200" b="1">
                <a:latin typeface="楷体" panose="02010609060101010101" pitchFamily="49" charset="-122"/>
                <a:ea typeface="楷体" panose="02010609060101010101" pitchFamily="49" charset="-122"/>
              </a:rPr>
              <a:t>基本理论 </a:t>
            </a:r>
            <a:endParaRPr kumimoji="1" lang="zh-CN" altLang="en-US" sz="2200">
              <a:latin typeface="楷体" panose="02010609060101010101" pitchFamily="49" charset="-122"/>
              <a:ea typeface="楷体" panose="02010609060101010101" pitchFamily="49" charset="-122"/>
            </a:endParaRPr>
          </a:p>
        </p:txBody>
      </p:sp>
      <p:graphicFrame>
        <p:nvGraphicFramePr>
          <p:cNvPr id="77832" name="Object 8">
            <a:extLst>
              <a:ext uri="{FF2B5EF4-FFF2-40B4-BE49-F238E27FC236}">
                <a16:creationId xmlns:a16="http://schemas.microsoft.com/office/drawing/2014/main" id="{C4675850-53F2-4C0E-9EBA-6249904004AB}"/>
              </a:ext>
            </a:extLst>
          </p:cNvPr>
          <p:cNvGraphicFramePr>
            <a:graphicFrameLocks noChangeAspect="1"/>
          </p:cNvGraphicFramePr>
          <p:nvPr/>
        </p:nvGraphicFramePr>
        <p:xfrm>
          <a:off x="2362200" y="2555875"/>
          <a:ext cx="3276600" cy="582613"/>
        </p:xfrm>
        <a:graphic>
          <a:graphicData uri="http://schemas.openxmlformats.org/presentationml/2006/ole">
            <mc:AlternateContent xmlns:mc="http://schemas.openxmlformats.org/markup-compatibility/2006">
              <mc:Choice xmlns:v="urn:schemas-microsoft-com:vml" Requires="v">
                <p:oleObj spid="_x0000_s95526" r:id="rId3" imgW="1282700" imgH="228600" progId="Equation.3">
                  <p:embed/>
                </p:oleObj>
              </mc:Choice>
              <mc:Fallback>
                <p:oleObj r:id="rId3" imgW="1282700" imgH="228600" progId="Equation.3">
                  <p:embed/>
                  <p:pic>
                    <p:nvPicPr>
                      <p:cNvPr id="77832" name="Object 8">
                        <a:extLst>
                          <a:ext uri="{FF2B5EF4-FFF2-40B4-BE49-F238E27FC236}">
                            <a16:creationId xmlns:a16="http://schemas.microsoft.com/office/drawing/2014/main" id="{C4675850-53F2-4C0E-9EBA-624990400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555875"/>
                        <a:ext cx="3276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3" name="Rectangle 9">
            <a:extLst>
              <a:ext uri="{FF2B5EF4-FFF2-40B4-BE49-F238E27FC236}">
                <a16:creationId xmlns:a16="http://schemas.microsoft.com/office/drawing/2014/main" id="{5571277C-A5C4-46EB-9EA9-50CAED3FF2F7}"/>
              </a:ext>
            </a:extLst>
          </p:cNvPr>
          <p:cNvSpPr>
            <a:spLocks noChangeArrowheads="1"/>
          </p:cNvSpPr>
          <p:nvPr/>
        </p:nvSpPr>
        <p:spPr bwMode="auto">
          <a:xfrm>
            <a:off x="1828800" y="3546475"/>
            <a:ext cx="73152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lnSpc>
                <a:spcPct val="150000"/>
              </a:lnSpc>
            </a:pPr>
            <a:r>
              <a:rPr kumimoji="1" lang="zh-CN" altLang="en-US" sz="2200">
                <a:ea typeface="楷体" panose="02010609060101010101" pitchFamily="49" charset="-122"/>
              </a:rPr>
              <a:t>式中               为混合的吉布斯（</a:t>
            </a:r>
            <a:r>
              <a:rPr kumimoji="1" lang="en-US" altLang="zh-CN" sz="2200">
                <a:ea typeface="楷体" panose="02010609060101010101" pitchFamily="49" charset="-122"/>
              </a:rPr>
              <a:t>Gibbs</a:t>
            </a:r>
            <a:r>
              <a:rPr kumimoji="1" lang="zh-CN" altLang="en-US" sz="2200">
                <a:ea typeface="楷体" panose="02010609060101010101" pitchFamily="49" charset="-122"/>
              </a:rPr>
              <a:t>）自由能；</a:t>
            </a:r>
          </a:p>
          <a:p>
            <a:pPr algn="just">
              <a:lnSpc>
                <a:spcPct val="150000"/>
              </a:lnSpc>
            </a:pPr>
            <a:r>
              <a:rPr kumimoji="1" lang="zh-CN" altLang="en-US" sz="2200">
                <a:ea typeface="楷体" panose="02010609060101010101" pitchFamily="49" charset="-122"/>
              </a:rPr>
              <a:t>                       为混合焓；</a:t>
            </a:r>
          </a:p>
          <a:p>
            <a:pPr algn="just">
              <a:lnSpc>
                <a:spcPct val="150000"/>
              </a:lnSpc>
            </a:pPr>
            <a:r>
              <a:rPr kumimoji="1" lang="zh-CN" altLang="en-US" sz="2200">
                <a:ea typeface="楷体" panose="02010609060101010101" pitchFamily="49" charset="-122"/>
              </a:rPr>
              <a:t>                       为混合熵；</a:t>
            </a:r>
          </a:p>
          <a:p>
            <a:pPr>
              <a:lnSpc>
                <a:spcPct val="150000"/>
              </a:lnSpc>
            </a:pPr>
            <a:r>
              <a:rPr kumimoji="1" lang="zh-CN" altLang="en-US" sz="2200">
                <a:ea typeface="楷体" panose="02010609060101010101" pitchFamily="49" charset="-122"/>
              </a:rPr>
              <a:t>             </a:t>
            </a:r>
            <a:r>
              <a:rPr kumimoji="1" lang="en-US" altLang="zh-CN" sz="2200" i="1">
                <a:ea typeface="楷体" panose="02010609060101010101" pitchFamily="49" charset="-122"/>
              </a:rPr>
              <a:t>T</a:t>
            </a:r>
            <a:r>
              <a:rPr kumimoji="1" lang="en-US" altLang="zh-CN" sz="2200">
                <a:ea typeface="楷体" panose="02010609060101010101" pitchFamily="49" charset="-122"/>
              </a:rPr>
              <a:t>       </a:t>
            </a:r>
            <a:r>
              <a:rPr kumimoji="1" lang="zh-CN" altLang="en-US" sz="2200">
                <a:ea typeface="楷体" panose="02010609060101010101" pitchFamily="49" charset="-122"/>
              </a:rPr>
              <a:t>为热力学温度。 </a:t>
            </a:r>
          </a:p>
        </p:txBody>
      </p:sp>
      <p:graphicFrame>
        <p:nvGraphicFramePr>
          <p:cNvPr id="77834" name="Object 10">
            <a:extLst>
              <a:ext uri="{FF2B5EF4-FFF2-40B4-BE49-F238E27FC236}">
                <a16:creationId xmlns:a16="http://schemas.microsoft.com/office/drawing/2014/main" id="{83465BFC-C4F2-47B3-9341-4E0A9980B408}"/>
              </a:ext>
            </a:extLst>
          </p:cNvPr>
          <p:cNvGraphicFramePr>
            <a:graphicFrameLocks noChangeAspect="1"/>
          </p:cNvGraphicFramePr>
          <p:nvPr/>
        </p:nvGraphicFramePr>
        <p:xfrm>
          <a:off x="2700338" y="3635375"/>
          <a:ext cx="504825" cy="450850"/>
        </p:xfrm>
        <a:graphic>
          <a:graphicData uri="http://schemas.openxmlformats.org/presentationml/2006/ole">
            <mc:AlternateContent xmlns:mc="http://schemas.openxmlformats.org/markup-compatibility/2006">
              <mc:Choice xmlns:v="urn:schemas-microsoft-com:vml" Requires="v">
                <p:oleObj spid="_x0000_s95527" r:id="rId5" imgW="317362" imgH="228501" progId="Equation.3">
                  <p:embed/>
                </p:oleObj>
              </mc:Choice>
              <mc:Fallback>
                <p:oleObj r:id="rId5" imgW="317362" imgH="228501" progId="Equation.3">
                  <p:embed/>
                  <p:pic>
                    <p:nvPicPr>
                      <p:cNvPr id="77834" name="Object 10">
                        <a:extLst>
                          <a:ext uri="{FF2B5EF4-FFF2-40B4-BE49-F238E27FC236}">
                            <a16:creationId xmlns:a16="http://schemas.microsoft.com/office/drawing/2014/main" id="{83465BFC-C4F2-47B3-9341-4E0A9980B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3635375"/>
                        <a:ext cx="5048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5" name="Object 11">
            <a:extLst>
              <a:ext uri="{FF2B5EF4-FFF2-40B4-BE49-F238E27FC236}">
                <a16:creationId xmlns:a16="http://schemas.microsoft.com/office/drawing/2014/main" id="{ED630AC4-5DA7-4674-A52E-8AE87D8CDE47}"/>
              </a:ext>
            </a:extLst>
          </p:cNvPr>
          <p:cNvGraphicFramePr>
            <a:graphicFrameLocks noChangeAspect="1"/>
          </p:cNvGraphicFramePr>
          <p:nvPr/>
        </p:nvGraphicFramePr>
        <p:xfrm>
          <a:off x="2662238" y="4195763"/>
          <a:ext cx="685800" cy="457200"/>
        </p:xfrm>
        <a:graphic>
          <a:graphicData uri="http://schemas.openxmlformats.org/presentationml/2006/ole">
            <mc:AlternateContent xmlns:mc="http://schemas.openxmlformats.org/markup-compatibility/2006">
              <mc:Choice xmlns:v="urn:schemas-microsoft-com:vml" Requires="v">
                <p:oleObj spid="_x0000_s95528" r:id="rId7" imgW="342751" imgH="228501" progId="Equation.3">
                  <p:embed/>
                </p:oleObj>
              </mc:Choice>
              <mc:Fallback>
                <p:oleObj r:id="rId7" imgW="342751" imgH="228501" progId="Equation.3">
                  <p:embed/>
                  <p:pic>
                    <p:nvPicPr>
                      <p:cNvPr id="77835" name="Object 11">
                        <a:extLst>
                          <a:ext uri="{FF2B5EF4-FFF2-40B4-BE49-F238E27FC236}">
                            <a16:creationId xmlns:a16="http://schemas.microsoft.com/office/drawing/2014/main" id="{ED630AC4-5DA7-4674-A52E-8AE87D8CDE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2238" y="4195763"/>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6" name="Object 12">
            <a:extLst>
              <a:ext uri="{FF2B5EF4-FFF2-40B4-BE49-F238E27FC236}">
                <a16:creationId xmlns:a16="http://schemas.microsoft.com/office/drawing/2014/main" id="{1A840E91-F31F-4D1B-9A65-7910A57CFB84}"/>
              </a:ext>
            </a:extLst>
          </p:cNvPr>
          <p:cNvGraphicFramePr>
            <a:graphicFrameLocks noChangeAspect="1"/>
          </p:cNvGraphicFramePr>
          <p:nvPr/>
        </p:nvGraphicFramePr>
        <p:xfrm>
          <a:off x="2667000" y="4686300"/>
          <a:ext cx="609600" cy="471488"/>
        </p:xfrm>
        <a:graphic>
          <a:graphicData uri="http://schemas.openxmlformats.org/presentationml/2006/ole">
            <mc:AlternateContent xmlns:mc="http://schemas.openxmlformats.org/markup-compatibility/2006">
              <mc:Choice xmlns:v="urn:schemas-microsoft-com:vml" Requires="v">
                <p:oleObj spid="_x0000_s95529" r:id="rId9" imgW="291973" imgH="228501" progId="Equation.3">
                  <p:embed/>
                </p:oleObj>
              </mc:Choice>
              <mc:Fallback>
                <p:oleObj r:id="rId9" imgW="291973" imgH="228501" progId="Equation.3">
                  <p:embed/>
                  <p:pic>
                    <p:nvPicPr>
                      <p:cNvPr id="77836" name="Object 12">
                        <a:extLst>
                          <a:ext uri="{FF2B5EF4-FFF2-40B4-BE49-F238E27FC236}">
                            <a16:creationId xmlns:a16="http://schemas.microsoft.com/office/drawing/2014/main" id="{1A840E91-F31F-4D1B-9A65-7910A57CFB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4686300"/>
                        <a:ext cx="6096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3" name="Rectangle 14">
            <a:extLst>
              <a:ext uri="{FF2B5EF4-FFF2-40B4-BE49-F238E27FC236}">
                <a16:creationId xmlns:a16="http://schemas.microsoft.com/office/drawing/2014/main" id="{B6EBB3BA-958B-49DB-AE0A-D841FDF2D3C7}"/>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聚合物共混体系相容性的热力学理论</a:t>
            </a:r>
          </a:p>
        </p:txBody>
      </p:sp>
      <p:sp>
        <p:nvSpPr>
          <p:cNvPr id="2" name="灯片编号占位符 1">
            <a:extLst>
              <a:ext uri="{FF2B5EF4-FFF2-40B4-BE49-F238E27FC236}">
                <a16:creationId xmlns:a16="http://schemas.microsoft.com/office/drawing/2014/main" id="{24B9CAEF-A0B7-476E-B043-67B09CBA2B9A}"/>
              </a:ext>
            </a:extLst>
          </p:cNvPr>
          <p:cNvSpPr>
            <a:spLocks noGrp="1"/>
          </p:cNvSpPr>
          <p:nvPr>
            <p:ph type="sldNum" sz="quarter" idx="10"/>
          </p:nvPr>
        </p:nvSpPr>
        <p:spPr/>
        <p:txBody>
          <a:bodyPr/>
          <a:lstStyle/>
          <a:p>
            <a:pPr>
              <a:defRPr/>
            </a:pPr>
            <a:fld id="{FD3873D8-0798-40D2-96EE-C09705D96ECF}" type="slidenum">
              <a:rPr lang="ko-KR" altLang="en-US" smtClean="0"/>
              <a:pPr>
                <a:defRPr/>
              </a:pPr>
              <a:t>63</a:t>
            </a:fld>
            <a:endParaRPr lang="en-US" altLang="ko-K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29"/>
                                        </p:tgtEl>
                                        <p:attrNameLst>
                                          <p:attrName>style.visibility</p:attrName>
                                        </p:attrNameLst>
                                      </p:cBhvr>
                                      <p:to>
                                        <p:strVal val="visible"/>
                                      </p:to>
                                    </p:set>
                                    <p:anim calcmode="lin" valueType="num">
                                      <p:cBhvr additive="base">
                                        <p:cTn id="7" dur="500" fill="hold"/>
                                        <p:tgtEl>
                                          <p:spTgt spid="77829"/>
                                        </p:tgtEl>
                                        <p:attrNameLst>
                                          <p:attrName>ppt_x</p:attrName>
                                        </p:attrNameLst>
                                      </p:cBhvr>
                                      <p:tavLst>
                                        <p:tav tm="0">
                                          <p:val>
                                            <p:strVal val="#ppt_x"/>
                                          </p:val>
                                        </p:tav>
                                        <p:tav tm="100000">
                                          <p:val>
                                            <p:strVal val="#ppt_x"/>
                                          </p:val>
                                        </p:tav>
                                      </p:tavLst>
                                    </p:anim>
                                    <p:anim calcmode="lin" valueType="num">
                                      <p:cBhvr additive="base">
                                        <p:cTn id="8" dur="500" fill="hold"/>
                                        <p:tgtEl>
                                          <p:spTgt spid="7782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7830"/>
                                        </p:tgtEl>
                                        <p:attrNameLst>
                                          <p:attrName>style.visibility</p:attrName>
                                        </p:attrNameLst>
                                      </p:cBhvr>
                                      <p:to>
                                        <p:strVal val="visible"/>
                                      </p:to>
                                    </p:set>
                                    <p:animEffect transition="in" filter="blinds(horizontal)">
                                      <p:cBhvr>
                                        <p:cTn id="13" dur="500"/>
                                        <p:tgtEl>
                                          <p:spTgt spid="7783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77832"/>
                                        </p:tgtEl>
                                        <p:attrNameLst>
                                          <p:attrName>style.visibility</p:attrName>
                                        </p:attrNameLst>
                                      </p:cBhvr>
                                      <p:to>
                                        <p:strVal val="visible"/>
                                      </p:to>
                                    </p:set>
                                    <p:animEffect transition="in" filter="blinds(horizontal)">
                                      <p:cBhvr>
                                        <p:cTn id="18" dur="500"/>
                                        <p:tgtEl>
                                          <p:spTgt spid="7783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7833"/>
                                        </p:tgtEl>
                                        <p:attrNameLst>
                                          <p:attrName>style.visibility</p:attrName>
                                        </p:attrNameLst>
                                      </p:cBhvr>
                                      <p:to>
                                        <p:strVal val="visible"/>
                                      </p:to>
                                    </p:set>
                                    <p:animEffect transition="in" filter="dissolve">
                                      <p:cBhvr>
                                        <p:cTn id="23" dur="500"/>
                                        <p:tgtEl>
                                          <p:spTgt spid="7783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77834"/>
                                        </p:tgtEl>
                                        <p:attrNameLst>
                                          <p:attrName>style.visibility</p:attrName>
                                        </p:attrNameLst>
                                      </p:cBhvr>
                                      <p:to>
                                        <p:strVal val="visible"/>
                                      </p:to>
                                    </p:set>
                                    <p:anim calcmode="lin" valueType="num">
                                      <p:cBhvr additive="base">
                                        <p:cTn id="28" dur="500" fill="hold"/>
                                        <p:tgtEl>
                                          <p:spTgt spid="77834"/>
                                        </p:tgtEl>
                                        <p:attrNameLst>
                                          <p:attrName>ppt_x</p:attrName>
                                        </p:attrNameLst>
                                      </p:cBhvr>
                                      <p:tavLst>
                                        <p:tav tm="0">
                                          <p:val>
                                            <p:strVal val="#ppt_x"/>
                                          </p:val>
                                        </p:tav>
                                        <p:tav tm="100000">
                                          <p:val>
                                            <p:strVal val="#ppt_x"/>
                                          </p:val>
                                        </p:tav>
                                      </p:tavLst>
                                    </p:anim>
                                    <p:anim calcmode="lin" valueType="num">
                                      <p:cBhvr additive="base">
                                        <p:cTn id="29" dur="500" fill="hold"/>
                                        <p:tgtEl>
                                          <p:spTgt spid="77834"/>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77835"/>
                                        </p:tgtEl>
                                        <p:attrNameLst>
                                          <p:attrName>style.visibility</p:attrName>
                                        </p:attrNameLst>
                                      </p:cBhvr>
                                      <p:to>
                                        <p:strVal val="visible"/>
                                      </p:to>
                                    </p:set>
                                    <p:animEffect transition="in" filter="blinds(horizontal)">
                                      <p:cBhvr>
                                        <p:cTn id="34" dur="500"/>
                                        <p:tgtEl>
                                          <p:spTgt spid="7783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77836"/>
                                        </p:tgtEl>
                                        <p:attrNameLst>
                                          <p:attrName>style.visibility</p:attrName>
                                        </p:attrNameLst>
                                      </p:cBhvr>
                                      <p:to>
                                        <p:strVal val="visible"/>
                                      </p:to>
                                    </p:set>
                                    <p:animEffect transition="in" filter="blinds(horizontal)">
                                      <p:cBhvr>
                                        <p:cTn id="39" dur="500"/>
                                        <p:tgtEl>
                                          <p:spTgt spid="77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9" grpId="0" autoUpdateAnimBg="0"/>
      <p:bldP spid="77830" grpId="0" autoUpdateAnimBg="0"/>
      <p:bldP spid="77833"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3" name="Object 5">
            <a:extLst>
              <a:ext uri="{FF2B5EF4-FFF2-40B4-BE49-F238E27FC236}">
                <a16:creationId xmlns:a16="http://schemas.microsoft.com/office/drawing/2014/main" id="{A590B6ED-948F-45F7-911E-8D1643D4DAA7}"/>
              </a:ext>
            </a:extLst>
          </p:cNvPr>
          <p:cNvGraphicFramePr>
            <a:graphicFrameLocks noChangeAspect="1"/>
          </p:cNvGraphicFramePr>
          <p:nvPr/>
        </p:nvGraphicFramePr>
        <p:xfrm>
          <a:off x="990600" y="2133600"/>
          <a:ext cx="6781800" cy="936625"/>
        </p:xfrm>
        <a:graphic>
          <a:graphicData uri="http://schemas.openxmlformats.org/presentationml/2006/ole">
            <mc:AlternateContent xmlns:mc="http://schemas.openxmlformats.org/markup-compatibility/2006">
              <mc:Choice xmlns:v="urn:schemas-microsoft-com:vml" Requires="v">
                <p:oleObj spid="_x0000_s96331" r:id="rId3" imgW="1727200" imgH="241300" progId="Equation.3">
                  <p:embed/>
                </p:oleObj>
              </mc:Choice>
              <mc:Fallback>
                <p:oleObj r:id="rId3" imgW="1727200" imgH="241300" progId="Equation.3">
                  <p:embed/>
                  <p:pic>
                    <p:nvPicPr>
                      <p:cNvPr id="78853" name="Object 5">
                        <a:extLst>
                          <a:ext uri="{FF2B5EF4-FFF2-40B4-BE49-F238E27FC236}">
                            <a16:creationId xmlns:a16="http://schemas.microsoft.com/office/drawing/2014/main" id="{A590B6ED-948F-45F7-911E-8D1643D4D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133600"/>
                        <a:ext cx="67818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4" name="Rectangle 6">
            <a:extLst>
              <a:ext uri="{FF2B5EF4-FFF2-40B4-BE49-F238E27FC236}">
                <a16:creationId xmlns:a16="http://schemas.microsoft.com/office/drawing/2014/main" id="{4B5F7F98-1A6B-48E9-8029-5D3FB8E79121}"/>
              </a:ext>
            </a:extLst>
          </p:cNvPr>
          <p:cNvSpPr>
            <a:spLocks noChangeArrowheads="1"/>
          </p:cNvSpPr>
          <p:nvPr/>
        </p:nvSpPr>
        <p:spPr bwMode="auto">
          <a:xfrm>
            <a:off x="1447800" y="3810000"/>
            <a:ext cx="61722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lnSpc>
                <a:spcPct val="150000"/>
              </a:lnSpc>
            </a:pPr>
            <a:r>
              <a:rPr kumimoji="1" lang="zh-CN" altLang="en-US" sz="2200">
                <a:ea typeface="楷体" panose="02010609060101010101" pitchFamily="49" charset="-122"/>
              </a:rPr>
              <a:t>式中  </a:t>
            </a:r>
            <a:r>
              <a:rPr kumimoji="1" lang="en-US" altLang="zh-CN" sz="2200">
                <a:ea typeface="楷体" panose="02010609060101010101" pitchFamily="49" charset="-122"/>
              </a:rPr>
              <a:t>n</a:t>
            </a:r>
            <a:r>
              <a:rPr kumimoji="1" lang="en-US" altLang="zh-CN" sz="2200" baseline="-30000">
                <a:ea typeface="楷体" panose="02010609060101010101" pitchFamily="49" charset="-122"/>
              </a:rPr>
              <a:t>1</a:t>
            </a:r>
            <a:r>
              <a:rPr kumimoji="1" lang="zh-CN" altLang="en-US" sz="2200">
                <a:ea typeface="楷体" panose="02010609060101010101" pitchFamily="49" charset="-122"/>
              </a:rPr>
              <a:t>、</a:t>
            </a:r>
            <a:r>
              <a:rPr kumimoji="1" lang="en-US" altLang="zh-CN" sz="2200">
                <a:ea typeface="楷体" panose="02010609060101010101" pitchFamily="49" charset="-122"/>
              </a:rPr>
              <a:t>n</a:t>
            </a:r>
            <a:r>
              <a:rPr kumimoji="1" lang="en-US" altLang="zh-CN" sz="2200" baseline="-30000">
                <a:ea typeface="楷体" panose="02010609060101010101" pitchFamily="49" charset="-122"/>
              </a:rPr>
              <a:t>2    </a:t>
            </a:r>
            <a:r>
              <a:rPr kumimoji="1" lang="en-US" altLang="zh-CN" sz="2200">
                <a:ea typeface="楷体" panose="02010609060101010101" pitchFamily="49" charset="-122"/>
              </a:rPr>
              <a:t>——</a:t>
            </a:r>
            <a:r>
              <a:rPr kumimoji="1" lang="zh-CN" altLang="en-US" sz="2200">
                <a:ea typeface="楷体" panose="02010609060101010101" pitchFamily="49" charset="-122"/>
              </a:rPr>
              <a:t>溶剂与溶质的物质的量；</a:t>
            </a:r>
          </a:p>
          <a:p>
            <a:pPr>
              <a:lnSpc>
                <a:spcPct val="150000"/>
              </a:lnSpc>
            </a:pPr>
            <a:r>
              <a:rPr kumimoji="1" lang="zh-CN" altLang="en-US" sz="2200">
                <a:ea typeface="楷体" panose="02010609060101010101" pitchFamily="49" charset="-122"/>
              </a:rPr>
              <a:t>         </a:t>
            </a:r>
            <a:r>
              <a:rPr kumimoji="1" lang="en-US" altLang="zh-CN" sz="2200">
                <a:ea typeface="楷体" panose="02010609060101010101" pitchFamily="49" charset="-122"/>
              </a:rPr>
              <a:t>V</a:t>
            </a:r>
            <a:r>
              <a:rPr kumimoji="1" lang="en-US" altLang="zh-CN" sz="2200" baseline="-30000">
                <a:ea typeface="楷体" panose="02010609060101010101" pitchFamily="49" charset="-122"/>
              </a:rPr>
              <a:t>1</a:t>
            </a:r>
            <a:r>
              <a:rPr kumimoji="1" lang="zh-CN" altLang="en-US" sz="2200">
                <a:ea typeface="楷体" panose="02010609060101010101" pitchFamily="49" charset="-122"/>
              </a:rPr>
              <a:t>、</a:t>
            </a:r>
            <a:r>
              <a:rPr kumimoji="1" lang="en-US" altLang="zh-CN" sz="2200">
                <a:ea typeface="楷体" panose="02010609060101010101" pitchFamily="49" charset="-122"/>
              </a:rPr>
              <a:t>V</a:t>
            </a:r>
            <a:r>
              <a:rPr kumimoji="1" lang="en-US" altLang="zh-CN" sz="2200" baseline="-30000">
                <a:ea typeface="楷体" panose="02010609060101010101" pitchFamily="49" charset="-122"/>
              </a:rPr>
              <a:t>2   </a:t>
            </a:r>
            <a:r>
              <a:rPr kumimoji="1" lang="en-US" altLang="zh-CN" sz="2200">
                <a:ea typeface="楷体" panose="02010609060101010101" pitchFamily="49" charset="-122"/>
              </a:rPr>
              <a:t>——</a:t>
            </a:r>
            <a:r>
              <a:rPr kumimoji="1" lang="zh-CN" altLang="en-US" sz="2200">
                <a:ea typeface="楷体" panose="02010609060101010101" pitchFamily="49" charset="-122"/>
              </a:rPr>
              <a:t>将剂与溶质的体积分数。 </a:t>
            </a:r>
          </a:p>
        </p:txBody>
      </p:sp>
      <p:sp>
        <p:nvSpPr>
          <p:cNvPr id="2" name="灯片编号占位符 1">
            <a:extLst>
              <a:ext uri="{FF2B5EF4-FFF2-40B4-BE49-F238E27FC236}">
                <a16:creationId xmlns:a16="http://schemas.microsoft.com/office/drawing/2014/main" id="{96FA835C-27CC-4DC3-81F7-1F42D1D3AAC3}"/>
              </a:ext>
            </a:extLst>
          </p:cNvPr>
          <p:cNvSpPr>
            <a:spLocks noGrp="1"/>
          </p:cNvSpPr>
          <p:nvPr>
            <p:ph type="sldNum" sz="quarter" idx="10"/>
          </p:nvPr>
        </p:nvSpPr>
        <p:spPr/>
        <p:txBody>
          <a:bodyPr/>
          <a:lstStyle/>
          <a:p>
            <a:pPr>
              <a:defRPr/>
            </a:pPr>
            <a:fld id="{9E69A522-6193-4925-9E88-02EC76E6719E}" type="slidenum">
              <a:rPr lang="ko-KR" altLang="en-US" smtClean="0"/>
              <a:pPr>
                <a:defRPr/>
              </a:pPr>
              <a:t>64</a:t>
            </a:fld>
            <a:endParaRPr lang="en-US" altLang="ko-K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8853"/>
                                        </p:tgtEl>
                                        <p:attrNameLst>
                                          <p:attrName>style.visibility</p:attrName>
                                        </p:attrNameLst>
                                      </p:cBhvr>
                                      <p:to>
                                        <p:strVal val="visible"/>
                                      </p:to>
                                    </p:set>
                                    <p:anim calcmode="lin" valueType="num">
                                      <p:cBhvr additive="base">
                                        <p:cTn id="7" dur="500" fill="hold"/>
                                        <p:tgtEl>
                                          <p:spTgt spid="78853"/>
                                        </p:tgtEl>
                                        <p:attrNameLst>
                                          <p:attrName>ppt_x</p:attrName>
                                        </p:attrNameLst>
                                      </p:cBhvr>
                                      <p:tavLst>
                                        <p:tav tm="0">
                                          <p:val>
                                            <p:strVal val="#ppt_x"/>
                                          </p:val>
                                        </p:tav>
                                        <p:tav tm="100000">
                                          <p:val>
                                            <p:strVal val="#ppt_x"/>
                                          </p:val>
                                        </p:tav>
                                      </p:tavLst>
                                    </p:anim>
                                    <p:anim calcmode="lin" valueType="num">
                                      <p:cBhvr additive="base">
                                        <p:cTn id="8" dur="500" fill="hold"/>
                                        <p:tgtEl>
                                          <p:spTgt spid="7885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8854"/>
                                        </p:tgtEl>
                                        <p:attrNameLst>
                                          <p:attrName>style.visibility</p:attrName>
                                        </p:attrNameLst>
                                      </p:cBhvr>
                                      <p:to>
                                        <p:strVal val="visible"/>
                                      </p:to>
                                    </p:set>
                                    <p:animEffect transition="in" filter="checkerboard(across)">
                                      <p:cBhvr>
                                        <p:cTn id="13"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4"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a:extLst>
              <a:ext uri="{FF2B5EF4-FFF2-40B4-BE49-F238E27FC236}">
                <a16:creationId xmlns:a16="http://schemas.microsoft.com/office/drawing/2014/main" id="{3F0F8873-E876-479E-8F94-691C22584D68}"/>
              </a:ext>
            </a:extLst>
          </p:cNvPr>
          <p:cNvSpPr>
            <a:spLocks noChangeArrowheads="1"/>
          </p:cNvSpPr>
          <p:nvPr/>
        </p:nvSpPr>
        <p:spPr bwMode="auto">
          <a:xfrm>
            <a:off x="0" y="3306763"/>
            <a:ext cx="914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zh-CN" altLang="en-US" sz="1000">
                <a:ea typeface="宋体" panose="02010600030101010101" pitchFamily="2" charset="-122"/>
              </a:rPr>
              <a:t>  </a:t>
            </a:r>
            <a:endParaRPr kumimoji="1" lang="zh-CN" altLang="en-US" sz="2400">
              <a:ea typeface="宋体" panose="02010600030101010101" pitchFamily="2" charset="-122"/>
            </a:endParaRPr>
          </a:p>
        </p:txBody>
      </p:sp>
      <p:graphicFrame>
        <p:nvGraphicFramePr>
          <p:cNvPr id="79877" name="Object 5">
            <a:extLst>
              <a:ext uri="{FF2B5EF4-FFF2-40B4-BE49-F238E27FC236}">
                <a16:creationId xmlns:a16="http://schemas.microsoft.com/office/drawing/2014/main" id="{47756E76-CC1A-4195-BD54-301B6B5F145F}"/>
              </a:ext>
            </a:extLst>
          </p:cNvPr>
          <p:cNvGraphicFramePr>
            <a:graphicFrameLocks noChangeAspect="1"/>
          </p:cNvGraphicFramePr>
          <p:nvPr/>
        </p:nvGraphicFramePr>
        <p:xfrm>
          <a:off x="1524000" y="2590800"/>
          <a:ext cx="5257800" cy="1089025"/>
        </p:xfrm>
        <a:graphic>
          <a:graphicData uri="http://schemas.openxmlformats.org/presentationml/2006/ole">
            <mc:AlternateContent xmlns:mc="http://schemas.openxmlformats.org/markup-compatibility/2006">
              <mc:Choice xmlns:v="urn:schemas-microsoft-com:vml" Requires="v">
                <p:oleObj spid="_x0000_s97428" name="Equation" r:id="rId3" imgW="1104900" imgH="228600" progId="Equation.3">
                  <p:embed/>
                </p:oleObj>
              </mc:Choice>
              <mc:Fallback>
                <p:oleObj name="Equation" r:id="rId3" imgW="1104900" imgH="228600" progId="Equation.3">
                  <p:embed/>
                  <p:pic>
                    <p:nvPicPr>
                      <p:cNvPr id="79877" name="Object 5">
                        <a:extLst>
                          <a:ext uri="{FF2B5EF4-FFF2-40B4-BE49-F238E27FC236}">
                            <a16:creationId xmlns:a16="http://schemas.microsoft.com/office/drawing/2014/main" id="{47756E76-CC1A-4195-BD54-301B6B5F1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90800"/>
                        <a:ext cx="5257800"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78" name="Rectangle 6">
            <a:extLst>
              <a:ext uri="{FF2B5EF4-FFF2-40B4-BE49-F238E27FC236}">
                <a16:creationId xmlns:a16="http://schemas.microsoft.com/office/drawing/2014/main" id="{09FD30F8-5E43-41B3-8C32-D7B07E050A0E}"/>
              </a:ext>
            </a:extLst>
          </p:cNvPr>
          <p:cNvSpPr>
            <a:spLocks noChangeArrowheads="1"/>
          </p:cNvSpPr>
          <p:nvPr/>
        </p:nvSpPr>
        <p:spPr bwMode="auto">
          <a:xfrm>
            <a:off x="838200" y="1196975"/>
            <a:ext cx="7391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50000"/>
              </a:lnSpc>
            </a:pPr>
            <a:r>
              <a:rPr kumimoji="1" lang="en-US" altLang="zh-CN" sz="2400">
                <a:ea typeface="楷体" panose="02010609060101010101" pitchFamily="49" charset="-122"/>
              </a:rPr>
              <a:t>Flory</a:t>
            </a:r>
            <a:r>
              <a:rPr kumimoji="1" lang="zh-CN" altLang="en-US" sz="2400">
                <a:ea typeface="楷体" panose="02010609060101010101" pitchFamily="49" charset="-122"/>
              </a:rPr>
              <a:t>和</a:t>
            </a:r>
            <a:r>
              <a:rPr kumimoji="1" lang="en-US" altLang="zh-CN" sz="2400">
                <a:ea typeface="楷体" panose="02010609060101010101" pitchFamily="49" charset="-122"/>
              </a:rPr>
              <a:t>Huggins</a:t>
            </a:r>
            <a:r>
              <a:rPr kumimoji="1" lang="zh-CN" altLang="en-US" sz="2400">
                <a:ea typeface="楷体" panose="02010609060101010101" pitchFamily="49" charset="-122"/>
              </a:rPr>
              <a:t>等用一无因次的参数来表征由溶剂分子和大分子的链段相互作用对聚合物的贡献： </a:t>
            </a:r>
          </a:p>
        </p:txBody>
      </p:sp>
      <p:sp>
        <p:nvSpPr>
          <p:cNvPr id="79879" name="Rectangle 7">
            <a:extLst>
              <a:ext uri="{FF2B5EF4-FFF2-40B4-BE49-F238E27FC236}">
                <a16:creationId xmlns:a16="http://schemas.microsoft.com/office/drawing/2014/main" id="{6916B7A3-4CA8-4431-BFE2-BFF51F070B16}"/>
              </a:ext>
            </a:extLst>
          </p:cNvPr>
          <p:cNvSpPr>
            <a:spLocks noChangeArrowheads="1"/>
          </p:cNvSpPr>
          <p:nvPr/>
        </p:nvSpPr>
        <p:spPr bwMode="auto">
          <a:xfrm>
            <a:off x="1447800" y="4419600"/>
            <a:ext cx="5638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zh-CN" altLang="en-US" sz="2200">
                <a:ea typeface="宋体" panose="02010600030101010101" pitchFamily="2" charset="-122"/>
              </a:rPr>
              <a:t>式中的     称为</a:t>
            </a:r>
            <a:r>
              <a:rPr kumimoji="1" lang="en-US" altLang="zh-CN" sz="2200">
                <a:ea typeface="宋体" panose="02010600030101010101" pitchFamily="2" charset="-122"/>
              </a:rPr>
              <a:t>Huggins</a:t>
            </a:r>
            <a:r>
              <a:rPr kumimoji="1" lang="zh-CN" altLang="en-US" sz="2200">
                <a:ea typeface="宋体" panose="02010600030101010101" pitchFamily="2" charset="-122"/>
              </a:rPr>
              <a:t>作用参数。 </a:t>
            </a:r>
          </a:p>
        </p:txBody>
      </p:sp>
      <p:graphicFrame>
        <p:nvGraphicFramePr>
          <p:cNvPr id="79880" name="Object 8">
            <a:extLst>
              <a:ext uri="{FF2B5EF4-FFF2-40B4-BE49-F238E27FC236}">
                <a16:creationId xmlns:a16="http://schemas.microsoft.com/office/drawing/2014/main" id="{33CC6C6C-1798-4B85-9BB3-31B2554DCEFD}"/>
              </a:ext>
            </a:extLst>
          </p:cNvPr>
          <p:cNvGraphicFramePr>
            <a:graphicFrameLocks noChangeAspect="1"/>
          </p:cNvGraphicFramePr>
          <p:nvPr/>
        </p:nvGraphicFramePr>
        <p:xfrm>
          <a:off x="2390775" y="4425950"/>
          <a:ext cx="381000" cy="350838"/>
        </p:xfrm>
        <a:graphic>
          <a:graphicData uri="http://schemas.openxmlformats.org/presentationml/2006/ole">
            <mc:AlternateContent xmlns:mc="http://schemas.openxmlformats.org/markup-compatibility/2006">
              <mc:Choice xmlns:v="urn:schemas-microsoft-com:vml" Requires="v">
                <p:oleObj spid="_x0000_s97429" r:id="rId5" imgW="241091" imgH="215713" progId="Equation.3">
                  <p:embed/>
                </p:oleObj>
              </mc:Choice>
              <mc:Fallback>
                <p:oleObj r:id="rId5" imgW="241091" imgH="215713" progId="Equation.3">
                  <p:embed/>
                  <p:pic>
                    <p:nvPicPr>
                      <p:cNvPr id="79880" name="Object 8">
                        <a:extLst>
                          <a:ext uri="{FF2B5EF4-FFF2-40B4-BE49-F238E27FC236}">
                            <a16:creationId xmlns:a16="http://schemas.microsoft.com/office/drawing/2014/main" id="{33CC6C6C-1798-4B85-9BB3-31B2554DCE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0775" y="4425950"/>
                        <a:ext cx="3810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a:extLst>
              <a:ext uri="{FF2B5EF4-FFF2-40B4-BE49-F238E27FC236}">
                <a16:creationId xmlns:a16="http://schemas.microsoft.com/office/drawing/2014/main" id="{B5EA0664-6F9D-4519-A905-467971F3807A}"/>
              </a:ext>
            </a:extLst>
          </p:cNvPr>
          <p:cNvSpPr>
            <a:spLocks noGrp="1"/>
          </p:cNvSpPr>
          <p:nvPr>
            <p:ph type="sldNum" sz="quarter" idx="10"/>
          </p:nvPr>
        </p:nvSpPr>
        <p:spPr/>
        <p:txBody>
          <a:bodyPr/>
          <a:lstStyle/>
          <a:p>
            <a:pPr>
              <a:defRPr/>
            </a:pPr>
            <a:fld id="{8BF2D4E3-84F4-47C2-932D-62425E38E99F}" type="slidenum">
              <a:rPr lang="ko-KR" altLang="en-US" smtClean="0"/>
              <a:pPr>
                <a:defRPr/>
              </a:pPr>
              <a:t>65</a:t>
            </a:fld>
            <a:endParaRPr lang="en-US" altLang="ko-K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8"/>
                                        </p:tgtEl>
                                        <p:attrNameLst>
                                          <p:attrName>style.visibility</p:attrName>
                                        </p:attrNameLst>
                                      </p:cBhvr>
                                      <p:to>
                                        <p:strVal val="visible"/>
                                      </p:to>
                                    </p:set>
                                    <p:anim calcmode="lin" valueType="num">
                                      <p:cBhvr additive="base">
                                        <p:cTn id="7" dur="500" fill="hold"/>
                                        <p:tgtEl>
                                          <p:spTgt spid="79878"/>
                                        </p:tgtEl>
                                        <p:attrNameLst>
                                          <p:attrName>ppt_x</p:attrName>
                                        </p:attrNameLst>
                                      </p:cBhvr>
                                      <p:tavLst>
                                        <p:tav tm="0">
                                          <p:val>
                                            <p:strVal val="#ppt_x"/>
                                          </p:val>
                                        </p:tav>
                                        <p:tav tm="100000">
                                          <p:val>
                                            <p:strVal val="#ppt_x"/>
                                          </p:val>
                                        </p:tav>
                                      </p:tavLst>
                                    </p:anim>
                                    <p:anim calcmode="lin" valueType="num">
                                      <p:cBhvr additive="base">
                                        <p:cTn id="8" dur="500" fill="hold"/>
                                        <p:tgtEl>
                                          <p:spTgt spid="798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79877"/>
                                        </p:tgtEl>
                                        <p:attrNameLst>
                                          <p:attrName>style.visibility</p:attrName>
                                        </p:attrNameLst>
                                      </p:cBhvr>
                                      <p:to>
                                        <p:strVal val="visible"/>
                                      </p:to>
                                    </p:set>
                                    <p:animEffect transition="in" filter="blinds(horizontal)">
                                      <p:cBhvr>
                                        <p:cTn id="13" dur="500"/>
                                        <p:tgtEl>
                                          <p:spTgt spid="7987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9879"/>
                                        </p:tgtEl>
                                        <p:attrNameLst>
                                          <p:attrName>style.visibility</p:attrName>
                                        </p:attrNameLst>
                                      </p:cBhvr>
                                      <p:to>
                                        <p:strVal val="visible"/>
                                      </p:to>
                                    </p:set>
                                    <p:animEffect transition="in" filter="checkerboard(across)">
                                      <p:cBhvr>
                                        <p:cTn id="18" dur="500"/>
                                        <p:tgtEl>
                                          <p:spTgt spid="7987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79880"/>
                                        </p:tgtEl>
                                        <p:attrNameLst>
                                          <p:attrName>style.visibility</p:attrName>
                                        </p:attrNameLst>
                                      </p:cBhvr>
                                      <p:to>
                                        <p:strVal val="visible"/>
                                      </p:to>
                                    </p:set>
                                    <p:anim calcmode="lin" valueType="num">
                                      <p:cBhvr additive="base">
                                        <p:cTn id="23" dur="500" fill="hold"/>
                                        <p:tgtEl>
                                          <p:spTgt spid="79880"/>
                                        </p:tgtEl>
                                        <p:attrNameLst>
                                          <p:attrName>ppt_x</p:attrName>
                                        </p:attrNameLst>
                                      </p:cBhvr>
                                      <p:tavLst>
                                        <p:tav tm="0">
                                          <p:val>
                                            <p:strVal val="#ppt_x"/>
                                          </p:val>
                                        </p:tav>
                                        <p:tav tm="100000">
                                          <p:val>
                                            <p:strVal val="#ppt_x"/>
                                          </p:val>
                                        </p:tav>
                                      </p:tavLst>
                                    </p:anim>
                                    <p:anim calcmode="lin" valueType="num">
                                      <p:cBhvr additive="base">
                                        <p:cTn id="24" dur="500" fill="hold"/>
                                        <p:tgtEl>
                                          <p:spTgt spid="798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 grpId="0" autoUpdateAnimBg="0"/>
      <p:bldP spid="79879"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9159B12-93A5-40C2-91FA-C5E21D8E1831}"/>
              </a:ext>
            </a:extLst>
          </p:cNvPr>
          <p:cNvSpPr>
            <a:spLocks noGrp="1" noChangeArrowheads="1"/>
          </p:cNvSpPr>
          <p:nvPr>
            <p:ph type="title"/>
          </p:nvPr>
        </p:nvSpPr>
        <p:spPr bwMode="white">
          <a:xfrm>
            <a:off x="706438" y="76200"/>
            <a:ext cx="7980362" cy="609600"/>
          </a:xfrm>
          <a:solidFill>
            <a:schemeClr val="accent2"/>
          </a:solidFill>
          <a:ln>
            <a:solidFill>
              <a:schemeClr val="accent2"/>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b="1">
                <a:solidFill>
                  <a:schemeClr val="tx1"/>
                </a:solidFill>
                <a:ea typeface="黑体" panose="02010609060101010101" pitchFamily="49" charset="-122"/>
              </a:rPr>
              <a:t>Flory-Huggins</a:t>
            </a:r>
            <a:r>
              <a:rPr lang="zh-CN" altLang="en-US" b="1">
                <a:solidFill>
                  <a:schemeClr val="tx1"/>
                </a:solidFill>
                <a:ea typeface="黑体" panose="02010609060101010101" pitchFamily="49" charset="-122"/>
              </a:rPr>
              <a:t>方程</a:t>
            </a:r>
          </a:p>
        </p:txBody>
      </p:sp>
      <p:sp>
        <p:nvSpPr>
          <p:cNvPr id="45059" name="Rectangle 3">
            <a:extLst>
              <a:ext uri="{FF2B5EF4-FFF2-40B4-BE49-F238E27FC236}">
                <a16:creationId xmlns:a16="http://schemas.microsoft.com/office/drawing/2014/main" id="{DB69E4AA-E65E-4506-8745-820A6925BF60}"/>
              </a:ext>
            </a:extLst>
          </p:cNvPr>
          <p:cNvSpPr>
            <a:spLocks noGrp="1" noChangeArrowheads="1"/>
          </p:cNvSpPr>
          <p:nvPr>
            <p:ph type="body" idx="1"/>
          </p:nvPr>
        </p:nvSpPr>
        <p:spPr bwMode="auto">
          <a:xfrm>
            <a:off x="776288" y="1036638"/>
            <a:ext cx="7905750" cy="5192712"/>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a:ea typeface="楷体" panose="02010609060101010101" pitchFamily="49" charset="-122"/>
              </a:rPr>
              <a:t>通过基于似晶格模型的热力学方法推导得出的</a:t>
            </a:r>
            <a:r>
              <a:rPr lang="en-US" altLang="zh-CN">
                <a:ea typeface="楷体" panose="02010609060101010101" pitchFamily="49" charset="-122"/>
              </a:rPr>
              <a:t>Flory-Huggins</a:t>
            </a:r>
            <a:r>
              <a:rPr lang="zh-CN" altLang="en-US">
                <a:ea typeface="楷体" panose="02010609060101010101" pitchFamily="49" charset="-122"/>
              </a:rPr>
              <a:t>理论来进行计算，具体表达式如下：</a:t>
            </a:r>
          </a:p>
          <a:p>
            <a:pPr lvl="1" eaLnBrk="1" hangingPunct="1">
              <a:buFont typeface="Wingdings" panose="05000000000000000000" pitchFamily="2" charset="2"/>
              <a:buNone/>
            </a:pPr>
            <a:endParaRPr lang="zh-CN" altLang="en-US">
              <a:ea typeface="楷体" panose="02010609060101010101" pitchFamily="49" charset="-122"/>
            </a:endParaRPr>
          </a:p>
          <a:p>
            <a:pPr eaLnBrk="1" hangingPunct="1"/>
            <a:endParaRPr lang="en-US" altLang="ko-KR">
              <a:ea typeface="楷体" panose="02010609060101010101" pitchFamily="49" charset="-122"/>
            </a:endParaRPr>
          </a:p>
          <a:p>
            <a:pPr lvl="1" eaLnBrk="1" hangingPunct="1">
              <a:buFont typeface="Wingdings" panose="05000000000000000000" pitchFamily="2" charset="2"/>
              <a:buNone/>
            </a:pPr>
            <a:endParaRPr lang="ko-KR" altLang="en-US">
              <a:ea typeface="Gulim" panose="020B0600000101010101" pitchFamily="34" charset="-127"/>
            </a:endParaRPr>
          </a:p>
        </p:txBody>
      </p:sp>
      <p:pic>
        <p:nvPicPr>
          <p:cNvPr id="45060" name="Picture 4">
            <a:extLst>
              <a:ext uri="{FF2B5EF4-FFF2-40B4-BE49-F238E27FC236}">
                <a16:creationId xmlns:a16="http://schemas.microsoft.com/office/drawing/2014/main" id="{0FF8A3D9-674F-4AA0-8521-2672D9EC1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565400"/>
            <a:ext cx="7380287"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5">
            <a:extLst>
              <a:ext uri="{FF2B5EF4-FFF2-40B4-BE49-F238E27FC236}">
                <a16:creationId xmlns:a16="http://schemas.microsoft.com/office/drawing/2014/main" id="{A3DA968D-4B2F-4F96-8F7F-1465267D6D0F}"/>
              </a:ext>
            </a:extLst>
          </p:cNvPr>
          <p:cNvSpPr>
            <a:spLocks noChangeArrowheads="1"/>
          </p:cNvSpPr>
          <p:nvPr/>
        </p:nvSpPr>
        <p:spPr bwMode="auto">
          <a:xfrm>
            <a:off x="1258888" y="3933825"/>
            <a:ext cx="6913562"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30000"/>
              </a:lnSpc>
            </a:pPr>
            <a:r>
              <a:rPr lang="en-US" altLang="zh-CN" sz="2400" i="1">
                <a:ea typeface="宋体" panose="02010600030101010101" pitchFamily="2" charset="-122"/>
              </a:rPr>
              <a:t>N</a:t>
            </a:r>
            <a:r>
              <a:rPr lang="en-US" altLang="zh-CN" sz="2400" baseline="-25000">
                <a:ea typeface="宋体" panose="02010600030101010101" pitchFamily="2" charset="-122"/>
              </a:rPr>
              <a:t>A</a:t>
            </a:r>
            <a:r>
              <a:rPr lang="zh-CN" altLang="en-US" sz="2400">
                <a:latin typeface="楷体" panose="02010609060101010101" pitchFamily="49" charset="-122"/>
                <a:ea typeface="楷体" panose="02010609060101010101" pitchFamily="49" charset="-122"/>
              </a:rPr>
              <a:t>和</a:t>
            </a:r>
            <a:r>
              <a:rPr lang="en-US" altLang="zh-CN" sz="2400" i="1">
                <a:ea typeface="宋体" panose="02010600030101010101" pitchFamily="2" charset="-122"/>
              </a:rPr>
              <a:t>N</a:t>
            </a:r>
            <a:r>
              <a:rPr lang="en-US" altLang="zh-CN" sz="2400" baseline="-25000">
                <a:ea typeface="宋体" panose="02010600030101010101" pitchFamily="2" charset="-122"/>
              </a:rPr>
              <a:t>B</a:t>
            </a:r>
            <a:r>
              <a:rPr lang="zh-CN" altLang="en-US" sz="2400">
                <a:ea typeface="宋体" panose="02010600030101010101" pitchFamily="2" charset="-122"/>
              </a:rPr>
              <a:t>：</a:t>
            </a:r>
            <a:r>
              <a:rPr lang="zh-CN" altLang="en-US" sz="2400">
                <a:ea typeface="楷体" panose="02010609060101010101" pitchFamily="49" charset="-122"/>
              </a:rPr>
              <a:t>高分子</a:t>
            </a:r>
            <a:r>
              <a:rPr lang="en-US" altLang="zh-CN" sz="2400">
                <a:ea typeface="楷体" panose="02010609060101010101" pitchFamily="49" charset="-122"/>
              </a:rPr>
              <a:t>A</a:t>
            </a:r>
            <a:r>
              <a:rPr lang="zh-CN" altLang="en-US" sz="2400">
                <a:ea typeface="楷体" panose="02010609060101010101" pitchFamily="49" charset="-122"/>
              </a:rPr>
              <a:t>和</a:t>
            </a:r>
            <a:r>
              <a:rPr lang="en-US" altLang="zh-CN" sz="2400">
                <a:ea typeface="楷体" panose="02010609060101010101" pitchFamily="49" charset="-122"/>
              </a:rPr>
              <a:t>B</a:t>
            </a:r>
            <a:r>
              <a:rPr lang="zh-CN" altLang="en-US" sz="2400">
                <a:ea typeface="楷体" panose="02010609060101010101" pitchFamily="49" charset="-122"/>
              </a:rPr>
              <a:t>的链长</a:t>
            </a:r>
          </a:p>
          <a:p>
            <a:pPr eaLnBrk="1" hangingPunct="1">
              <a:lnSpc>
                <a:spcPct val="130000"/>
              </a:lnSpc>
            </a:pPr>
            <a:r>
              <a:rPr lang="en-US" altLang="zh-CN" sz="2400">
                <a:ea typeface="宋体" panose="02010600030101010101" pitchFamily="2" charset="-122"/>
              </a:rPr>
              <a:t>φ</a:t>
            </a:r>
            <a:r>
              <a:rPr lang="en-US" altLang="zh-CN" sz="2400" baseline="-25000">
                <a:ea typeface="宋体" panose="02010600030101010101" pitchFamily="2" charset="-122"/>
              </a:rPr>
              <a:t>A</a:t>
            </a:r>
            <a:r>
              <a:rPr lang="zh-CN" altLang="en-US" sz="2400">
                <a:latin typeface="楷体" panose="02010609060101010101" pitchFamily="49" charset="-122"/>
                <a:ea typeface="楷体" panose="02010609060101010101" pitchFamily="49" charset="-122"/>
              </a:rPr>
              <a:t>和</a:t>
            </a:r>
            <a:r>
              <a:rPr lang="en-US" altLang="zh-CN" sz="2400">
                <a:ea typeface="宋体" panose="02010600030101010101" pitchFamily="2" charset="-122"/>
              </a:rPr>
              <a:t>φ</a:t>
            </a:r>
            <a:r>
              <a:rPr lang="en-US" altLang="zh-CN" sz="2400" baseline="-25000">
                <a:ea typeface="宋体" panose="02010600030101010101" pitchFamily="2" charset="-122"/>
              </a:rPr>
              <a:t>B</a:t>
            </a:r>
            <a:r>
              <a:rPr lang="zh-CN" altLang="en-US" sz="2400">
                <a:ea typeface="宋体" panose="02010600030101010101" pitchFamily="2" charset="-122"/>
              </a:rPr>
              <a:t>：</a:t>
            </a:r>
            <a:r>
              <a:rPr lang="zh-CN" altLang="en-US" sz="2400">
                <a:ea typeface="楷体" panose="02010609060101010101" pitchFamily="49" charset="-122"/>
              </a:rPr>
              <a:t>高分子</a:t>
            </a:r>
            <a:r>
              <a:rPr lang="en-US" altLang="zh-CN" sz="2400">
                <a:ea typeface="楷体" panose="02010609060101010101" pitchFamily="49" charset="-122"/>
              </a:rPr>
              <a:t>A</a:t>
            </a:r>
            <a:r>
              <a:rPr lang="zh-CN" altLang="en-US" sz="2400">
                <a:ea typeface="楷体" panose="02010609060101010101" pitchFamily="49" charset="-122"/>
              </a:rPr>
              <a:t>和</a:t>
            </a:r>
            <a:r>
              <a:rPr lang="en-US" altLang="zh-CN" sz="2400">
                <a:ea typeface="楷体" panose="02010609060101010101" pitchFamily="49" charset="-122"/>
              </a:rPr>
              <a:t>B</a:t>
            </a:r>
            <a:r>
              <a:rPr lang="zh-CN" altLang="en-US" sz="2400">
                <a:ea typeface="楷体" panose="02010609060101010101" pitchFamily="49" charset="-122"/>
              </a:rPr>
              <a:t>的体积分数</a:t>
            </a:r>
          </a:p>
          <a:p>
            <a:pPr eaLnBrk="1" hangingPunct="1">
              <a:lnSpc>
                <a:spcPct val="130000"/>
              </a:lnSpc>
            </a:pPr>
            <a:r>
              <a:rPr lang="en-US" altLang="zh-CN" sz="2400">
                <a:ea typeface="宋体" panose="02010600030101010101" pitchFamily="2" charset="-122"/>
              </a:rPr>
              <a:t>χ</a:t>
            </a:r>
            <a:r>
              <a:rPr lang="zh-CN" altLang="en-US" sz="2400">
                <a:ea typeface="宋体" panose="02010600030101010101" pitchFamily="2" charset="-122"/>
              </a:rPr>
              <a:t>：</a:t>
            </a:r>
            <a:r>
              <a:rPr lang="en-US" altLang="zh-CN" sz="2400">
                <a:ea typeface="楷体" panose="02010609060101010101" pitchFamily="49" charset="-122"/>
              </a:rPr>
              <a:t>A</a:t>
            </a:r>
            <a:r>
              <a:rPr lang="zh-CN" altLang="en-US" sz="2400">
                <a:ea typeface="楷体" panose="02010609060101010101" pitchFamily="49" charset="-122"/>
              </a:rPr>
              <a:t>链段和</a:t>
            </a:r>
            <a:r>
              <a:rPr lang="en-US" altLang="zh-CN" sz="2400">
                <a:ea typeface="楷体" panose="02010609060101010101" pitchFamily="49" charset="-122"/>
              </a:rPr>
              <a:t>B</a:t>
            </a:r>
            <a:r>
              <a:rPr lang="zh-CN" altLang="en-US" sz="2400">
                <a:ea typeface="楷体" panose="02010609060101010101" pitchFamily="49" charset="-122"/>
              </a:rPr>
              <a:t>链段的</a:t>
            </a:r>
            <a:r>
              <a:rPr lang="en-US" altLang="zh-CN" sz="2400">
                <a:ea typeface="楷体" panose="02010609060101010101" pitchFamily="49" charset="-122"/>
              </a:rPr>
              <a:t>Flory-Huggins</a:t>
            </a:r>
            <a:r>
              <a:rPr lang="zh-CN" altLang="en-US" sz="2400">
                <a:ea typeface="楷体" panose="02010609060101010101" pitchFamily="49" charset="-122"/>
              </a:rPr>
              <a:t>相互作用参数。</a:t>
            </a:r>
            <a:r>
              <a:rPr lang="zh-CN" altLang="en-US" sz="2400">
                <a:ea typeface="宋体" panose="02010600030101010101" pitchFamily="2" charset="-122"/>
              </a:rPr>
              <a:t> </a:t>
            </a:r>
          </a:p>
        </p:txBody>
      </p:sp>
      <p:sp>
        <p:nvSpPr>
          <p:cNvPr id="2" name="灯片编号占位符 1">
            <a:extLst>
              <a:ext uri="{FF2B5EF4-FFF2-40B4-BE49-F238E27FC236}">
                <a16:creationId xmlns:a16="http://schemas.microsoft.com/office/drawing/2014/main" id="{F70BD49B-9BA7-45B2-9037-28691ACDFD85}"/>
              </a:ext>
            </a:extLst>
          </p:cNvPr>
          <p:cNvSpPr>
            <a:spLocks noGrp="1"/>
          </p:cNvSpPr>
          <p:nvPr>
            <p:ph type="sldNum" sz="quarter" idx="10"/>
          </p:nvPr>
        </p:nvSpPr>
        <p:spPr/>
        <p:txBody>
          <a:bodyPr/>
          <a:lstStyle/>
          <a:p>
            <a:pPr>
              <a:defRPr/>
            </a:pPr>
            <a:fld id="{D9700F99-B1A8-4C7F-8738-F6E166A597B7}" type="slidenum">
              <a:rPr lang="ko-KR" altLang="en-US" smtClean="0"/>
              <a:pPr>
                <a:defRPr/>
              </a:pPr>
              <a:t>66</a:t>
            </a:fld>
            <a:endParaRPr lang="en-US" altLang="ko-K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7">
            <a:extLst>
              <a:ext uri="{FF2B5EF4-FFF2-40B4-BE49-F238E27FC236}">
                <a16:creationId xmlns:a16="http://schemas.microsoft.com/office/drawing/2014/main" id="{72CE42BD-4B02-43CB-93D1-2EB4FEA5C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052513"/>
            <a:ext cx="367188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0122" name="Object 10">
            <a:extLst>
              <a:ext uri="{FF2B5EF4-FFF2-40B4-BE49-F238E27FC236}">
                <a16:creationId xmlns:a16="http://schemas.microsoft.com/office/drawing/2014/main" id="{0402DAC1-F684-4F73-9036-8D9E26318589}"/>
              </a:ext>
            </a:extLst>
          </p:cNvPr>
          <p:cNvGraphicFramePr>
            <a:graphicFrameLocks noChangeAspect="1"/>
          </p:cNvGraphicFramePr>
          <p:nvPr/>
        </p:nvGraphicFramePr>
        <p:xfrm>
          <a:off x="6588125" y="1774825"/>
          <a:ext cx="1655763" cy="504825"/>
        </p:xfrm>
        <a:graphic>
          <a:graphicData uri="http://schemas.openxmlformats.org/presentationml/2006/ole">
            <mc:AlternateContent xmlns:mc="http://schemas.openxmlformats.org/markup-compatibility/2006">
              <mc:Choice xmlns:v="urn:schemas-microsoft-com:vml" Requires="v">
                <p:oleObj spid="_x0000_s98525" name="Equation" r:id="rId4" imgW="749300" imgH="228600" progId="Equation.DSMT4">
                  <p:embed/>
                </p:oleObj>
              </mc:Choice>
              <mc:Fallback>
                <p:oleObj name="Equation" r:id="rId4" imgW="749300" imgH="228600" progId="Equation.DSMT4">
                  <p:embed/>
                  <p:pic>
                    <p:nvPicPr>
                      <p:cNvPr id="90122" name="Object 10">
                        <a:extLst>
                          <a:ext uri="{FF2B5EF4-FFF2-40B4-BE49-F238E27FC236}">
                            <a16:creationId xmlns:a16="http://schemas.microsoft.com/office/drawing/2014/main" id="{0402DAC1-F684-4F73-9036-8D9E26318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1774825"/>
                        <a:ext cx="16557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4" name="Rectangle 13">
            <a:extLst>
              <a:ext uri="{FF2B5EF4-FFF2-40B4-BE49-F238E27FC236}">
                <a16:creationId xmlns:a16="http://schemas.microsoft.com/office/drawing/2014/main" id="{896BEBAD-28B2-477C-80B7-9472EDC19BF2}"/>
              </a:ext>
            </a:extLst>
          </p:cNvPr>
          <p:cNvSpPr>
            <a:spLocks noChangeArrowheads="1"/>
          </p:cNvSpPr>
          <p:nvPr/>
        </p:nvSpPr>
        <p:spPr bwMode="auto">
          <a:xfrm>
            <a:off x="0" y="3302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90124" name="Object 12">
            <a:extLst>
              <a:ext uri="{FF2B5EF4-FFF2-40B4-BE49-F238E27FC236}">
                <a16:creationId xmlns:a16="http://schemas.microsoft.com/office/drawing/2014/main" id="{59575937-D38D-495D-A968-C3EE522E3A2A}"/>
              </a:ext>
            </a:extLst>
          </p:cNvPr>
          <p:cNvGraphicFramePr>
            <a:graphicFrameLocks noChangeAspect="1"/>
          </p:cNvGraphicFramePr>
          <p:nvPr/>
        </p:nvGraphicFramePr>
        <p:xfrm>
          <a:off x="6011863" y="3016250"/>
          <a:ext cx="2879725" cy="569913"/>
        </p:xfrm>
        <a:graphic>
          <a:graphicData uri="http://schemas.openxmlformats.org/presentationml/2006/ole">
            <mc:AlternateContent xmlns:mc="http://schemas.openxmlformats.org/markup-compatibility/2006">
              <mc:Choice xmlns:v="urn:schemas-microsoft-com:vml" Requires="v">
                <p:oleObj spid="_x0000_s98526" name="Equation" r:id="rId6" imgW="1282700" imgH="254000" progId="Equation.DSMT4">
                  <p:embed/>
                </p:oleObj>
              </mc:Choice>
              <mc:Fallback>
                <p:oleObj name="Equation" r:id="rId6" imgW="1282700" imgH="254000" progId="Equation.DSMT4">
                  <p:embed/>
                  <p:pic>
                    <p:nvPicPr>
                      <p:cNvPr id="90124" name="Object 12">
                        <a:extLst>
                          <a:ext uri="{FF2B5EF4-FFF2-40B4-BE49-F238E27FC236}">
                            <a16:creationId xmlns:a16="http://schemas.microsoft.com/office/drawing/2014/main" id="{59575937-D38D-495D-A968-C3EE522E3A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3016250"/>
                        <a:ext cx="287972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6" name="Object 14">
            <a:extLst>
              <a:ext uri="{FF2B5EF4-FFF2-40B4-BE49-F238E27FC236}">
                <a16:creationId xmlns:a16="http://schemas.microsoft.com/office/drawing/2014/main" id="{08821614-CBD8-4CD6-B8F2-55D2B3C55590}"/>
              </a:ext>
            </a:extLst>
          </p:cNvPr>
          <p:cNvGraphicFramePr>
            <a:graphicFrameLocks noChangeAspect="1"/>
          </p:cNvGraphicFramePr>
          <p:nvPr/>
        </p:nvGraphicFramePr>
        <p:xfrm>
          <a:off x="6011863" y="4437063"/>
          <a:ext cx="2952750" cy="590550"/>
        </p:xfrm>
        <a:graphic>
          <a:graphicData uri="http://schemas.openxmlformats.org/presentationml/2006/ole">
            <mc:AlternateContent xmlns:mc="http://schemas.openxmlformats.org/markup-compatibility/2006">
              <mc:Choice xmlns:v="urn:schemas-microsoft-com:vml" Requires="v">
                <p:oleObj spid="_x0000_s98527" name="Equation" r:id="rId8" imgW="1269449" imgH="253890" progId="Equation.DSMT4">
                  <p:embed/>
                </p:oleObj>
              </mc:Choice>
              <mc:Fallback>
                <p:oleObj name="Equation" r:id="rId8" imgW="1269449" imgH="253890" progId="Equation.DSMT4">
                  <p:embed/>
                  <p:pic>
                    <p:nvPicPr>
                      <p:cNvPr id="90126" name="Object 14">
                        <a:extLst>
                          <a:ext uri="{FF2B5EF4-FFF2-40B4-BE49-F238E27FC236}">
                            <a16:creationId xmlns:a16="http://schemas.microsoft.com/office/drawing/2014/main" id="{08821614-CBD8-4CD6-B8F2-55D2B3C555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863" y="4437063"/>
                        <a:ext cx="29527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28" name="Rectangle 16">
            <a:extLst>
              <a:ext uri="{FF2B5EF4-FFF2-40B4-BE49-F238E27FC236}">
                <a16:creationId xmlns:a16="http://schemas.microsoft.com/office/drawing/2014/main" id="{747007DF-4693-4D2D-A9B9-AF485924E081}"/>
              </a:ext>
            </a:extLst>
          </p:cNvPr>
          <p:cNvSpPr>
            <a:spLocks noChangeArrowheads="1"/>
          </p:cNvSpPr>
          <p:nvPr/>
        </p:nvSpPr>
        <p:spPr bwMode="auto">
          <a:xfrm>
            <a:off x="4284663" y="1812925"/>
            <a:ext cx="1735137" cy="42703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zh-CN" sz="2200">
                <a:ea typeface="宋体" panose="02010600030101010101" pitchFamily="2" charset="-122"/>
              </a:rPr>
              <a:t>Binodal line </a:t>
            </a:r>
          </a:p>
        </p:txBody>
      </p:sp>
      <p:sp>
        <p:nvSpPr>
          <p:cNvPr id="90129" name="Rectangle 17">
            <a:extLst>
              <a:ext uri="{FF2B5EF4-FFF2-40B4-BE49-F238E27FC236}">
                <a16:creationId xmlns:a16="http://schemas.microsoft.com/office/drawing/2014/main" id="{55BFCFE7-5C7F-43CC-8290-B946C5817CD7}"/>
              </a:ext>
            </a:extLst>
          </p:cNvPr>
          <p:cNvSpPr>
            <a:spLocks noChangeArrowheads="1"/>
          </p:cNvSpPr>
          <p:nvPr/>
        </p:nvSpPr>
        <p:spPr bwMode="auto">
          <a:xfrm>
            <a:off x="4283075" y="3087688"/>
            <a:ext cx="1736725" cy="42703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zh-CN" sz="2200">
                <a:ea typeface="宋体" panose="02010600030101010101" pitchFamily="2" charset="-122"/>
              </a:rPr>
              <a:t>Spinodal line </a:t>
            </a:r>
          </a:p>
        </p:txBody>
      </p:sp>
      <p:sp>
        <p:nvSpPr>
          <p:cNvPr id="90130" name="Rectangle 18">
            <a:extLst>
              <a:ext uri="{FF2B5EF4-FFF2-40B4-BE49-F238E27FC236}">
                <a16:creationId xmlns:a16="http://schemas.microsoft.com/office/drawing/2014/main" id="{6E9AE705-6C55-44B7-955D-12C7EEC1091A}"/>
              </a:ext>
            </a:extLst>
          </p:cNvPr>
          <p:cNvSpPr>
            <a:spLocks noChangeArrowheads="1"/>
          </p:cNvSpPr>
          <p:nvPr/>
        </p:nvSpPr>
        <p:spPr bwMode="auto">
          <a:xfrm>
            <a:off x="4498975" y="4545013"/>
            <a:ext cx="766763" cy="42703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zh-CN" sz="2200">
                <a:ea typeface="宋体" panose="02010600030101010101" pitchFamily="2" charset="-122"/>
              </a:rPr>
              <a:t>CST </a:t>
            </a:r>
          </a:p>
        </p:txBody>
      </p:sp>
      <p:sp>
        <p:nvSpPr>
          <p:cNvPr id="90131" name="Rectangle 19">
            <a:extLst>
              <a:ext uri="{FF2B5EF4-FFF2-40B4-BE49-F238E27FC236}">
                <a16:creationId xmlns:a16="http://schemas.microsoft.com/office/drawing/2014/main" id="{4CC2CC67-25D6-4FF1-9DB3-3BE3D53A4B07}"/>
              </a:ext>
            </a:extLst>
          </p:cNvPr>
          <p:cNvSpPr>
            <a:spLocks noChangeArrowheads="1"/>
          </p:cNvSpPr>
          <p:nvPr/>
        </p:nvSpPr>
        <p:spPr bwMode="auto">
          <a:xfrm>
            <a:off x="4432300" y="5267325"/>
            <a:ext cx="38115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zh-CN" sz="2200">
                <a:ea typeface="宋体" panose="02010600030101010101" pitchFamily="2" charset="-122"/>
              </a:rPr>
              <a:t>Critical solution temperature</a:t>
            </a:r>
          </a:p>
        </p:txBody>
      </p:sp>
      <p:sp>
        <p:nvSpPr>
          <p:cNvPr id="46091" name="Rectangle 20">
            <a:extLst>
              <a:ext uri="{FF2B5EF4-FFF2-40B4-BE49-F238E27FC236}">
                <a16:creationId xmlns:a16="http://schemas.microsoft.com/office/drawing/2014/main" id="{886E3471-1746-4211-AD59-0569C050E557}"/>
              </a:ext>
            </a:extLst>
          </p:cNvPr>
          <p:cNvSpPr>
            <a:spLocks noChangeArrowheads="1"/>
          </p:cNvSpPr>
          <p:nvPr/>
        </p:nvSpPr>
        <p:spPr bwMode="white">
          <a:xfrm>
            <a:off x="706438" y="76200"/>
            <a:ext cx="7980362" cy="609600"/>
          </a:xfrm>
          <a:prstGeom prst="rect">
            <a:avLst/>
          </a:prstGeom>
          <a:solidFill>
            <a:schemeClr val="accent2"/>
          </a:solidFill>
          <a:ln w="9525">
            <a:solidFill>
              <a:schemeClr val="accent2"/>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相图的推导过程</a:t>
            </a:r>
          </a:p>
        </p:txBody>
      </p:sp>
      <p:sp>
        <p:nvSpPr>
          <p:cNvPr id="2" name="灯片编号占位符 1">
            <a:extLst>
              <a:ext uri="{FF2B5EF4-FFF2-40B4-BE49-F238E27FC236}">
                <a16:creationId xmlns:a16="http://schemas.microsoft.com/office/drawing/2014/main" id="{E678DBF1-086B-448F-8E48-3EDF8B97E901}"/>
              </a:ext>
            </a:extLst>
          </p:cNvPr>
          <p:cNvSpPr>
            <a:spLocks noGrp="1"/>
          </p:cNvSpPr>
          <p:nvPr>
            <p:ph type="sldNum" sz="quarter" idx="10"/>
          </p:nvPr>
        </p:nvSpPr>
        <p:spPr/>
        <p:txBody>
          <a:bodyPr/>
          <a:lstStyle/>
          <a:p>
            <a:pPr>
              <a:defRPr/>
            </a:pPr>
            <a:fld id="{6655BD2B-BAE3-4036-9FBB-29FE3B9EF2CD}" type="slidenum">
              <a:rPr lang="ko-KR" altLang="en-US" smtClean="0"/>
              <a:pPr>
                <a:defRPr/>
              </a:pPr>
              <a:t>67</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0122"/>
                                        </p:tgtEl>
                                        <p:attrNameLst>
                                          <p:attrName>style.visibility</p:attrName>
                                        </p:attrNameLst>
                                      </p:cBhvr>
                                      <p:to>
                                        <p:strVal val="visible"/>
                                      </p:to>
                                    </p:set>
                                    <p:anim calcmode="lin" valueType="num">
                                      <p:cBhvr additive="base">
                                        <p:cTn id="7" dur="500" fill="hold"/>
                                        <p:tgtEl>
                                          <p:spTgt spid="90122"/>
                                        </p:tgtEl>
                                        <p:attrNameLst>
                                          <p:attrName>ppt_x</p:attrName>
                                        </p:attrNameLst>
                                      </p:cBhvr>
                                      <p:tavLst>
                                        <p:tav tm="0">
                                          <p:val>
                                            <p:strVal val="#ppt_x"/>
                                          </p:val>
                                        </p:tav>
                                        <p:tav tm="100000">
                                          <p:val>
                                            <p:strVal val="#ppt_x"/>
                                          </p:val>
                                        </p:tav>
                                      </p:tavLst>
                                    </p:anim>
                                    <p:anim calcmode="lin" valueType="num">
                                      <p:cBhvr additive="base">
                                        <p:cTn id="8" dur="500" fill="hold"/>
                                        <p:tgtEl>
                                          <p:spTgt spid="901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0128"/>
                                        </p:tgtEl>
                                        <p:attrNameLst>
                                          <p:attrName>style.visibility</p:attrName>
                                        </p:attrNameLst>
                                      </p:cBhvr>
                                      <p:to>
                                        <p:strVal val="visible"/>
                                      </p:to>
                                    </p:set>
                                    <p:anim calcmode="lin" valueType="num">
                                      <p:cBhvr additive="base">
                                        <p:cTn id="11" dur="500" fill="hold"/>
                                        <p:tgtEl>
                                          <p:spTgt spid="90128"/>
                                        </p:tgtEl>
                                        <p:attrNameLst>
                                          <p:attrName>ppt_x</p:attrName>
                                        </p:attrNameLst>
                                      </p:cBhvr>
                                      <p:tavLst>
                                        <p:tav tm="0">
                                          <p:val>
                                            <p:strVal val="#ppt_x"/>
                                          </p:val>
                                        </p:tav>
                                        <p:tav tm="100000">
                                          <p:val>
                                            <p:strVal val="#ppt_x"/>
                                          </p:val>
                                        </p:tav>
                                      </p:tavLst>
                                    </p:anim>
                                    <p:anim calcmode="lin" valueType="num">
                                      <p:cBhvr additive="base">
                                        <p:cTn id="12" dur="500" fill="hold"/>
                                        <p:tgtEl>
                                          <p:spTgt spid="9012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0124"/>
                                        </p:tgtEl>
                                        <p:attrNameLst>
                                          <p:attrName>style.visibility</p:attrName>
                                        </p:attrNameLst>
                                      </p:cBhvr>
                                      <p:to>
                                        <p:strVal val="visible"/>
                                      </p:to>
                                    </p:set>
                                    <p:anim calcmode="lin" valueType="num">
                                      <p:cBhvr additive="base">
                                        <p:cTn id="17" dur="500" fill="hold"/>
                                        <p:tgtEl>
                                          <p:spTgt spid="90124"/>
                                        </p:tgtEl>
                                        <p:attrNameLst>
                                          <p:attrName>ppt_x</p:attrName>
                                        </p:attrNameLst>
                                      </p:cBhvr>
                                      <p:tavLst>
                                        <p:tav tm="0">
                                          <p:val>
                                            <p:strVal val="#ppt_x"/>
                                          </p:val>
                                        </p:tav>
                                        <p:tav tm="100000">
                                          <p:val>
                                            <p:strVal val="#ppt_x"/>
                                          </p:val>
                                        </p:tav>
                                      </p:tavLst>
                                    </p:anim>
                                    <p:anim calcmode="lin" valueType="num">
                                      <p:cBhvr additive="base">
                                        <p:cTn id="18" dur="500" fill="hold"/>
                                        <p:tgtEl>
                                          <p:spTgt spid="901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0129"/>
                                        </p:tgtEl>
                                        <p:attrNameLst>
                                          <p:attrName>style.visibility</p:attrName>
                                        </p:attrNameLst>
                                      </p:cBhvr>
                                      <p:to>
                                        <p:strVal val="visible"/>
                                      </p:to>
                                    </p:set>
                                    <p:anim calcmode="lin" valueType="num">
                                      <p:cBhvr additive="base">
                                        <p:cTn id="21" dur="500" fill="hold"/>
                                        <p:tgtEl>
                                          <p:spTgt spid="90129"/>
                                        </p:tgtEl>
                                        <p:attrNameLst>
                                          <p:attrName>ppt_x</p:attrName>
                                        </p:attrNameLst>
                                      </p:cBhvr>
                                      <p:tavLst>
                                        <p:tav tm="0">
                                          <p:val>
                                            <p:strVal val="#ppt_x"/>
                                          </p:val>
                                        </p:tav>
                                        <p:tav tm="100000">
                                          <p:val>
                                            <p:strVal val="#ppt_x"/>
                                          </p:val>
                                        </p:tav>
                                      </p:tavLst>
                                    </p:anim>
                                    <p:anim calcmode="lin" valueType="num">
                                      <p:cBhvr additive="base">
                                        <p:cTn id="22" dur="500" fill="hold"/>
                                        <p:tgtEl>
                                          <p:spTgt spid="9012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90126"/>
                                        </p:tgtEl>
                                        <p:attrNameLst>
                                          <p:attrName>style.visibility</p:attrName>
                                        </p:attrNameLst>
                                      </p:cBhvr>
                                      <p:to>
                                        <p:strVal val="visible"/>
                                      </p:to>
                                    </p:set>
                                    <p:anim calcmode="lin" valueType="num">
                                      <p:cBhvr additive="base">
                                        <p:cTn id="27" dur="500" fill="hold"/>
                                        <p:tgtEl>
                                          <p:spTgt spid="90126"/>
                                        </p:tgtEl>
                                        <p:attrNameLst>
                                          <p:attrName>ppt_x</p:attrName>
                                        </p:attrNameLst>
                                      </p:cBhvr>
                                      <p:tavLst>
                                        <p:tav tm="0">
                                          <p:val>
                                            <p:strVal val="#ppt_x"/>
                                          </p:val>
                                        </p:tav>
                                        <p:tav tm="100000">
                                          <p:val>
                                            <p:strVal val="#ppt_x"/>
                                          </p:val>
                                        </p:tav>
                                      </p:tavLst>
                                    </p:anim>
                                    <p:anim calcmode="lin" valueType="num">
                                      <p:cBhvr additive="base">
                                        <p:cTn id="28" dur="500" fill="hold"/>
                                        <p:tgtEl>
                                          <p:spTgt spid="901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0130"/>
                                        </p:tgtEl>
                                        <p:attrNameLst>
                                          <p:attrName>style.visibility</p:attrName>
                                        </p:attrNameLst>
                                      </p:cBhvr>
                                      <p:to>
                                        <p:strVal val="visible"/>
                                      </p:to>
                                    </p:set>
                                    <p:anim calcmode="lin" valueType="num">
                                      <p:cBhvr additive="base">
                                        <p:cTn id="31" dur="500" fill="hold"/>
                                        <p:tgtEl>
                                          <p:spTgt spid="90130"/>
                                        </p:tgtEl>
                                        <p:attrNameLst>
                                          <p:attrName>ppt_x</p:attrName>
                                        </p:attrNameLst>
                                      </p:cBhvr>
                                      <p:tavLst>
                                        <p:tav tm="0">
                                          <p:val>
                                            <p:strVal val="#ppt_x"/>
                                          </p:val>
                                        </p:tav>
                                        <p:tav tm="100000">
                                          <p:val>
                                            <p:strVal val="#ppt_x"/>
                                          </p:val>
                                        </p:tav>
                                      </p:tavLst>
                                    </p:anim>
                                    <p:anim calcmode="lin" valueType="num">
                                      <p:cBhvr additive="base">
                                        <p:cTn id="32" dur="500" fill="hold"/>
                                        <p:tgtEl>
                                          <p:spTgt spid="9013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0131"/>
                                        </p:tgtEl>
                                        <p:attrNameLst>
                                          <p:attrName>style.visibility</p:attrName>
                                        </p:attrNameLst>
                                      </p:cBhvr>
                                      <p:to>
                                        <p:strVal val="visible"/>
                                      </p:to>
                                    </p:set>
                                    <p:animEffect transition="in" filter="blinds(horizontal)">
                                      <p:cBhvr>
                                        <p:cTn id="37" dur="500"/>
                                        <p:tgtEl>
                                          <p:spTgt spid="90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8" grpId="0" animBg="1"/>
      <p:bldP spid="90129" grpId="0" animBg="1"/>
      <p:bldP spid="90130" grpId="0" animBg="1"/>
      <p:bldP spid="9013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090" name="Object 2">
            <a:extLst>
              <a:ext uri="{FF2B5EF4-FFF2-40B4-BE49-F238E27FC236}">
                <a16:creationId xmlns:a16="http://schemas.microsoft.com/office/drawing/2014/main" id="{400F27F7-F045-40C7-9411-C58B4E31A5B3}"/>
              </a:ext>
            </a:extLst>
          </p:cNvPr>
          <p:cNvGraphicFramePr>
            <a:graphicFrameLocks noChangeAspect="1"/>
          </p:cNvGraphicFramePr>
          <p:nvPr/>
        </p:nvGraphicFramePr>
        <p:xfrm>
          <a:off x="1524000" y="1084263"/>
          <a:ext cx="6477000" cy="4364037"/>
        </p:xfrm>
        <a:graphic>
          <a:graphicData uri="http://schemas.openxmlformats.org/presentationml/2006/ole">
            <mc:AlternateContent xmlns:mc="http://schemas.openxmlformats.org/markup-compatibility/2006">
              <mc:Choice xmlns:v="urn:schemas-microsoft-com:vml" Requires="v">
                <p:oleObj spid="_x0000_s99403" r:id="rId3" imgW="4296375" imgH="2905531" progId="PBrush">
                  <p:embed/>
                </p:oleObj>
              </mc:Choice>
              <mc:Fallback>
                <p:oleObj r:id="rId3" imgW="4296375" imgH="2905531" progId="PBrush">
                  <p:embed/>
                  <p:pic>
                    <p:nvPicPr>
                      <p:cNvPr id="89090" name="Object 2">
                        <a:extLst>
                          <a:ext uri="{FF2B5EF4-FFF2-40B4-BE49-F238E27FC236}">
                            <a16:creationId xmlns:a16="http://schemas.microsoft.com/office/drawing/2014/main" id="{400F27F7-F045-40C7-9411-C58B4E31A5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084263"/>
                        <a:ext cx="6477000"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9091" name="Group 3">
            <a:extLst>
              <a:ext uri="{FF2B5EF4-FFF2-40B4-BE49-F238E27FC236}">
                <a16:creationId xmlns:a16="http://schemas.microsoft.com/office/drawing/2014/main" id="{12C7A636-2512-41E0-8395-8129BEF50774}"/>
              </a:ext>
            </a:extLst>
          </p:cNvPr>
          <p:cNvGrpSpPr>
            <a:grpSpLocks/>
          </p:cNvGrpSpPr>
          <p:nvPr/>
        </p:nvGrpSpPr>
        <p:grpSpPr bwMode="auto">
          <a:xfrm>
            <a:off x="2057400" y="5884863"/>
            <a:ext cx="5372100" cy="639762"/>
            <a:chOff x="43" y="0"/>
            <a:chExt cx="3384" cy="403"/>
          </a:xfrm>
        </p:grpSpPr>
        <p:sp>
          <p:nvSpPr>
            <p:cNvPr id="47110" name="Rectangle 4">
              <a:extLst>
                <a:ext uri="{FF2B5EF4-FFF2-40B4-BE49-F238E27FC236}">
                  <a16:creationId xmlns:a16="http://schemas.microsoft.com/office/drawing/2014/main" id="{BCCAD654-4F3D-447E-BDFF-CC12D79475C7}"/>
                </a:ext>
              </a:extLst>
            </p:cNvPr>
            <p:cNvSpPr>
              <a:spLocks noChangeArrowheads="1"/>
            </p:cNvSpPr>
            <p:nvPr/>
          </p:nvSpPr>
          <p:spPr bwMode="auto">
            <a:xfrm>
              <a:off x="43" y="0"/>
              <a:ext cx="338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7111" name="Rectangle 5">
              <a:extLst>
                <a:ext uri="{FF2B5EF4-FFF2-40B4-BE49-F238E27FC236}">
                  <a16:creationId xmlns:a16="http://schemas.microsoft.com/office/drawing/2014/main" id="{E74289FF-E7ED-4DF6-9E0C-6EECD69EBF74}"/>
                </a:ext>
              </a:extLst>
            </p:cNvPr>
            <p:cNvSpPr>
              <a:spLocks noChangeArrowheads="1"/>
            </p:cNvSpPr>
            <p:nvPr/>
          </p:nvSpPr>
          <p:spPr bwMode="auto">
            <a:xfrm>
              <a:off x="43" y="0"/>
              <a:ext cx="338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zh-CN" altLang="en-US" sz="2000" b="1">
                  <a:ea typeface="黑体" panose="02010609060101010101" pitchFamily="49" charset="-122"/>
                </a:rPr>
                <a:t>二元聚合物共混体系的相图</a:t>
              </a:r>
              <a:endParaRPr kumimoji="1" lang="zh-CN" altLang="en-US" sz="2000">
                <a:ea typeface="宋体" panose="02010600030101010101" pitchFamily="2" charset="-122"/>
              </a:endParaRPr>
            </a:p>
          </p:txBody>
        </p:sp>
      </p:grpSp>
      <p:sp>
        <p:nvSpPr>
          <p:cNvPr id="47108" name="Rectangle 6">
            <a:extLst>
              <a:ext uri="{FF2B5EF4-FFF2-40B4-BE49-F238E27FC236}">
                <a16:creationId xmlns:a16="http://schemas.microsoft.com/office/drawing/2014/main" id="{BE8150DC-EDFF-4B93-9A42-1EDAF0BA68C2}"/>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二元相图基本类型</a:t>
            </a:r>
          </a:p>
        </p:txBody>
      </p:sp>
      <p:sp>
        <p:nvSpPr>
          <p:cNvPr id="2" name="灯片编号占位符 1">
            <a:extLst>
              <a:ext uri="{FF2B5EF4-FFF2-40B4-BE49-F238E27FC236}">
                <a16:creationId xmlns:a16="http://schemas.microsoft.com/office/drawing/2014/main" id="{A5EE834C-6309-4D49-9F05-2D54179F4764}"/>
              </a:ext>
            </a:extLst>
          </p:cNvPr>
          <p:cNvSpPr>
            <a:spLocks noGrp="1"/>
          </p:cNvSpPr>
          <p:nvPr>
            <p:ph type="sldNum" sz="quarter" idx="10"/>
          </p:nvPr>
        </p:nvSpPr>
        <p:spPr/>
        <p:txBody>
          <a:bodyPr/>
          <a:lstStyle/>
          <a:p>
            <a:pPr>
              <a:defRPr/>
            </a:pPr>
            <a:fld id="{4E6DF83B-EAED-47C5-A670-FF64CCD4561E}" type="slidenum">
              <a:rPr lang="ko-KR" altLang="en-US" smtClean="0"/>
              <a:pPr>
                <a:defRPr/>
              </a:pPr>
              <a:t>68</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dissolve">
                                      <p:cBhvr>
                                        <p:cTn id="7" dur="500"/>
                                        <p:tgtEl>
                                          <p:spTgt spid="89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89091"/>
                                        </p:tgtEl>
                                        <p:attrNameLst>
                                          <p:attrName>style.visibility</p:attrName>
                                        </p:attrNameLst>
                                      </p:cBhvr>
                                      <p:to>
                                        <p:strVal val="visible"/>
                                      </p:to>
                                    </p:set>
                                    <p:anim calcmode="lin" valueType="num">
                                      <p:cBhvr additive="base">
                                        <p:cTn id="12" dur="500" fill="hold"/>
                                        <p:tgtEl>
                                          <p:spTgt spid="89091"/>
                                        </p:tgtEl>
                                        <p:attrNameLst>
                                          <p:attrName>ppt_x</p:attrName>
                                        </p:attrNameLst>
                                      </p:cBhvr>
                                      <p:tavLst>
                                        <p:tav tm="0">
                                          <p:val>
                                            <p:strVal val="#ppt_x"/>
                                          </p:val>
                                        </p:tav>
                                        <p:tav tm="100000">
                                          <p:val>
                                            <p:strVal val="#ppt_x"/>
                                          </p:val>
                                        </p:tav>
                                      </p:tavLst>
                                    </p:anim>
                                    <p:anim calcmode="lin" valueType="num">
                                      <p:cBhvr additive="base">
                                        <p:cTn id="13" dur="500" fill="hold"/>
                                        <p:tgtEl>
                                          <p:spTgt spid="890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16">
            <a:extLst>
              <a:ext uri="{FF2B5EF4-FFF2-40B4-BE49-F238E27FC236}">
                <a16:creationId xmlns:a16="http://schemas.microsoft.com/office/drawing/2014/main" id="{D0C0FAAA-7A4E-42AD-96F1-419E73FA2BD2}"/>
              </a:ext>
            </a:extLst>
          </p:cNvPr>
          <p:cNvSpPr txBox="1">
            <a:spLocks noChangeArrowheads="1"/>
          </p:cNvSpPr>
          <p:nvPr/>
        </p:nvSpPr>
        <p:spPr bwMode="auto">
          <a:xfrm>
            <a:off x="2087563" y="908050"/>
            <a:ext cx="2160587" cy="4572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sz="2400">
                <a:ea typeface="黑体" panose="02010609060101010101" pitchFamily="49" charset="-122"/>
              </a:rPr>
              <a:t>LCST</a:t>
            </a:r>
            <a:r>
              <a:rPr lang="zh-CN" altLang="en-US" sz="2400">
                <a:ea typeface="黑体" panose="02010609060101010101" pitchFamily="49" charset="-122"/>
              </a:rPr>
              <a:t>体系相图</a:t>
            </a:r>
          </a:p>
        </p:txBody>
      </p:sp>
      <p:sp>
        <p:nvSpPr>
          <p:cNvPr id="48131" name="Text Box 29">
            <a:extLst>
              <a:ext uri="{FF2B5EF4-FFF2-40B4-BE49-F238E27FC236}">
                <a16:creationId xmlns:a16="http://schemas.microsoft.com/office/drawing/2014/main" id="{A5C2C058-7DE5-4445-BA0B-D82894C17191}"/>
              </a:ext>
            </a:extLst>
          </p:cNvPr>
          <p:cNvSpPr txBox="1">
            <a:spLocks noChangeArrowheads="1"/>
          </p:cNvSpPr>
          <p:nvPr/>
        </p:nvSpPr>
        <p:spPr bwMode="auto">
          <a:xfrm>
            <a:off x="5829300" y="912813"/>
            <a:ext cx="2343150" cy="4572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sz="2400">
                <a:ea typeface="黑体" panose="02010609060101010101" pitchFamily="49" charset="-122"/>
              </a:rPr>
              <a:t>UCST</a:t>
            </a:r>
            <a:r>
              <a:rPr lang="zh-CN" altLang="en-US" sz="2400">
                <a:ea typeface="黑体" panose="02010609060101010101" pitchFamily="49" charset="-122"/>
              </a:rPr>
              <a:t>体系相图</a:t>
            </a:r>
          </a:p>
        </p:txBody>
      </p:sp>
      <p:sp>
        <p:nvSpPr>
          <p:cNvPr id="48132" name="Rectangle 32">
            <a:extLst>
              <a:ext uri="{FF2B5EF4-FFF2-40B4-BE49-F238E27FC236}">
                <a16:creationId xmlns:a16="http://schemas.microsoft.com/office/drawing/2014/main" id="{2BC29795-4511-4433-B7D0-5DECEC54CE6D}"/>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典型二元相图</a:t>
            </a:r>
          </a:p>
        </p:txBody>
      </p:sp>
      <p:grpSp>
        <p:nvGrpSpPr>
          <p:cNvPr id="48133" name="Group 34">
            <a:extLst>
              <a:ext uri="{FF2B5EF4-FFF2-40B4-BE49-F238E27FC236}">
                <a16:creationId xmlns:a16="http://schemas.microsoft.com/office/drawing/2014/main" id="{405CFB2F-FE4E-4B33-9594-681DEF251037}"/>
              </a:ext>
            </a:extLst>
          </p:cNvPr>
          <p:cNvGrpSpPr>
            <a:grpSpLocks/>
          </p:cNvGrpSpPr>
          <p:nvPr/>
        </p:nvGrpSpPr>
        <p:grpSpPr bwMode="auto">
          <a:xfrm>
            <a:off x="5005388" y="1422400"/>
            <a:ext cx="3522662" cy="3733800"/>
            <a:chOff x="3153" y="1169"/>
            <a:chExt cx="2219" cy="2352"/>
          </a:xfrm>
        </p:grpSpPr>
        <p:sp>
          <p:nvSpPr>
            <p:cNvPr id="48148" name="Rectangle 18">
              <a:extLst>
                <a:ext uri="{FF2B5EF4-FFF2-40B4-BE49-F238E27FC236}">
                  <a16:creationId xmlns:a16="http://schemas.microsoft.com/office/drawing/2014/main" id="{27AED382-694F-442A-8989-ACC2F6D4FA64}"/>
                </a:ext>
              </a:extLst>
            </p:cNvPr>
            <p:cNvSpPr>
              <a:spLocks noChangeAspect="1" noChangeArrowheads="1"/>
            </p:cNvSpPr>
            <p:nvPr/>
          </p:nvSpPr>
          <p:spPr bwMode="auto">
            <a:xfrm>
              <a:off x="3489" y="1169"/>
              <a:ext cx="1883" cy="203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8149" name="Text Box 21">
              <a:extLst>
                <a:ext uri="{FF2B5EF4-FFF2-40B4-BE49-F238E27FC236}">
                  <a16:creationId xmlns:a16="http://schemas.microsoft.com/office/drawing/2014/main" id="{2837E638-606D-4194-82FB-0ADE9C063CD5}"/>
                </a:ext>
              </a:extLst>
            </p:cNvPr>
            <p:cNvSpPr txBox="1">
              <a:spLocks noChangeArrowheads="1"/>
            </p:cNvSpPr>
            <p:nvPr/>
          </p:nvSpPr>
          <p:spPr bwMode="auto">
            <a:xfrm>
              <a:off x="3489" y="1510"/>
              <a:ext cx="585"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sz="1600" b="1">
                  <a:latin typeface="Arial" panose="020B0604020202020204" pitchFamily="34" charset="0"/>
                  <a:ea typeface="宋体" panose="02010600030101010101" pitchFamily="2" charset="-122"/>
                </a:rPr>
                <a:t>Binodal line</a:t>
              </a:r>
            </a:p>
          </p:txBody>
        </p:sp>
        <p:sp>
          <p:nvSpPr>
            <p:cNvPr id="48150" name="Line 23">
              <a:extLst>
                <a:ext uri="{FF2B5EF4-FFF2-40B4-BE49-F238E27FC236}">
                  <a16:creationId xmlns:a16="http://schemas.microsoft.com/office/drawing/2014/main" id="{76AB61BB-387E-4184-B375-276A9499D8F5}"/>
                </a:ext>
              </a:extLst>
            </p:cNvPr>
            <p:cNvSpPr>
              <a:spLocks noChangeShapeType="1"/>
            </p:cNvSpPr>
            <p:nvPr/>
          </p:nvSpPr>
          <p:spPr bwMode="auto">
            <a:xfrm rot="10800000" flipH="1" flipV="1">
              <a:off x="3990" y="1692"/>
              <a:ext cx="69"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1" name="Freeform 26">
              <a:extLst>
                <a:ext uri="{FF2B5EF4-FFF2-40B4-BE49-F238E27FC236}">
                  <a16:creationId xmlns:a16="http://schemas.microsoft.com/office/drawing/2014/main" id="{752C3FEC-1AEF-4830-8A46-DD1BBC39900A}"/>
                </a:ext>
              </a:extLst>
            </p:cNvPr>
            <p:cNvSpPr>
              <a:spLocks/>
            </p:cNvSpPr>
            <p:nvPr/>
          </p:nvSpPr>
          <p:spPr bwMode="auto">
            <a:xfrm rot="10800000">
              <a:off x="3515" y="1298"/>
              <a:ext cx="1754" cy="1576"/>
            </a:xfrm>
            <a:custGeom>
              <a:avLst/>
              <a:gdLst>
                <a:gd name="T0" fmla="*/ 0 w 2041"/>
                <a:gd name="T1" fmla="*/ 14769 h 991"/>
                <a:gd name="T2" fmla="*/ 208 w 2041"/>
                <a:gd name="T3" fmla="*/ 62021 h 991"/>
                <a:gd name="T4" fmla="*/ 522 w 2041"/>
                <a:gd name="T5" fmla="*/ 0 h 991"/>
                <a:gd name="T6" fmla="*/ 0 60000 65536"/>
                <a:gd name="T7" fmla="*/ 0 60000 65536"/>
                <a:gd name="T8" fmla="*/ 0 60000 65536"/>
              </a:gdLst>
              <a:ahLst/>
              <a:cxnLst>
                <a:cxn ang="T6">
                  <a:pos x="T0" y="T1"/>
                </a:cxn>
                <a:cxn ang="T7">
                  <a:pos x="T2" y="T3"/>
                </a:cxn>
                <a:cxn ang="T8">
                  <a:pos x="T4" y="T5"/>
                </a:cxn>
              </a:cxnLst>
              <a:rect l="0" t="0" r="r" b="b"/>
              <a:pathLst>
                <a:path w="2041" h="991">
                  <a:moveTo>
                    <a:pt x="0" y="227"/>
                  </a:moveTo>
                  <a:cubicBezTo>
                    <a:pt x="238" y="609"/>
                    <a:pt x="476" y="991"/>
                    <a:pt x="816" y="953"/>
                  </a:cubicBezTo>
                  <a:cubicBezTo>
                    <a:pt x="1156" y="915"/>
                    <a:pt x="1598" y="457"/>
                    <a:pt x="2041" y="0"/>
                  </a:cubicBezTo>
                </a:path>
              </a:pathLst>
            </a:custGeom>
            <a:solidFill>
              <a:srgbClr val="FFCC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2" name="Text Box 27">
              <a:extLst>
                <a:ext uri="{FF2B5EF4-FFF2-40B4-BE49-F238E27FC236}">
                  <a16:creationId xmlns:a16="http://schemas.microsoft.com/office/drawing/2014/main" id="{20E5CEC7-1D9C-4444-A7BC-17D0D5BD0B97}"/>
                </a:ext>
              </a:extLst>
            </p:cNvPr>
            <p:cNvSpPr txBox="1">
              <a:spLocks noChangeArrowheads="1"/>
            </p:cNvSpPr>
            <p:nvPr/>
          </p:nvSpPr>
          <p:spPr bwMode="auto">
            <a:xfrm rot="-5400000">
              <a:off x="3219" y="2024"/>
              <a:ext cx="1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sz="2800" i="1">
                  <a:ea typeface="宋体" panose="02010600030101010101" pitchFamily="2" charset="-122"/>
                  <a:cs typeface="Times New Roman" panose="02020603050405020304" pitchFamily="18" charset="0"/>
                </a:rPr>
                <a:t>T</a:t>
              </a:r>
            </a:p>
          </p:txBody>
        </p:sp>
        <p:sp>
          <p:nvSpPr>
            <p:cNvPr id="48153" name="Text Box 28">
              <a:extLst>
                <a:ext uri="{FF2B5EF4-FFF2-40B4-BE49-F238E27FC236}">
                  <a16:creationId xmlns:a16="http://schemas.microsoft.com/office/drawing/2014/main" id="{16682125-E840-4CB9-AFC3-7812BE206A41}"/>
                </a:ext>
              </a:extLst>
            </p:cNvPr>
            <p:cNvSpPr txBox="1">
              <a:spLocks noChangeArrowheads="1"/>
            </p:cNvSpPr>
            <p:nvPr/>
          </p:nvSpPr>
          <p:spPr bwMode="auto">
            <a:xfrm>
              <a:off x="4353" y="3195"/>
              <a:ext cx="20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l-GR" altLang="zh-CN" sz="2800" i="1">
                  <a:ea typeface="宋体" panose="02010600030101010101" pitchFamily="2" charset="-122"/>
                  <a:cs typeface="Times New Roman" panose="02020603050405020304" pitchFamily="18" charset="0"/>
                </a:rPr>
                <a:t>ϕ</a:t>
              </a:r>
            </a:p>
          </p:txBody>
        </p:sp>
        <p:sp>
          <p:nvSpPr>
            <p:cNvPr id="48154" name="Freeform 19">
              <a:extLst>
                <a:ext uri="{FF2B5EF4-FFF2-40B4-BE49-F238E27FC236}">
                  <a16:creationId xmlns:a16="http://schemas.microsoft.com/office/drawing/2014/main" id="{51BA3AE8-F716-4B6E-A2A7-30EF38310BF5}"/>
                </a:ext>
              </a:extLst>
            </p:cNvPr>
            <p:cNvSpPr>
              <a:spLocks noChangeAspect="1"/>
            </p:cNvSpPr>
            <p:nvPr/>
          </p:nvSpPr>
          <p:spPr bwMode="auto">
            <a:xfrm rot="10800000">
              <a:off x="4059" y="1344"/>
              <a:ext cx="963" cy="1689"/>
            </a:xfrm>
            <a:custGeom>
              <a:avLst/>
              <a:gdLst>
                <a:gd name="T0" fmla="*/ 0 w 2041"/>
                <a:gd name="T1" fmla="*/ 782 h 1330"/>
                <a:gd name="T2" fmla="*/ 1 w 2041"/>
                <a:gd name="T3" fmla="*/ 11299 h 1330"/>
                <a:gd name="T4" fmla="*/ 2 w 2041"/>
                <a:gd name="T5" fmla="*/ 0 h 1330"/>
                <a:gd name="T6" fmla="*/ 0 60000 65536"/>
                <a:gd name="T7" fmla="*/ 0 60000 65536"/>
                <a:gd name="T8" fmla="*/ 0 60000 65536"/>
              </a:gdLst>
              <a:ahLst/>
              <a:cxnLst>
                <a:cxn ang="T6">
                  <a:pos x="T0" y="T1"/>
                </a:cxn>
                <a:cxn ang="T7">
                  <a:pos x="T2" y="T3"/>
                </a:cxn>
                <a:cxn ang="T8">
                  <a:pos x="T4" y="T5"/>
                </a:cxn>
              </a:cxnLst>
              <a:rect l="0" t="0" r="r" b="b"/>
              <a:pathLst>
                <a:path w="2041" h="1330">
                  <a:moveTo>
                    <a:pt x="0" y="91"/>
                  </a:moveTo>
                  <a:cubicBezTo>
                    <a:pt x="283" y="710"/>
                    <a:pt x="567" y="1330"/>
                    <a:pt x="907" y="1315"/>
                  </a:cubicBezTo>
                  <a:cubicBezTo>
                    <a:pt x="1247" y="1300"/>
                    <a:pt x="1644" y="650"/>
                    <a:pt x="2041" y="0"/>
                  </a:cubicBezTo>
                </a:path>
              </a:pathLst>
            </a:custGeom>
            <a:solidFill>
              <a:schemeClr val="folHlink"/>
            </a:solidFill>
            <a:ln w="19050"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5" name="Line 20">
              <a:extLst>
                <a:ext uri="{FF2B5EF4-FFF2-40B4-BE49-F238E27FC236}">
                  <a16:creationId xmlns:a16="http://schemas.microsoft.com/office/drawing/2014/main" id="{D2DE6120-FAE3-4F84-8AB9-8ABCD252BDB1}"/>
                </a:ext>
              </a:extLst>
            </p:cNvPr>
            <p:cNvSpPr>
              <a:spLocks noChangeShapeType="1"/>
            </p:cNvSpPr>
            <p:nvPr/>
          </p:nvSpPr>
          <p:spPr bwMode="auto">
            <a:xfrm flipH="1" flipV="1">
              <a:off x="4195" y="2656"/>
              <a:ext cx="126" cy="7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6" name="Text Box 22">
              <a:extLst>
                <a:ext uri="{FF2B5EF4-FFF2-40B4-BE49-F238E27FC236}">
                  <a16:creationId xmlns:a16="http://schemas.microsoft.com/office/drawing/2014/main" id="{4B8C76CA-BA18-44BB-80A4-A1F48C79D8AC}"/>
                </a:ext>
              </a:extLst>
            </p:cNvPr>
            <p:cNvSpPr txBox="1">
              <a:spLocks noChangeArrowheads="1"/>
            </p:cNvSpPr>
            <p:nvPr/>
          </p:nvSpPr>
          <p:spPr bwMode="auto">
            <a:xfrm>
              <a:off x="4280" y="2540"/>
              <a:ext cx="626" cy="3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sz="1500" b="1">
                  <a:latin typeface="Arial" panose="020B0604020202020204" pitchFamily="34" charset="0"/>
                  <a:ea typeface="宋体" panose="02010600030101010101" pitchFamily="2" charset="-122"/>
                </a:rPr>
                <a:t>Spinodal line</a:t>
              </a:r>
            </a:p>
          </p:txBody>
        </p:sp>
        <p:sp>
          <p:nvSpPr>
            <p:cNvPr id="48157" name="Text Box 24">
              <a:extLst>
                <a:ext uri="{FF2B5EF4-FFF2-40B4-BE49-F238E27FC236}">
                  <a16:creationId xmlns:a16="http://schemas.microsoft.com/office/drawing/2014/main" id="{B6A43EC1-A5B7-430B-A65E-862A865D3294}"/>
                </a:ext>
              </a:extLst>
            </p:cNvPr>
            <p:cNvSpPr txBox="1">
              <a:spLocks noChangeArrowheads="1"/>
            </p:cNvSpPr>
            <p:nvPr/>
          </p:nvSpPr>
          <p:spPr bwMode="auto">
            <a:xfrm>
              <a:off x="4408" y="2008"/>
              <a:ext cx="34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a:latin typeface="Arial" panose="020B0604020202020204" pitchFamily="34" charset="0"/>
                  <a:ea typeface="宋体" panose="02010600030101010101" pitchFamily="2" charset="-122"/>
                </a:rPr>
                <a:t>SD</a:t>
              </a:r>
            </a:p>
          </p:txBody>
        </p:sp>
        <p:sp>
          <p:nvSpPr>
            <p:cNvPr id="48158" name="Text Box 25">
              <a:extLst>
                <a:ext uri="{FF2B5EF4-FFF2-40B4-BE49-F238E27FC236}">
                  <a16:creationId xmlns:a16="http://schemas.microsoft.com/office/drawing/2014/main" id="{37FC636C-C13F-4C8D-8FBF-46E152CE6FA5}"/>
                </a:ext>
              </a:extLst>
            </p:cNvPr>
            <p:cNvSpPr txBox="1">
              <a:spLocks noChangeArrowheads="1"/>
            </p:cNvSpPr>
            <p:nvPr/>
          </p:nvSpPr>
          <p:spPr bwMode="auto">
            <a:xfrm>
              <a:off x="3672" y="2502"/>
              <a:ext cx="4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a:latin typeface="Arial" panose="020B0604020202020204" pitchFamily="34" charset="0"/>
                  <a:ea typeface="宋体" panose="02010600030101010101" pitchFamily="2" charset="-122"/>
                </a:rPr>
                <a:t>NG</a:t>
              </a:r>
            </a:p>
          </p:txBody>
        </p:sp>
      </p:grpSp>
      <p:grpSp>
        <p:nvGrpSpPr>
          <p:cNvPr id="48134" name="Group 35">
            <a:extLst>
              <a:ext uri="{FF2B5EF4-FFF2-40B4-BE49-F238E27FC236}">
                <a16:creationId xmlns:a16="http://schemas.microsoft.com/office/drawing/2014/main" id="{44A686D5-E56C-445F-936F-7067F8AE295C}"/>
              </a:ext>
            </a:extLst>
          </p:cNvPr>
          <p:cNvGrpSpPr>
            <a:grpSpLocks/>
          </p:cNvGrpSpPr>
          <p:nvPr/>
        </p:nvGrpSpPr>
        <p:grpSpPr bwMode="auto">
          <a:xfrm>
            <a:off x="1116013" y="1412875"/>
            <a:ext cx="3598862" cy="3733800"/>
            <a:chOff x="703" y="1163"/>
            <a:chExt cx="2267" cy="2352"/>
          </a:xfrm>
        </p:grpSpPr>
        <p:sp>
          <p:nvSpPr>
            <p:cNvPr id="48137" name="Rectangle 5">
              <a:extLst>
                <a:ext uri="{FF2B5EF4-FFF2-40B4-BE49-F238E27FC236}">
                  <a16:creationId xmlns:a16="http://schemas.microsoft.com/office/drawing/2014/main" id="{33A1F8AE-05CF-4CF9-8D8E-93A77305952D}"/>
                </a:ext>
              </a:extLst>
            </p:cNvPr>
            <p:cNvSpPr>
              <a:spLocks noChangeAspect="1" noChangeArrowheads="1"/>
            </p:cNvSpPr>
            <p:nvPr/>
          </p:nvSpPr>
          <p:spPr bwMode="auto">
            <a:xfrm>
              <a:off x="1039" y="1163"/>
              <a:ext cx="1883" cy="203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8138" name="Freeform 13">
              <a:extLst>
                <a:ext uri="{FF2B5EF4-FFF2-40B4-BE49-F238E27FC236}">
                  <a16:creationId xmlns:a16="http://schemas.microsoft.com/office/drawing/2014/main" id="{2D78F2ED-5C7F-40EF-AA6E-4F385B19FBF7}"/>
                </a:ext>
              </a:extLst>
            </p:cNvPr>
            <p:cNvSpPr>
              <a:spLocks/>
            </p:cNvSpPr>
            <p:nvPr/>
          </p:nvSpPr>
          <p:spPr bwMode="auto">
            <a:xfrm>
              <a:off x="1065" y="1510"/>
              <a:ext cx="1754" cy="1576"/>
            </a:xfrm>
            <a:custGeom>
              <a:avLst/>
              <a:gdLst>
                <a:gd name="T0" fmla="*/ 0 w 2041"/>
                <a:gd name="T1" fmla="*/ 14769 h 991"/>
                <a:gd name="T2" fmla="*/ 208 w 2041"/>
                <a:gd name="T3" fmla="*/ 62021 h 991"/>
                <a:gd name="T4" fmla="*/ 522 w 2041"/>
                <a:gd name="T5" fmla="*/ 0 h 991"/>
                <a:gd name="T6" fmla="*/ 0 60000 65536"/>
                <a:gd name="T7" fmla="*/ 0 60000 65536"/>
                <a:gd name="T8" fmla="*/ 0 60000 65536"/>
              </a:gdLst>
              <a:ahLst/>
              <a:cxnLst>
                <a:cxn ang="T6">
                  <a:pos x="T0" y="T1"/>
                </a:cxn>
                <a:cxn ang="T7">
                  <a:pos x="T2" y="T3"/>
                </a:cxn>
                <a:cxn ang="T8">
                  <a:pos x="T4" y="T5"/>
                </a:cxn>
              </a:cxnLst>
              <a:rect l="0" t="0" r="r" b="b"/>
              <a:pathLst>
                <a:path w="2041" h="991">
                  <a:moveTo>
                    <a:pt x="0" y="227"/>
                  </a:moveTo>
                  <a:cubicBezTo>
                    <a:pt x="238" y="609"/>
                    <a:pt x="476" y="991"/>
                    <a:pt x="816" y="953"/>
                  </a:cubicBezTo>
                  <a:cubicBezTo>
                    <a:pt x="1156" y="915"/>
                    <a:pt x="1598" y="457"/>
                    <a:pt x="2041" y="0"/>
                  </a:cubicBezTo>
                </a:path>
              </a:pathLst>
            </a:cu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9" name="Text Box 15">
              <a:extLst>
                <a:ext uri="{FF2B5EF4-FFF2-40B4-BE49-F238E27FC236}">
                  <a16:creationId xmlns:a16="http://schemas.microsoft.com/office/drawing/2014/main" id="{0AE89FE8-B1D3-4B47-A426-49157A5C89F9}"/>
                </a:ext>
              </a:extLst>
            </p:cNvPr>
            <p:cNvSpPr txBox="1">
              <a:spLocks noChangeArrowheads="1"/>
            </p:cNvSpPr>
            <p:nvPr/>
          </p:nvSpPr>
          <p:spPr bwMode="auto">
            <a:xfrm>
              <a:off x="1903" y="3189"/>
              <a:ext cx="20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l-GR" altLang="zh-CN" sz="2800" i="1">
                  <a:ea typeface="宋体" panose="02010600030101010101" pitchFamily="2" charset="-122"/>
                  <a:cs typeface="Times New Roman" panose="02020603050405020304" pitchFamily="18" charset="0"/>
                </a:rPr>
                <a:t>ϕ</a:t>
              </a:r>
            </a:p>
          </p:txBody>
        </p:sp>
        <p:sp>
          <p:nvSpPr>
            <p:cNvPr id="48140" name="Freeform 6">
              <a:extLst>
                <a:ext uri="{FF2B5EF4-FFF2-40B4-BE49-F238E27FC236}">
                  <a16:creationId xmlns:a16="http://schemas.microsoft.com/office/drawing/2014/main" id="{79D8F67C-7DC8-44E0-8B65-0FB2EA8027D4}"/>
                </a:ext>
              </a:extLst>
            </p:cNvPr>
            <p:cNvSpPr>
              <a:spLocks noChangeAspect="1"/>
            </p:cNvSpPr>
            <p:nvPr/>
          </p:nvSpPr>
          <p:spPr bwMode="auto">
            <a:xfrm>
              <a:off x="1315" y="1356"/>
              <a:ext cx="963" cy="1689"/>
            </a:xfrm>
            <a:custGeom>
              <a:avLst/>
              <a:gdLst>
                <a:gd name="T0" fmla="*/ 0 w 2041"/>
                <a:gd name="T1" fmla="*/ 782 h 1330"/>
                <a:gd name="T2" fmla="*/ 1 w 2041"/>
                <a:gd name="T3" fmla="*/ 11299 h 1330"/>
                <a:gd name="T4" fmla="*/ 2 w 2041"/>
                <a:gd name="T5" fmla="*/ 0 h 1330"/>
                <a:gd name="T6" fmla="*/ 0 60000 65536"/>
                <a:gd name="T7" fmla="*/ 0 60000 65536"/>
                <a:gd name="T8" fmla="*/ 0 60000 65536"/>
              </a:gdLst>
              <a:ahLst/>
              <a:cxnLst>
                <a:cxn ang="T6">
                  <a:pos x="T0" y="T1"/>
                </a:cxn>
                <a:cxn ang="T7">
                  <a:pos x="T2" y="T3"/>
                </a:cxn>
                <a:cxn ang="T8">
                  <a:pos x="T4" y="T5"/>
                </a:cxn>
              </a:cxnLst>
              <a:rect l="0" t="0" r="r" b="b"/>
              <a:pathLst>
                <a:path w="2041" h="1330">
                  <a:moveTo>
                    <a:pt x="0" y="91"/>
                  </a:moveTo>
                  <a:cubicBezTo>
                    <a:pt x="283" y="710"/>
                    <a:pt x="567" y="1330"/>
                    <a:pt x="907" y="1315"/>
                  </a:cubicBezTo>
                  <a:cubicBezTo>
                    <a:pt x="1247" y="1300"/>
                    <a:pt x="1644" y="650"/>
                    <a:pt x="2041" y="0"/>
                  </a:cubicBezTo>
                </a:path>
              </a:pathLst>
            </a:custGeom>
            <a:solidFill>
              <a:schemeClr val="folHlink"/>
            </a:solidFill>
            <a:ln w="19050"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1" name="Text Box 8">
              <a:extLst>
                <a:ext uri="{FF2B5EF4-FFF2-40B4-BE49-F238E27FC236}">
                  <a16:creationId xmlns:a16="http://schemas.microsoft.com/office/drawing/2014/main" id="{26B9C5F6-4322-4CA7-A7B4-266C31A30650}"/>
                </a:ext>
              </a:extLst>
            </p:cNvPr>
            <p:cNvSpPr txBox="1">
              <a:spLocks noChangeArrowheads="1"/>
            </p:cNvSpPr>
            <p:nvPr/>
          </p:nvSpPr>
          <p:spPr bwMode="auto">
            <a:xfrm>
              <a:off x="2300" y="2278"/>
              <a:ext cx="585"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sz="1600" b="1">
                  <a:latin typeface="Arial" panose="020B0604020202020204" pitchFamily="34" charset="0"/>
                  <a:ea typeface="宋体" panose="02010600030101010101" pitchFamily="2" charset="-122"/>
                </a:rPr>
                <a:t>Binodal line</a:t>
              </a:r>
            </a:p>
          </p:txBody>
        </p:sp>
        <p:sp>
          <p:nvSpPr>
            <p:cNvPr id="48142" name="Line 10">
              <a:extLst>
                <a:ext uri="{FF2B5EF4-FFF2-40B4-BE49-F238E27FC236}">
                  <a16:creationId xmlns:a16="http://schemas.microsoft.com/office/drawing/2014/main" id="{34E78E16-99CB-42B2-864B-6833D6D3C8BE}"/>
                </a:ext>
              </a:extLst>
            </p:cNvPr>
            <p:cNvSpPr>
              <a:spLocks noChangeShapeType="1"/>
            </p:cNvSpPr>
            <p:nvPr/>
          </p:nvSpPr>
          <p:spPr bwMode="auto">
            <a:xfrm flipH="1" flipV="1">
              <a:off x="2492" y="2143"/>
              <a:ext cx="69"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3" name="Text Box 12">
              <a:extLst>
                <a:ext uri="{FF2B5EF4-FFF2-40B4-BE49-F238E27FC236}">
                  <a16:creationId xmlns:a16="http://schemas.microsoft.com/office/drawing/2014/main" id="{CAC6665F-486F-4115-ABA3-5EE2EA896524}"/>
                </a:ext>
              </a:extLst>
            </p:cNvPr>
            <p:cNvSpPr txBox="1">
              <a:spLocks noChangeArrowheads="1"/>
            </p:cNvSpPr>
            <p:nvPr/>
          </p:nvSpPr>
          <p:spPr bwMode="auto">
            <a:xfrm>
              <a:off x="1139" y="2055"/>
              <a:ext cx="4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a:latin typeface="Arial" panose="020B0604020202020204" pitchFamily="34" charset="0"/>
                  <a:ea typeface="宋体" panose="02010600030101010101" pitchFamily="2" charset="-122"/>
                </a:rPr>
                <a:t>NG</a:t>
              </a:r>
            </a:p>
          </p:txBody>
        </p:sp>
        <p:sp>
          <p:nvSpPr>
            <p:cNvPr id="48144" name="Text Box 14">
              <a:extLst>
                <a:ext uri="{FF2B5EF4-FFF2-40B4-BE49-F238E27FC236}">
                  <a16:creationId xmlns:a16="http://schemas.microsoft.com/office/drawing/2014/main" id="{0927F468-9AA1-4D02-BA96-96EB0E10A801}"/>
                </a:ext>
              </a:extLst>
            </p:cNvPr>
            <p:cNvSpPr txBox="1">
              <a:spLocks noChangeArrowheads="1"/>
            </p:cNvSpPr>
            <p:nvPr/>
          </p:nvSpPr>
          <p:spPr bwMode="auto">
            <a:xfrm rot="-5400000">
              <a:off x="769" y="2018"/>
              <a:ext cx="1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sz="2800" i="1">
                  <a:ea typeface="宋体" panose="02010600030101010101" pitchFamily="2" charset="-122"/>
                  <a:cs typeface="Times New Roman" panose="02020603050405020304" pitchFamily="18" charset="0"/>
                </a:rPr>
                <a:t>T</a:t>
              </a:r>
            </a:p>
          </p:txBody>
        </p:sp>
        <p:sp>
          <p:nvSpPr>
            <p:cNvPr id="48145" name="Line 7">
              <a:extLst>
                <a:ext uri="{FF2B5EF4-FFF2-40B4-BE49-F238E27FC236}">
                  <a16:creationId xmlns:a16="http://schemas.microsoft.com/office/drawing/2014/main" id="{3BBD7C75-711C-4D8A-99F5-D74825B657EB}"/>
                </a:ext>
              </a:extLst>
            </p:cNvPr>
            <p:cNvSpPr>
              <a:spLocks noChangeShapeType="1"/>
            </p:cNvSpPr>
            <p:nvPr/>
          </p:nvSpPr>
          <p:spPr bwMode="auto">
            <a:xfrm flipH="1" flipV="1">
              <a:off x="2259" y="1433"/>
              <a:ext cx="126" cy="7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6" name="Text Box 9">
              <a:extLst>
                <a:ext uri="{FF2B5EF4-FFF2-40B4-BE49-F238E27FC236}">
                  <a16:creationId xmlns:a16="http://schemas.microsoft.com/office/drawing/2014/main" id="{9E565AAC-73BD-45B4-9F7C-175002C21CE3}"/>
                </a:ext>
              </a:extLst>
            </p:cNvPr>
            <p:cNvSpPr txBox="1">
              <a:spLocks noChangeArrowheads="1"/>
            </p:cNvSpPr>
            <p:nvPr/>
          </p:nvSpPr>
          <p:spPr bwMode="auto">
            <a:xfrm>
              <a:off x="2344" y="1317"/>
              <a:ext cx="626" cy="3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sz="1500" b="1">
                  <a:latin typeface="Arial" panose="020B0604020202020204" pitchFamily="34" charset="0"/>
                  <a:ea typeface="宋体" panose="02010600030101010101" pitchFamily="2" charset="-122"/>
                </a:rPr>
                <a:t>Spinodal line</a:t>
              </a:r>
            </a:p>
          </p:txBody>
        </p:sp>
        <p:sp>
          <p:nvSpPr>
            <p:cNvPr id="48147" name="Text Box 11">
              <a:extLst>
                <a:ext uri="{FF2B5EF4-FFF2-40B4-BE49-F238E27FC236}">
                  <a16:creationId xmlns:a16="http://schemas.microsoft.com/office/drawing/2014/main" id="{2FEBE0FA-8886-4834-8262-F01BA41DB2C4}"/>
                </a:ext>
              </a:extLst>
            </p:cNvPr>
            <p:cNvSpPr txBox="1">
              <a:spLocks noChangeArrowheads="1"/>
            </p:cNvSpPr>
            <p:nvPr/>
          </p:nvSpPr>
          <p:spPr bwMode="auto">
            <a:xfrm>
              <a:off x="1633" y="1586"/>
              <a:ext cx="34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zh-CN">
                  <a:latin typeface="Arial" panose="020B0604020202020204" pitchFamily="34" charset="0"/>
                  <a:ea typeface="宋体" panose="02010600030101010101" pitchFamily="2" charset="-122"/>
                </a:rPr>
                <a:t>SD</a:t>
              </a:r>
            </a:p>
          </p:txBody>
        </p:sp>
      </p:grpSp>
      <p:sp>
        <p:nvSpPr>
          <p:cNvPr id="91172" name="Rectangle 36">
            <a:extLst>
              <a:ext uri="{FF2B5EF4-FFF2-40B4-BE49-F238E27FC236}">
                <a16:creationId xmlns:a16="http://schemas.microsoft.com/office/drawing/2014/main" id="{7175FC87-DA56-4129-B62E-ED9098AC938D}"/>
              </a:ext>
            </a:extLst>
          </p:cNvPr>
          <p:cNvSpPr>
            <a:spLocks noChangeArrowheads="1"/>
          </p:cNvSpPr>
          <p:nvPr/>
        </p:nvSpPr>
        <p:spPr bwMode="auto">
          <a:xfrm>
            <a:off x="1042988" y="5308600"/>
            <a:ext cx="7777162" cy="1000125"/>
          </a:xfrm>
          <a:prstGeom prst="rect">
            <a:avLst/>
          </a:prstGeom>
          <a:solidFill>
            <a:schemeClr val="accent6">
              <a:lumMod val="60000"/>
              <a:lumOff val="40000"/>
            </a:schemeClr>
          </a:solidFill>
          <a:ln w="38100">
            <a:solidFill>
              <a:schemeClr val="hlink"/>
            </a:solidFill>
            <a:miter lim="800000"/>
            <a:headEnd/>
            <a:tailEnd/>
          </a:ln>
          <a:effec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30000"/>
              </a:lnSpc>
            </a:pPr>
            <a:r>
              <a:rPr kumimoji="1" lang="zh-CN" altLang="en-US" sz="2200">
                <a:ea typeface="楷体" panose="02010609060101010101" pitchFamily="49" charset="-122"/>
              </a:rPr>
              <a:t>混合熵和热效应为正（</a:t>
            </a:r>
            <a:r>
              <a:rPr kumimoji="1" lang="zh-CN" altLang="en-US" sz="2200">
                <a:solidFill>
                  <a:srgbClr val="FF0000"/>
                </a:solidFill>
                <a:ea typeface="楷体" panose="02010609060101010101" pitchFamily="49" charset="-122"/>
              </a:rPr>
              <a:t>吸热</a:t>
            </a:r>
            <a:r>
              <a:rPr kumimoji="1" lang="zh-CN" altLang="en-US" sz="2200">
                <a:ea typeface="楷体" panose="02010609060101010101" pitchFamily="49" charset="-122"/>
              </a:rPr>
              <a:t>）的混合物，通常具有</a:t>
            </a:r>
            <a:r>
              <a:rPr kumimoji="1" lang="en-US" altLang="zh-CN" sz="2200">
                <a:solidFill>
                  <a:srgbClr val="FF0000"/>
                </a:solidFill>
                <a:ea typeface="楷体" panose="02010609060101010101" pitchFamily="49" charset="-122"/>
              </a:rPr>
              <a:t>UCST</a:t>
            </a:r>
            <a:r>
              <a:rPr kumimoji="1" lang="zh-CN" altLang="en-US" sz="2200">
                <a:ea typeface="楷体" panose="02010609060101010101" pitchFamily="49" charset="-122"/>
              </a:rPr>
              <a:t>行为混合熵和热效应为负（</a:t>
            </a:r>
            <a:r>
              <a:rPr kumimoji="1" lang="zh-CN" altLang="en-US" sz="2200">
                <a:solidFill>
                  <a:srgbClr val="0000FF"/>
                </a:solidFill>
                <a:ea typeface="楷体" panose="02010609060101010101" pitchFamily="49" charset="-122"/>
              </a:rPr>
              <a:t>放热</a:t>
            </a:r>
            <a:r>
              <a:rPr kumimoji="1" lang="zh-CN" altLang="en-US" sz="2200">
                <a:ea typeface="楷体" panose="02010609060101010101" pitchFamily="49" charset="-122"/>
              </a:rPr>
              <a:t>）的混合物，则具有</a:t>
            </a:r>
            <a:r>
              <a:rPr kumimoji="1" lang="en-US" altLang="zh-CN" sz="2200">
                <a:solidFill>
                  <a:srgbClr val="0000FF"/>
                </a:solidFill>
                <a:ea typeface="楷体" panose="02010609060101010101" pitchFamily="49" charset="-122"/>
              </a:rPr>
              <a:t>LCST</a:t>
            </a:r>
            <a:r>
              <a:rPr kumimoji="1" lang="zh-CN" altLang="en-US" sz="2200">
                <a:ea typeface="楷体" panose="02010609060101010101" pitchFamily="49" charset="-122"/>
              </a:rPr>
              <a:t>的形式</a:t>
            </a:r>
          </a:p>
        </p:txBody>
      </p:sp>
      <p:sp>
        <p:nvSpPr>
          <p:cNvPr id="2" name="灯片编号占位符 1">
            <a:extLst>
              <a:ext uri="{FF2B5EF4-FFF2-40B4-BE49-F238E27FC236}">
                <a16:creationId xmlns:a16="http://schemas.microsoft.com/office/drawing/2014/main" id="{D4DFF67A-2F47-4013-B03C-76C885BE17D3}"/>
              </a:ext>
            </a:extLst>
          </p:cNvPr>
          <p:cNvSpPr>
            <a:spLocks noGrp="1"/>
          </p:cNvSpPr>
          <p:nvPr>
            <p:ph type="sldNum" sz="quarter" idx="10"/>
          </p:nvPr>
        </p:nvSpPr>
        <p:spPr/>
        <p:txBody>
          <a:bodyPr/>
          <a:lstStyle/>
          <a:p>
            <a:pPr>
              <a:defRPr/>
            </a:pPr>
            <a:fld id="{F644D52B-C328-491C-8C8A-EF1FCA3B2ADF}" type="slidenum">
              <a:rPr lang="ko-KR" altLang="en-US" smtClean="0"/>
              <a:pPr>
                <a:defRPr/>
              </a:pPr>
              <a:t>69</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72"/>
                                        </p:tgtEl>
                                        <p:attrNameLst>
                                          <p:attrName>style.visibility</p:attrName>
                                        </p:attrNameLst>
                                      </p:cBhvr>
                                      <p:to>
                                        <p:strVal val="visible"/>
                                      </p:to>
                                    </p:set>
                                    <p:anim calcmode="lin" valueType="num">
                                      <p:cBhvr additive="base">
                                        <p:cTn id="7" dur="500" fill="hold"/>
                                        <p:tgtEl>
                                          <p:spTgt spid="91172"/>
                                        </p:tgtEl>
                                        <p:attrNameLst>
                                          <p:attrName>ppt_x</p:attrName>
                                        </p:attrNameLst>
                                      </p:cBhvr>
                                      <p:tavLst>
                                        <p:tav tm="0">
                                          <p:val>
                                            <p:strVal val="#ppt_x"/>
                                          </p:val>
                                        </p:tav>
                                        <p:tav tm="100000">
                                          <p:val>
                                            <p:strVal val="#ppt_x"/>
                                          </p:val>
                                        </p:tav>
                                      </p:tavLst>
                                    </p:anim>
                                    <p:anim calcmode="lin" valueType="num">
                                      <p:cBhvr additive="base">
                                        <p:cTn id="8" dur="500" fill="hold"/>
                                        <p:tgtEl>
                                          <p:spTgt spid="91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72"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a:extLst>
              <a:ext uri="{FF2B5EF4-FFF2-40B4-BE49-F238E27FC236}">
                <a16:creationId xmlns:a16="http://schemas.microsoft.com/office/drawing/2014/main" id="{9EC24C59-4A2F-4E85-B958-B27625CD54FC}"/>
              </a:ext>
            </a:extLst>
          </p:cNvPr>
          <p:cNvSpPr txBox="1">
            <a:spLocks noChangeArrowheads="1"/>
          </p:cNvSpPr>
          <p:nvPr/>
        </p:nvSpPr>
        <p:spPr bwMode="auto">
          <a:xfrm>
            <a:off x="304800" y="1524000"/>
            <a:ext cx="307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99"/>
                </a:solidFill>
                <a:latin typeface="Times New Roman" panose="02020603050405020304" pitchFamily="18" charset="0"/>
              </a:rPr>
              <a:t>1 溶解过程</a:t>
            </a:r>
          </a:p>
        </p:txBody>
      </p:sp>
      <p:sp>
        <p:nvSpPr>
          <p:cNvPr id="8195" name="Text Box 3">
            <a:extLst>
              <a:ext uri="{FF2B5EF4-FFF2-40B4-BE49-F238E27FC236}">
                <a16:creationId xmlns:a16="http://schemas.microsoft.com/office/drawing/2014/main" id="{1EF08E2E-EE2D-4C23-BAB5-DA8D3955E3C3}"/>
              </a:ext>
            </a:extLst>
          </p:cNvPr>
          <p:cNvSpPr txBox="1">
            <a:spLocks noChangeArrowheads="1"/>
          </p:cNvSpPr>
          <p:nvPr/>
        </p:nvSpPr>
        <p:spPr bwMode="auto">
          <a:xfrm>
            <a:off x="74040" y="2311058"/>
            <a:ext cx="259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latin typeface="Times New Roman" panose="02020603050405020304" pitchFamily="18" charset="0"/>
              </a:rPr>
              <a:t>（1） 非晶态聚合物的溶胀和溶解</a:t>
            </a:r>
          </a:p>
        </p:txBody>
      </p:sp>
      <p:sp>
        <p:nvSpPr>
          <p:cNvPr id="8196" name="Text Box 4">
            <a:extLst>
              <a:ext uri="{FF2B5EF4-FFF2-40B4-BE49-F238E27FC236}">
                <a16:creationId xmlns:a16="http://schemas.microsoft.com/office/drawing/2014/main" id="{16887980-4EC0-4097-9788-287EBD1451AD}"/>
              </a:ext>
            </a:extLst>
          </p:cNvPr>
          <p:cNvSpPr txBox="1">
            <a:spLocks noChangeArrowheads="1"/>
          </p:cNvSpPr>
          <p:nvPr/>
        </p:nvSpPr>
        <p:spPr bwMode="auto">
          <a:xfrm>
            <a:off x="0" y="4021138"/>
            <a:ext cx="2286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CC0000"/>
                </a:solidFill>
                <a:latin typeface="Times New Roman" panose="02020603050405020304" pitchFamily="18" charset="0"/>
              </a:rPr>
              <a:t>（2） 交联聚合物的溶胀平衡</a:t>
            </a:r>
          </a:p>
        </p:txBody>
      </p:sp>
      <p:sp>
        <p:nvSpPr>
          <p:cNvPr id="8197" name="Text Box 5">
            <a:extLst>
              <a:ext uri="{FF2B5EF4-FFF2-40B4-BE49-F238E27FC236}">
                <a16:creationId xmlns:a16="http://schemas.microsoft.com/office/drawing/2014/main" id="{B53239B5-C99F-4EB5-9732-7A0B0F47A902}"/>
              </a:ext>
            </a:extLst>
          </p:cNvPr>
          <p:cNvSpPr txBox="1">
            <a:spLocks noChangeArrowheads="1"/>
          </p:cNvSpPr>
          <p:nvPr/>
        </p:nvSpPr>
        <p:spPr bwMode="auto">
          <a:xfrm>
            <a:off x="76200" y="5546524"/>
            <a:ext cx="19907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CC"/>
                </a:solidFill>
                <a:latin typeface="Times New Roman" panose="02020603050405020304" pitchFamily="18" charset="0"/>
              </a:rPr>
              <a:t>（3） 结晶聚合物的溶解</a:t>
            </a:r>
          </a:p>
        </p:txBody>
      </p:sp>
      <p:sp>
        <p:nvSpPr>
          <p:cNvPr id="8198" name="AutoShape 6">
            <a:extLst>
              <a:ext uri="{FF2B5EF4-FFF2-40B4-BE49-F238E27FC236}">
                <a16:creationId xmlns:a16="http://schemas.microsoft.com/office/drawing/2014/main" id="{353A0406-57C6-433C-9482-16528813113A}"/>
              </a:ext>
            </a:extLst>
          </p:cNvPr>
          <p:cNvSpPr>
            <a:spLocks/>
          </p:cNvSpPr>
          <p:nvPr/>
        </p:nvSpPr>
        <p:spPr bwMode="auto">
          <a:xfrm>
            <a:off x="2819400" y="2133600"/>
            <a:ext cx="304800" cy="1371600"/>
          </a:xfrm>
          <a:prstGeom prst="leftBrace">
            <a:avLst>
              <a:gd name="adj1" fmla="val 37500"/>
              <a:gd name="adj2" fmla="val 50000"/>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99" name="Text Box 7">
            <a:extLst>
              <a:ext uri="{FF2B5EF4-FFF2-40B4-BE49-F238E27FC236}">
                <a16:creationId xmlns:a16="http://schemas.microsoft.com/office/drawing/2014/main" id="{55445068-1631-4A77-9AD9-6AA9EC340C71}"/>
              </a:ext>
            </a:extLst>
          </p:cNvPr>
          <p:cNvSpPr txBox="1">
            <a:spLocks noChangeArrowheads="1"/>
          </p:cNvSpPr>
          <p:nvPr/>
        </p:nvSpPr>
        <p:spPr bwMode="auto">
          <a:xfrm>
            <a:off x="3352800" y="1752600"/>
            <a:ext cx="502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latin typeface="Times New Roman" panose="02020603050405020304" pitchFamily="18" charset="0"/>
              </a:rPr>
              <a:t>(i) 溶剂分子渗入聚合物内部，即溶剂分子和高分子的某些链段混合，使高分子体积膨胀-溶胀。</a:t>
            </a:r>
          </a:p>
        </p:txBody>
      </p:sp>
      <p:sp>
        <p:nvSpPr>
          <p:cNvPr id="8200" name="Text Box 8">
            <a:extLst>
              <a:ext uri="{FF2B5EF4-FFF2-40B4-BE49-F238E27FC236}">
                <a16:creationId xmlns:a16="http://schemas.microsoft.com/office/drawing/2014/main" id="{5055B440-941D-4BB5-BAD7-AFEF15A871CB}"/>
              </a:ext>
            </a:extLst>
          </p:cNvPr>
          <p:cNvSpPr txBox="1">
            <a:spLocks noChangeArrowheads="1"/>
          </p:cNvSpPr>
          <p:nvPr/>
        </p:nvSpPr>
        <p:spPr bwMode="auto">
          <a:xfrm>
            <a:off x="3352800" y="3048000"/>
            <a:ext cx="47831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latin typeface="Times New Roman" panose="02020603050405020304" pitchFamily="18" charset="0"/>
              </a:rPr>
              <a:t>(ii) 高分子被分散在溶剂中，整个高分子和溶剂混合-溶解。</a:t>
            </a:r>
          </a:p>
        </p:txBody>
      </p:sp>
      <p:sp>
        <p:nvSpPr>
          <p:cNvPr id="8201" name="Text Box 9">
            <a:extLst>
              <a:ext uri="{FF2B5EF4-FFF2-40B4-BE49-F238E27FC236}">
                <a16:creationId xmlns:a16="http://schemas.microsoft.com/office/drawing/2014/main" id="{6CA423E6-D13E-4E94-B976-EF84916D54C0}"/>
              </a:ext>
            </a:extLst>
          </p:cNvPr>
          <p:cNvSpPr txBox="1">
            <a:spLocks noChangeArrowheads="1"/>
          </p:cNvSpPr>
          <p:nvPr/>
        </p:nvSpPr>
        <p:spPr bwMode="auto">
          <a:xfrm>
            <a:off x="2728913" y="3846513"/>
            <a:ext cx="65659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CC0000"/>
                </a:solidFill>
                <a:latin typeface="Times New Roman" panose="02020603050405020304" pitchFamily="18" charset="0"/>
              </a:rPr>
              <a:t>交联聚合物在溶剂中可以发生溶胀，但是由于交联键的存在，溶胀到一定程度后，就不再继续胀，此时达到溶胀平衡，不能再进行溶解。</a:t>
            </a:r>
          </a:p>
        </p:txBody>
      </p:sp>
      <p:sp>
        <p:nvSpPr>
          <p:cNvPr id="8202" name="AutoShape 10">
            <a:extLst>
              <a:ext uri="{FF2B5EF4-FFF2-40B4-BE49-F238E27FC236}">
                <a16:creationId xmlns:a16="http://schemas.microsoft.com/office/drawing/2014/main" id="{F74FFB1A-64EF-43DB-961A-FD5AA6FF0716}"/>
              </a:ext>
            </a:extLst>
          </p:cNvPr>
          <p:cNvSpPr>
            <a:spLocks/>
          </p:cNvSpPr>
          <p:nvPr/>
        </p:nvSpPr>
        <p:spPr bwMode="auto">
          <a:xfrm>
            <a:off x="2152538" y="5413375"/>
            <a:ext cx="381000" cy="1143000"/>
          </a:xfrm>
          <a:prstGeom prst="leftBrace">
            <a:avLst>
              <a:gd name="adj1" fmla="val 25000"/>
              <a:gd name="adj2" fmla="val 50000"/>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3" name="Text Box 11">
            <a:extLst>
              <a:ext uri="{FF2B5EF4-FFF2-40B4-BE49-F238E27FC236}">
                <a16:creationId xmlns:a16="http://schemas.microsoft.com/office/drawing/2014/main" id="{BCB088D1-97AC-4D45-B57C-87DE28F6F580}"/>
              </a:ext>
            </a:extLst>
          </p:cNvPr>
          <p:cNvSpPr txBox="1">
            <a:spLocks noChangeArrowheads="1"/>
          </p:cNvSpPr>
          <p:nvPr/>
        </p:nvSpPr>
        <p:spPr bwMode="auto">
          <a:xfrm>
            <a:off x="2541476" y="5167313"/>
            <a:ext cx="3286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CC"/>
                </a:solidFill>
                <a:latin typeface="Times New Roman" panose="02020603050405020304" pitchFamily="18" charset="0"/>
              </a:rPr>
              <a:t>(i) 结晶聚合物的先熔融，其过程需要吸热。</a:t>
            </a:r>
          </a:p>
        </p:txBody>
      </p:sp>
      <p:sp>
        <p:nvSpPr>
          <p:cNvPr id="8204" name="Text Box 12">
            <a:extLst>
              <a:ext uri="{FF2B5EF4-FFF2-40B4-BE49-F238E27FC236}">
                <a16:creationId xmlns:a16="http://schemas.microsoft.com/office/drawing/2014/main" id="{1316E566-2630-4019-A15D-762EC2F18349}"/>
              </a:ext>
            </a:extLst>
          </p:cNvPr>
          <p:cNvSpPr txBox="1">
            <a:spLocks noChangeArrowheads="1"/>
          </p:cNvSpPr>
          <p:nvPr/>
        </p:nvSpPr>
        <p:spPr bwMode="auto">
          <a:xfrm>
            <a:off x="2503376" y="6324600"/>
            <a:ext cx="348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CC"/>
                </a:solidFill>
                <a:latin typeface="Times New Roman" panose="02020603050405020304" pitchFamily="18" charset="0"/>
              </a:rPr>
              <a:t>(ii) 熔融聚合物的溶解。</a:t>
            </a:r>
          </a:p>
        </p:txBody>
      </p:sp>
      <p:sp>
        <p:nvSpPr>
          <p:cNvPr id="8205" name="Text Box 13">
            <a:extLst>
              <a:ext uri="{FF2B5EF4-FFF2-40B4-BE49-F238E27FC236}">
                <a16:creationId xmlns:a16="http://schemas.microsoft.com/office/drawing/2014/main" id="{0E08F889-D0F1-4960-A956-CC59E11F86A3}"/>
              </a:ext>
            </a:extLst>
          </p:cNvPr>
          <p:cNvSpPr txBox="1">
            <a:spLocks noChangeArrowheads="1"/>
          </p:cNvSpPr>
          <p:nvPr/>
        </p:nvSpPr>
        <p:spPr bwMode="auto">
          <a:xfrm>
            <a:off x="6199076" y="5257800"/>
            <a:ext cx="2430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CC"/>
                </a:solidFill>
                <a:latin typeface="Times New Roman" panose="02020603050405020304" pitchFamily="18" charset="0"/>
              </a:rPr>
              <a:t>(i) 非极性聚合物</a:t>
            </a:r>
          </a:p>
        </p:txBody>
      </p:sp>
      <p:sp>
        <p:nvSpPr>
          <p:cNvPr id="8206" name="Text Box 14">
            <a:extLst>
              <a:ext uri="{FF2B5EF4-FFF2-40B4-BE49-F238E27FC236}">
                <a16:creationId xmlns:a16="http://schemas.microsoft.com/office/drawing/2014/main" id="{5B477A71-A6D7-4EEA-878B-C4441DA98502}"/>
              </a:ext>
            </a:extLst>
          </p:cNvPr>
          <p:cNvSpPr txBox="1">
            <a:spLocks noChangeArrowheads="1"/>
          </p:cNvSpPr>
          <p:nvPr/>
        </p:nvSpPr>
        <p:spPr bwMode="auto">
          <a:xfrm>
            <a:off x="6211776" y="6269038"/>
            <a:ext cx="2627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CC"/>
                </a:solidFill>
                <a:latin typeface="Times New Roman" panose="02020603050405020304" pitchFamily="18" charset="0"/>
              </a:rPr>
              <a:t>(ii) 极性聚合物</a:t>
            </a:r>
          </a:p>
        </p:txBody>
      </p:sp>
      <p:sp>
        <p:nvSpPr>
          <p:cNvPr id="8207" name="AutoShape 15">
            <a:extLst>
              <a:ext uri="{FF2B5EF4-FFF2-40B4-BE49-F238E27FC236}">
                <a16:creationId xmlns:a16="http://schemas.microsoft.com/office/drawing/2014/main" id="{68AC7602-2B13-43AE-98D5-7B97444E990A}"/>
              </a:ext>
            </a:extLst>
          </p:cNvPr>
          <p:cNvSpPr>
            <a:spLocks/>
          </p:cNvSpPr>
          <p:nvPr/>
        </p:nvSpPr>
        <p:spPr bwMode="auto">
          <a:xfrm>
            <a:off x="5678376" y="5302250"/>
            <a:ext cx="382587" cy="1352550"/>
          </a:xfrm>
          <a:prstGeom prst="rightBrace">
            <a:avLst>
              <a:gd name="adj1" fmla="val 29461"/>
              <a:gd name="adj2" fmla="val 50000"/>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8" name="AutoShape 16">
            <a:extLst>
              <a:ext uri="{FF2B5EF4-FFF2-40B4-BE49-F238E27FC236}">
                <a16:creationId xmlns:a16="http://schemas.microsoft.com/office/drawing/2014/main" id="{2C2C2859-F30A-4744-BFAC-6518AC71C82C}"/>
              </a:ext>
            </a:extLst>
          </p:cNvPr>
          <p:cNvSpPr>
            <a:spLocks/>
          </p:cNvSpPr>
          <p:nvPr/>
        </p:nvSpPr>
        <p:spPr bwMode="auto">
          <a:xfrm>
            <a:off x="2268538" y="3948113"/>
            <a:ext cx="381000" cy="1143000"/>
          </a:xfrm>
          <a:prstGeom prst="leftBrace">
            <a:avLst>
              <a:gd name="adj1" fmla="val 25000"/>
              <a:gd name="adj2" fmla="val 50000"/>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 Box 13">
            <a:extLst>
              <a:ext uri="{FF2B5EF4-FFF2-40B4-BE49-F238E27FC236}">
                <a16:creationId xmlns:a16="http://schemas.microsoft.com/office/drawing/2014/main" id="{59BF35BE-4240-4DCB-9E6A-96FB001D2AD3}"/>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EAC4193-82F0-4F98-AF07-699A6B33810D}"/>
              </a:ext>
            </a:extLst>
          </p:cNvPr>
          <p:cNvSpPr>
            <a:spLocks noGrp="1"/>
          </p:cNvSpPr>
          <p:nvPr>
            <p:ph type="sldNum" sz="quarter" idx="12"/>
          </p:nvPr>
        </p:nvSpPr>
        <p:spPr>
          <a:xfrm>
            <a:off x="6172088" y="6356351"/>
            <a:ext cx="2057400" cy="365125"/>
          </a:xfrm>
        </p:spPr>
        <p:txBody>
          <a:bodyPr/>
          <a:lstStyle/>
          <a:p>
            <a:fld id="{2683E018-39C6-4725-A718-E21BC41313B1}" type="slidenum">
              <a:rPr lang="zh-CN" altLang="en-US" smtClean="0"/>
              <a:t>7</a:t>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4">
            <a:extLst>
              <a:ext uri="{FF2B5EF4-FFF2-40B4-BE49-F238E27FC236}">
                <a16:creationId xmlns:a16="http://schemas.microsoft.com/office/drawing/2014/main" id="{9ECCF17C-70FB-4656-BD7B-57CDC21721A2}"/>
              </a:ext>
            </a:extLst>
          </p:cNvPr>
          <p:cNvSpPr>
            <a:spLocks noChangeArrowheads="1"/>
          </p:cNvSpPr>
          <p:nvPr/>
        </p:nvSpPr>
        <p:spPr bwMode="auto">
          <a:xfrm>
            <a:off x="827088" y="1116013"/>
            <a:ext cx="7905750" cy="4618037"/>
          </a:xfrm>
          <a:prstGeom prst="rect">
            <a:avLst/>
          </a:prstGeom>
          <a:solidFill>
            <a:srgbClr val="FFFFFF"/>
          </a:solidFill>
          <a:ln w="9525">
            <a:solidFill>
              <a:srgbClr val="000000"/>
            </a:solidFill>
            <a:miter lim="800000"/>
            <a:headEnd/>
            <a:tailEnd/>
          </a:ln>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chemeClr val="hlink"/>
              </a:buClr>
              <a:buFont typeface="Wingdings" panose="05000000000000000000" pitchFamily="2" charset="2"/>
              <a:buChar char="v"/>
            </a:pPr>
            <a:r>
              <a:rPr lang="zh-CN" altLang="en-US" sz="2600" b="1">
                <a:solidFill>
                  <a:schemeClr val="tx2"/>
                </a:solidFill>
                <a:ea typeface="楷体" panose="02010609060101010101" pitchFamily="49" charset="-122"/>
              </a:rPr>
              <a:t>在可溶混聚合物液体中，由于温度、压力和</a:t>
            </a:r>
            <a:r>
              <a:rPr lang="en-US" altLang="zh-CN" sz="2600" b="1">
                <a:solidFill>
                  <a:schemeClr val="tx2"/>
                </a:solidFill>
                <a:ea typeface="楷体" panose="02010609060101010101" pitchFamily="49" charset="-122"/>
              </a:rPr>
              <a:t>/</a:t>
            </a:r>
            <a:r>
              <a:rPr lang="zh-CN" altLang="en-US" sz="2600" b="1">
                <a:solidFill>
                  <a:schemeClr val="tx2"/>
                </a:solidFill>
                <a:ea typeface="楷体" panose="02010609060101010101" pitchFamily="49" charset="-122"/>
              </a:rPr>
              <a:t>或混合物组分的变化引起相分离的情况是普遍的。在一个稠相中的两类主要相转变是</a:t>
            </a:r>
            <a:r>
              <a:rPr lang="en-US" altLang="zh-CN" sz="2600" b="1">
                <a:solidFill>
                  <a:schemeClr val="tx2"/>
                </a:solidFill>
                <a:ea typeface="楷体" panose="02010609060101010101" pitchFamily="49" charset="-122"/>
              </a:rPr>
              <a:t>(i)</a:t>
            </a:r>
            <a:r>
              <a:rPr lang="zh-CN" altLang="en-US" sz="2600" b="1">
                <a:solidFill>
                  <a:schemeClr val="tx2"/>
                </a:solidFill>
                <a:ea typeface="楷体" panose="02010609060101010101" pitchFamily="49" charset="-122"/>
              </a:rPr>
              <a:t>液－固相转变</a:t>
            </a:r>
            <a:r>
              <a:rPr lang="en-US" altLang="zh-CN" sz="2600" b="1">
                <a:solidFill>
                  <a:schemeClr val="tx2"/>
                </a:solidFill>
                <a:ea typeface="楷体" panose="02010609060101010101" pitchFamily="49" charset="-122"/>
              </a:rPr>
              <a:t>;(ii)</a:t>
            </a:r>
            <a:r>
              <a:rPr lang="zh-CN" altLang="en-US" sz="2600" b="1">
                <a:solidFill>
                  <a:schemeClr val="tx2"/>
                </a:solidFill>
                <a:ea typeface="楷体" panose="02010609060101010101" pitchFamily="49" charset="-122"/>
              </a:rPr>
              <a:t>液－液相转变。 </a:t>
            </a:r>
          </a:p>
          <a:p>
            <a:pPr eaLnBrk="1" hangingPunct="1">
              <a:spcBef>
                <a:spcPct val="20000"/>
              </a:spcBef>
              <a:buClr>
                <a:schemeClr val="hlink"/>
              </a:buClr>
              <a:buFont typeface="Wingdings" panose="05000000000000000000" pitchFamily="2" charset="2"/>
              <a:buChar char="v"/>
            </a:pPr>
            <a:endParaRPr lang="en-US" altLang="zh-CN" sz="2600" b="1">
              <a:solidFill>
                <a:schemeClr val="tx2"/>
              </a:solidFill>
              <a:ea typeface="楷体" panose="02010609060101010101" pitchFamily="49" charset="-122"/>
            </a:endParaRPr>
          </a:p>
          <a:p>
            <a:pPr eaLnBrk="1" hangingPunct="1">
              <a:spcBef>
                <a:spcPct val="20000"/>
              </a:spcBef>
              <a:buClr>
                <a:schemeClr val="hlink"/>
              </a:buClr>
              <a:buFont typeface="Wingdings" panose="05000000000000000000" pitchFamily="2" charset="2"/>
              <a:buChar char="v"/>
            </a:pPr>
            <a:r>
              <a:rPr lang="zh-CN" altLang="en-US" sz="2600" b="1">
                <a:solidFill>
                  <a:schemeClr val="tx2"/>
                </a:solidFill>
                <a:ea typeface="楷体" panose="02010609060101010101" pitchFamily="49" charset="-122"/>
              </a:rPr>
              <a:t>液－液相分离的机理则取决于体系的热力学稳定性。在某一区域中，成核和增长是主要的（</a:t>
            </a:r>
            <a:r>
              <a:rPr lang="en-US" altLang="zh-CN" sz="2600" b="1">
                <a:solidFill>
                  <a:schemeClr val="tx2"/>
                </a:solidFill>
                <a:ea typeface="楷体" panose="02010609060101010101" pitchFamily="49" charset="-122"/>
              </a:rPr>
              <a:t>NG</a:t>
            </a:r>
            <a:r>
              <a:rPr lang="zh-CN" altLang="en-US" sz="2600" b="1">
                <a:solidFill>
                  <a:schemeClr val="tx2"/>
                </a:solidFill>
                <a:ea typeface="楷体" panose="02010609060101010101" pitchFamily="49" charset="-122"/>
              </a:rPr>
              <a:t>）；另一区域中，相转移的机理为不稳分相（</a:t>
            </a:r>
            <a:r>
              <a:rPr lang="en-US" altLang="zh-CN" sz="2600" b="1">
                <a:solidFill>
                  <a:schemeClr val="tx2"/>
                </a:solidFill>
                <a:ea typeface="楷体" panose="02010609060101010101" pitchFamily="49" charset="-122"/>
              </a:rPr>
              <a:t>Spinodal</a:t>
            </a:r>
            <a:r>
              <a:rPr lang="zh-CN" altLang="en-US" sz="2600" b="1">
                <a:solidFill>
                  <a:schemeClr val="tx2"/>
                </a:solidFill>
                <a:ea typeface="楷体" panose="02010609060101010101" pitchFamily="49" charset="-122"/>
              </a:rPr>
              <a:t>）。 </a:t>
            </a:r>
            <a:endParaRPr lang="en-US" altLang="ko-KR" sz="2200" b="1">
              <a:solidFill>
                <a:schemeClr val="tx2"/>
              </a:solidFill>
              <a:ea typeface="楷体" panose="02010609060101010101" pitchFamily="49" charset="-122"/>
            </a:endParaRPr>
          </a:p>
          <a:p>
            <a:pPr lvl="1" eaLnBrk="1" hangingPunct="1">
              <a:spcBef>
                <a:spcPct val="20000"/>
              </a:spcBef>
              <a:buClr>
                <a:schemeClr val="accent1"/>
              </a:buClr>
              <a:buSzPct val="60000"/>
              <a:buFont typeface="Wingdings" panose="05000000000000000000" pitchFamily="2" charset="2"/>
              <a:buNone/>
            </a:pPr>
            <a:endParaRPr lang="ko-KR" altLang="en-US" sz="2400">
              <a:ea typeface="Gulim" panose="020B0600000101010101" pitchFamily="34" charset="-127"/>
            </a:endParaRPr>
          </a:p>
        </p:txBody>
      </p:sp>
      <p:sp>
        <p:nvSpPr>
          <p:cNvPr id="94211" name="Rectangle 5">
            <a:extLst>
              <a:ext uri="{FF2B5EF4-FFF2-40B4-BE49-F238E27FC236}">
                <a16:creationId xmlns:a16="http://schemas.microsoft.com/office/drawing/2014/main" id="{8397723B-8EE7-4D38-A3C1-2C729C3FA047}"/>
              </a:ext>
            </a:extLst>
          </p:cNvPr>
          <p:cNvSpPr>
            <a:spLocks noChangeArrowheads="1"/>
          </p:cNvSpPr>
          <p:nvPr/>
        </p:nvSpPr>
        <p:spPr bwMode="white">
          <a:xfrm>
            <a:off x="706438" y="15247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dirty="0">
                <a:latin typeface="Verdana" panose="020B0604030504040204" pitchFamily="34" charset="0"/>
                <a:ea typeface="黑体" panose="02010609060101010101" pitchFamily="49" charset="-122"/>
              </a:rPr>
              <a:t>相分离的动力学</a:t>
            </a:r>
          </a:p>
        </p:txBody>
      </p:sp>
      <p:sp>
        <p:nvSpPr>
          <p:cNvPr id="2" name="灯片编号占位符 1">
            <a:extLst>
              <a:ext uri="{FF2B5EF4-FFF2-40B4-BE49-F238E27FC236}">
                <a16:creationId xmlns:a16="http://schemas.microsoft.com/office/drawing/2014/main" id="{4492F2CC-B995-4D16-A080-BE75F1F08966}"/>
              </a:ext>
            </a:extLst>
          </p:cNvPr>
          <p:cNvSpPr>
            <a:spLocks noGrp="1"/>
          </p:cNvSpPr>
          <p:nvPr>
            <p:ph type="sldNum" sz="quarter" idx="10"/>
          </p:nvPr>
        </p:nvSpPr>
        <p:spPr/>
        <p:txBody>
          <a:bodyPr/>
          <a:lstStyle/>
          <a:p>
            <a:pPr>
              <a:defRPr/>
            </a:pPr>
            <a:fld id="{9A721096-2ED8-412D-AB09-8F9B1B0FA505}" type="slidenum">
              <a:rPr lang="ko-KR" altLang="en-US" smtClean="0"/>
              <a:pPr>
                <a:defRPr/>
              </a:pPr>
              <a:t>70</a:t>
            </a:fld>
            <a:endParaRPr lang="en-US" altLang="ko-K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6">
            <a:extLst>
              <a:ext uri="{FF2B5EF4-FFF2-40B4-BE49-F238E27FC236}">
                <a16:creationId xmlns:a16="http://schemas.microsoft.com/office/drawing/2014/main" id="{0E87E30C-A3C1-4F5E-8857-2BA0939D2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47800"/>
            <a:ext cx="5867400"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7">
            <a:extLst>
              <a:ext uri="{FF2B5EF4-FFF2-40B4-BE49-F238E27FC236}">
                <a16:creationId xmlns:a16="http://schemas.microsoft.com/office/drawing/2014/main" id="{22808664-61F7-4A74-BEE5-A045E6C1C8C9}"/>
              </a:ext>
            </a:extLst>
          </p:cNvPr>
          <p:cNvSpPr>
            <a:spLocks noChangeArrowheads="1"/>
          </p:cNvSpPr>
          <p:nvPr/>
        </p:nvSpPr>
        <p:spPr bwMode="auto">
          <a:xfrm>
            <a:off x="2895600" y="5500688"/>
            <a:ext cx="39084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kumimoji="1" lang="zh-CN" altLang="en-US" sz="2200" b="1">
                <a:solidFill>
                  <a:srgbClr val="000000"/>
                </a:solidFill>
                <a:latin typeface="楷体" panose="02010609060101010101" pitchFamily="49" charset="-122"/>
                <a:ea typeface="楷体" panose="02010609060101010101" pitchFamily="49" charset="-122"/>
                <a:cs typeface="Times New Roman" panose="02020603050405020304" pitchFamily="18" charset="0"/>
              </a:rPr>
              <a:t>方块在桌子上的四种稳定态</a:t>
            </a:r>
            <a:r>
              <a:rPr kumimoji="1" lang="zh-CN" altLang="en-US" sz="2200" b="1">
                <a:solidFill>
                  <a:srgbClr val="0000FF"/>
                </a:solidFill>
                <a:latin typeface="楷体" panose="02010609060101010101" pitchFamily="49" charset="-122"/>
                <a:ea typeface="楷体" panose="02010609060101010101" pitchFamily="49" charset="-122"/>
                <a:cs typeface="Times New Roman" panose="02020603050405020304" pitchFamily="18" charset="0"/>
              </a:rPr>
              <a:t> </a:t>
            </a:r>
            <a:endParaRPr kumimoji="1" lang="zh-CN" altLang="en-US" sz="2200">
              <a:latin typeface="楷体" panose="02010609060101010101" pitchFamily="49" charset="-122"/>
              <a:ea typeface="楷体" panose="02010609060101010101" pitchFamily="49" charset="-122"/>
              <a:cs typeface="Times New Roman" panose="02020603050405020304" pitchFamily="18" charset="0"/>
            </a:endParaRPr>
          </a:p>
        </p:txBody>
      </p:sp>
      <p:sp>
        <p:nvSpPr>
          <p:cNvPr id="95236" name="Rectangle 9">
            <a:extLst>
              <a:ext uri="{FF2B5EF4-FFF2-40B4-BE49-F238E27FC236}">
                <a16:creationId xmlns:a16="http://schemas.microsoft.com/office/drawing/2014/main" id="{076152D5-21AA-480E-9959-D059C5DB573F}"/>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相分离机理概述</a:t>
            </a:r>
          </a:p>
        </p:txBody>
      </p:sp>
      <p:sp>
        <p:nvSpPr>
          <p:cNvPr id="2" name="灯片编号占位符 1">
            <a:extLst>
              <a:ext uri="{FF2B5EF4-FFF2-40B4-BE49-F238E27FC236}">
                <a16:creationId xmlns:a16="http://schemas.microsoft.com/office/drawing/2014/main" id="{A9E28651-46A8-4035-A992-5783359A97C5}"/>
              </a:ext>
            </a:extLst>
          </p:cNvPr>
          <p:cNvSpPr>
            <a:spLocks noGrp="1"/>
          </p:cNvSpPr>
          <p:nvPr>
            <p:ph type="sldNum" sz="quarter" idx="10"/>
          </p:nvPr>
        </p:nvSpPr>
        <p:spPr/>
        <p:txBody>
          <a:bodyPr/>
          <a:lstStyle/>
          <a:p>
            <a:pPr>
              <a:defRPr/>
            </a:pPr>
            <a:fld id="{B5652B6E-C234-41DA-A4A7-0CEE47687C25}" type="slidenum">
              <a:rPr lang="ko-KR" altLang="en-US" smtClean="0"/>
              <a:pPr>
                <a:defRPr/>
              </a:pPr>
              <a:t>71</a:t>
            </a:fld>
            <a:endParaRPr lang="en-US" altLang="ko-KR"/>
          </a:p>
        </p:txBody>
      </p:sp>
    </p:spTree>
  </p:cSld>
  <p:clrMapOvr>
    <a:masterClrMapping/>
  </p:clrMapOvr>
  <p:transition>
    <p:pull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6" name="Rectangle 6">
            <a:extLst>
              <a:ext uri="{FF2B5EF4-FFF2-40B4-BE49-F238E27FC236}">
                <a16:creationId xmlns:a16="http://schemas.microsoft.com/office/drawing/2014/main" id="{11518BA0-C778-4043-A0FE-9C83ADE4BBDD}"/>
              </a:ext>
            </a:extLst>
          </p:cNvPr>
          <p:cNvSpPr>
            <a:spLocks noChangeArrowheads="1"/>
          </p:cNvSpPr>
          <p:nvPr/>
        </p:nvSpPr>
        <p:spPr bwMode="auto">
          <a:xfrm>
            <a:off x="762000" y="1196975"/>
            <a:ext cx="7924800" cy="2266950"/>
          </a:xfrm>
          <a:prstGeom prst="rect">
            <a:avLst/>
          </a:prstGeom>
          <a:solidFill>
            <a:schemeClr val="accent1">
              <a:lumMod val="40000"/>
              <a:lumOff val="60000"/>
            </a:schemeClr>
          </a:solidFill>
          <a:ln>
            <a:noFill/>
          </a:ln>
          <a:effec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30000"/>
              </a:lnSpc>
            </a:pPr>
            <a:r>
              <a:rPr kumimoji="1" lang="zh-CN" altLang="en-US" sz="2200">
                <a:solidFill>
                  <a:srgbClr val="000000"/>
                </a:solidFill>
                <a:ea typeface="楷体" panose="02010609060101010101" pitchFamily="49" charset="-122"/>
                <a:cs typeface="Times New Roman" panose="02020603050405020304" pitchFamily="18" charset="0"/>
              </a:rPr>
              <a:t>        在亚稳态的母相中产生一个新的更稳定相的原始粒屑的过程，称为成核。这种原始粒屑称为核，它的形成需要自由能的增加，为了使核发展必须将体系稍稍过冷到亚稳分相区域内。由此可以得出化学反应动力学的模拟。成核是一个活化过程，它形成一个不稳定的中间胚芽称之为核。</a:t>
            </a:r>
            <a:r>
              <a:rPr kumimoji="1" lang="zh-CN" altLang="en-US" sz="2200">
                <a:solidFill>
                  <a:srgbClr val="0000FF"/>
                </a:solidFill>
                <a:ea typeface="楷体" panose="02010609060101010101" pitchFamily="49" charset="-122"/>
                <a:cs typeface="Times New Roman" panose="02020603050405020304" pitchFamily="18" charset="0"/>
              </a:rPr>
              <a:t> </a:t>
            </a:r>
            <a:endParaRPr kumimoji="1" lang="zh-CN" altLang="en-US" sz="2200">
              <a:ea typeface="楷体" panose="02010609060101010101" pitchFamily="49" charset="-122"/>
              <a:cs typeface="Times New Roman" panose="02020603050405020304" pitchFamily="18" charset="0"/>
            </a:endParaRPr>
          </a:p>
        </p:txBody>
      </p:sp>
      <p:sp>
        <p:nvSpPr>
          <p:cNvPr id="158727" name="Rectangle 7">
            <a:extLst>
              <a:ext uri="{FF2B5EF4-FFF2-40B4-BE49-F238E27FC236}">
                <a16:creationId xmlns:a16="http://schemas.microsoft.com/office/drawing/2014/main" id="{39A9907D-D5C2-45BB-85FF-432E56C35490}"/>
              </a:ext>
            </a:extLst>
          </p:cNvPr>
          <p:cNvSpPr>
            <a:spLocks noChangeArrowheads="1"/>
          </p:cNvSpPr>
          <p:nvPr/>
        </p:nvSpPr>
        <p:spPr bwMode="auto">
          <a:xfrm>
            <a:off x="762000" y="3886200"/>
            <a:ext cx="7924800" cy="2266950"/>
          </a:xfrm>
          <a:prstGeom prst="rect">
            <a:avLst/>
          </a:prstGeom>
          <a:solidFill>
            <a:schemeClr val="accent6">
              <a:lumMod val="40000"/>
              <a:lumOff val="60000"/>
            </a:schemeClr>
          </a:solidFill>
          <a:ln>
            <a:noFill/>
          </a:ln>
          <a:effec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30000"/>
              </a:lnSpc>
            </a:pPr>
            <a:r>
              <a:rPr kumimoji="1" lang="zh-CN" altLang="en-US" sz="2200" dirty="0">
                <a:solidFill>
                  <a:srgbClr val="000000"/>
                </a:solidFill>
                <a:ea typeface="楷体" panose="02010609060101010101" pitchFamily="49" charset="-122"/>
                <a:cs typeface="Times New Roman" panose="02020603050405020304" pitchFamily="18" charset="0"/>
              </a:rPr>
              <a:t>        核具有过量表面能，从而产生了作为新相的聚集体，所以它和最临近的相同数目的分子是不同的。</a:t>
            </a:r>
            <a:r>
              <a:rPr kumimoji="1" lang="en-US" altLang="zh-CN" sz="2200" dirty="0">
                <a:solidFill>
                  <a:srgbClr val="000000"/>
                </a:solidFill>
                <a:ea typeface="楷体" panose="02010609060101010101" pitchFamily="49" charset="-122"/>
                <a:cs typeface="Times New Roman" panose="02020603050405020304" pitchFamily="18" charset="0"/>
              </a:rPr>
              <a:t>Gibbs</a:t>
            </a:r>
            <a:r>
              <a:rPr kumimoji="1" lang="zh-CN" altLang="en-US" sz="2200" dirty="0">
                <a:solidFill>
                  <a:srgbClr val="000000"/>
                </a:solidFill>
                <a:ea typeface="楷体" panose="02010609060101010101" pitchFamily="49" charset="-122"/>
                <a:cs typeface="Times New Roman" panose="02020603050405020304" pitchFamily="18" charset="0"/>
              </a:rPr>
              <a:t>指出，这种过量的能是在均相流体中形成不同相所需要的功。这种功有两种成分：其一为形成表面所消耗之功，其二为形成核内质所获得的功。</a:t>
            </a:r>
            <a:r>
              <a:rPr kumimoji="1" lang="zh-CN" altLang="en-US" sz="2200" dirty="0">
                <a:solidFill>
                  <a:srgbClr val="0000FF"/>
                </a:solidFill>
                <a:ea typeface="楷体" panose="02010609060101010101" pitchFamily="49" charset="-122"/>
                <a:cs typeface="Times New Roman" panose="02020603050405020304" pitchFamily="18" charset="0"/>
              </a:rPr>
              <a:t> </a:t>
            </a:r>
            <a:endParaRPr kumimoji="1" lang="zh-CN" altLang="en-US" sz="2200" dirty="0">
              <a:ea typeface="楷体" panose="02010609060101010101" pitchFamily="49" charset="-122"/>
              <a:cs typeface="Times New Roman" panose="02020603050405020304" pitchFamily="18" charset="0"/>
            </a:endParaRPr>
          </a:p>
        </p:txBody>
      </p:sp>
      <p:sp>
        <p:nvSpPr>
          <p:cNvPr id="96260" name="Rectangle 9">
            <a:extLst>
              <a:ext uri="{FF2B5EF4-FFF2-40B4-BE49-F238E27FC236}">
                <a16:creationId xmlns:a16="http://schemas.microsoft.com/office/drawing/2014/main" id="{6FE055D3-F52A-4C81-B5C9-240AF79C0115}"/>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成核生长机理</a:t>
            </a:r>
            <a:r>
              <a:rPr lang="en-US" altLang="zh-CN" sz="3200" b="1">
                <a:latin typeface="Verdana" panose="020B0604030504040204" pitchFamily="34" charset="0"/>
                <a:ea typeface="黑体" panose="02010609060101010101" pitchFamily="49" charset="-122"/>
              </a:rPr>
              <a:t>NG</a:t>
            </a:r>
          </a:p>
        </p:txBody>
      </p:sp>
      <p:sp>
        <p:nvSpPr>
          <p:cNvPr id="2" name="灯片编号占位符 1">
            <a:extLst>
              <a:ext uri="{FF2B5EF4-FFF2-40B4-BE49-F238E27FC236}">
                <a16:creationId xmlns:a16="http://schemas.microsoft.com/office/drawing/2014/main" id="{BB9B6C75-D8BF-4E0F-8035-99103C73BB63}"/>
              </a:ext>
            </a:extLst>
          </p:cNvPr>
          <p:cNvSpPr>
            <a:spLocks noGrp="1"/>
          </p:cNvSpPr>
          <p:nvPr>
            <p:ph type="sldNum" sz="quarter" idx="10"/>
          </p:nvPr>
        </p:nvSpPr>
        <p:spPr/>
        <p:txBody>
          <a:bodyPr/>
          <a:lstStyle/>
          <a:p>
            <a:pPr>
              <a:defRPr/>
            </a:pPr>
            <a:fld id="{A0C3EBC9-34F2-4185-B839-F2522346E794}" type="slidenum">
              <a:rPr lang="ko-KR" altLang="en-US" smtClean="0"/>
              <a:pPr>
                <a:defRPr/>
              </a:pPr>
              <a:t>72</a:t>
            </a:fld>
            <a:endParaRPr lang="en-US" altLang="ko-K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8726"/>
                                        </p:tgtEl>
                                        <p:attrNameLst>
                                          <p:attrName>style.visibility</p:attrName>
                                        </p:attrNameLst>
                                      </p:cBhvr>
                                      <p:to>
                                        <p:strVal val="visible"/>
                                      </p:to>
                                    </p:set>
                                    <p:anim calcmode="lin" valueType="num">
                                      <p:cBhvr additive="base">
                                        <p:cTn id="7" dur="500" fill="hold"/>
                                        <p:tgtEl>
                                          <p:spTgt spid="158726"/>
                                        </p:tgtEl>
                                        <p:attrNameLst>
                                          <p:attrName>ppt_x</p:attrName>
                                        </p:attrNameLst>
                                      </p:cBhvr>
                                      <p:tavLst>
                                        <p:tav tm="0">
                                          <p:val>
                                            <p:strVal val="#ppt_x"/>
                                          </p:val>
                                        </p:tav>
                                        <p:tav tm="100000">
                                          <p:val>
                                            <p:strVal val="#ppt_x"/>
                                          </p:val>
                                        </p:tav>
                                      </p:tavLst>
                                    </p:anim>
                                    <p:anim calcmode="lin" valueType="num">
                                      <p:cBhvr additive="base">
                                        <p:cTn id="8" dur="500" fill="hold"/>
                                        <p:tgtEl>
                                          <p:spTgt spid="1587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8727"/>
                                        </p:tgtEl>
                                        <p:attrNameLst>
                                          <p:attrName>style.visibility</p:attrName>
                                        </p:attrNameLst>
                                      </p:cBhvr>
                                      <p:to>
                                        <p:strVal val="visible"/>
                                      </p:to>
                                    </p:set>
                                    <p:anim calcmode="lin" valueType="num">
                                      <p:cBhvr additive="base">
                                        <p:cTn id="13" dur="500" fill="hold"/>
                                        <p:tgtEl>
                                          <p:spTgt spid="158727"/>
                                        </p:tgtEl>
                                        <p:attrNameLst>
                                          <p:attrName>ppt_x</p:attrName>
                                        </p:attrNameLst>
                                      </p:cBhvr>
                                      <p:tavLst>
                                        <p:tav tm="0">
                                          <p:val>
                                            <p:strVal val="#ppt_x"/>
                                          </p:val>
                                        </p:tav>
                                        <p:tav tm="100000">
                                          <p:val>
                                            <p:strVal val="#ppt_x"/>
                                          </p:val>
                                        </p:tav>
                                      </p:tavLst>
                                    </p:anim>
                                    <p:anim calcmode="lin" valueType="num">
                                      <p:cBhvr additive="base">
                                        <p:cTn id="14" dur="500" fill="hold"/>
                                        <p:tgtEl>
                                          <p:spTgt spid="1587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6" grpId="0" animBg="1"/>
      <p:bldP spid="15872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6">
            <a:extLst>
              <a:ext uri="{FF2B5EF4-FFF2-40B4-BE49-F238E27FC236}">
                <a16:creationId xmlns:a16="http://schemas.microsoft.com/office/drawing/2014/main" id="{0F228DB5-B9BC-41AD-8074-AC908BC4D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052513"/>
            <a:ext cx="5181600"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Rectangle 7">
            <a:extLst>
              <a:ext uri="{FF2B5EF4-FFF2-40B4-BE49-F238E27FC236}">
                <a16:creationId xmlns:a16="http://schemas.microsoft.com/office/drawing/2014/main" id="{BF29AD84-DAAA-4275-9C23-0B5CAB4B5226}"/>
              </a:ext>
            </a:extLst>
          </p:cNvPr>
          <p:cNvSpPr>
            <a:spLocks noChangeArrowheads="1"/>
          </p:cNvSpPr>
          <p:nvPr/>
        </p:nvSpPr>
        <p:spPr bwMode="auto">
          <a:xfrm>
            <a:off x="1258888" y="4981575"/>
            <a:ext cx="69119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lnSpc>
                <a:spcPct val="150000"/>
              </a:lnSpc>
            </a:pPr>
            <a:r>
              <a:rPr kumimoji="1" lang="zh-CN" altLang="en-US" b="1">
                <a:ea typeface="楷体" panose="02010609060101010101" pitchFamily="49" charset="-122"/>
              </a:rPr>
              <a:t>由成核和增长产生相分离的机理图解</a:t>
            </a:r>
          </a:p>
          <a:p>
            <a:pPr algn="ctr">
              <a:lnSpc>
                <a:spcPct val="150000"/>
              </a:lnSpc>
            </a:pPr>
            <a:r>
              <a:rPr kumimoji="1" lang="zh-CN" altLang="en-US">
                <a:solidFill>
                  <a:srgbClr val="000000"/>
                </a:solidFill>
                <a:ea typeface="楷体" panose="02010609060101010101" pitchFamily="49" charset="-122"/>
              </a:rPr>
              <a:t>（</a:t>
            </a:r>
            <a:r>
              <a:rPr kumimoji="1" lang="en-US" altLang="zh-CN">
                <a:solidFill>
                  <a:srgbClr val="000000"/>
                </a:solidFill>
                <a:ea typeface="楷体" panose="02010609060101010101" pitchFamily="49" charset="-122"/>
                <a:cs typeface="Times New Roman" panose="02020603050405020304" pitchFamily="18" charset="0"/>
              </a:rPr>
              <a:t>1</a:t>
            </a:r>
            <a:r>
              <a:rPr kumimoji="1" lang="zh-CN" altLang="en-US">
                <a:solidFill>
                  <a:srgbClr val="000000"/>
                </a:solidFill>
                <a:ea typeface="楷体" panose="02010609060101010101" pitchFamily="49" charset="-122"/>
                <a:cs typeface="Times New Roman" panose="02020603050405020304" pitchFamily="18" charset="0"/>
              </a:rPr>
              <a:t>）浓度分布的一维演变图       （</a:t>
            </a:r>
            <a:r>
              <a:rPr kumimoji="1" lang="en-US" altLang="zh-CN">
                <a:solidFill>
                  <a:srgbClr val="000000"/>
                </a:solidFill>
                <a:ea typeface="楷体" panose="02010609060101010101" pitchFamily="49" charset="-122"/>
                <a:cs typeface="Times New Roman" panose="02020603050405020304" pitchFamily="18" charset="0"/>
              </a:rPr>
              <a:t>2</a:t>
            </a:r>
            <a:r>
              <a:rPr kumimoji="1" lang="zh-CN" altLang="en-US">
                <a:solidFill>
                  <a:srgbClr val="000000"/>
                </a:solidFill>
                <a:ea typeface="楷体" panose="02010609060101010101" pitchFamily="49" charset="-122"/>
                <a:cs typeface="Times New Roman" panose="02020603050405020304" pitchFamily="18" charset="0"/>
              </a:rPr>
              <a:t>）所形成相结构的二维图</a:t>
            </a:r>
            <a:r>
              <a:rPr kumimoji="1" lang="zh-CN" altLang="en-US">
                <a:solidFill>
                  <a:srgbClr val="0000FF"/>
                </a:solidFill>
                <a:ea typeface="楷体" panose="02010609060101010101" pitchFamily="49" charset="-122"/>
              </a:rPr>
              <a:t> </a:t>
            </a:r>
            <a:endParaRPr kumimoji="1" lang="zh-CN" altLang="en-US">
              <a:ea typeface="楷体" panose="02010609060101010101" pitchFamily="49" charset="-122"/>
            </a:endParaRPr>
          </a:p>
        </p:txBody>
      </p:sp>
      <p:sp>
        <p:nvSpPr>
          <p:cNvPr id="97284" name="Rectangle 9">
            <a:extLst>
              <a:ext uri="{FF2B5EF4-FFF2-40B4-BE49-F238E27FC236}">
                <a16:creationId xmlns:a16="http://schemas.microsoft.com/office/drawing/2014/main" id="{DF50126C-96A4-48CB-9C2C-739E6149FBBB}"/>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成核生长机理</a:t>
            </a:r>
            <a:r>
              <a:rPr lang="en-US" altLang="zh-CN" sz="3200" b="1">
                <a:latin typeface="Verdana" panose="020B0604030504040204" pitchFamily="34" charset="0"/>
                <a:ea typeface="黑体" panose="02010609060101010101" pitchFamily="49" charset="-122"/>
              </a:rPr>
              <a:t>NG</a:t>
            </a:r>
          </a:p>
        </p:txBody>
      </p:sp>
      <p:sp>
        <p:nvSpPr>
          <p:cNvPr id="2" name="灯片编号占位符 1">
            <a:extLst>
              <a:ext uri="{FF2B5EF4-FFF2-40B4-BE49-F238E27FC236}">
                <a16:creationId xmlns:a16="http://schemas.microsoft.com/office/drawing/2014/main" id="{78A590DB-2780-4211-8945-2889DB9DEA78}"/>
              </a:ext>
            </a:extLst>
          </p:cNvPr>
          <p:cNvSpPr>
            <a:spLocks noGrp="1"/>
          </p:cNvSpPr>
          <p:nvPr>
            <p:ph type="sldNum" sz="quarter" idx="10"/>
          </p:nvPr>
        </p:nvSpPr>
        <p:spPr/>
        <p:txBody>
          <a:bodyPr/>
          <a:lstStyle/>
          <a:p>
            <a:pPr>
              <a:defRPr/>
            </a:pPr>
            <a:fld id="{394DBDA3-779A-407A-B3FB-CB6D4FC5E123}" type="slidenum">
              <a:rPr lang="ko-KR" altLang="en-US" smtClean="0"/>
              <a:pPr>
                <a:defRPr/>
              </a:pPr>
              <a:t>73</a:t>
            </a:fld>
            <a:endParaRPr lang="en-US" altLang="ko-KR"/>
          </a:p>
        </p:txBody>
      </p:sp>
    </p:spTree>
  </p:cSld>
  <p:clrMapOvr>
    <a:masterClrMapping/>
  </p:clrMapOvr>
  <p:transition>
    <p:pull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4" name="Rectangle 6">
            <a:extLst>
              <a:ext uri="{FF2B5EF4-FFF2-40B4-BE49-F238E27FC236}">
                <a16:creationId xmlns:a16="http://schemas.microsoft.com/office/drawing/2014/main" id="{EAE7437C-C4DB-491D-B34C-70C2090F1236}"/>
              </a:ext>
            </a:extLst>
          </p:cNvPr>
          <p:cNvSpPr>
            <a:spLocks noChangeArrowheads="1"/>
          </p:cNvSpPr>
          <p:nvPr/>
        </p:nvSpPr>
        <p:spPr bwMode="auto">
          <a:xfrm>
            <a:off x="1042988" y="1125538"/>
            <a:ext cx="7467600" cy="1961243"/>
          </a:xfrm>
          <a:prstGeom prst="rect">
            <a:avLst/>
          </a:prstGeom>
          <a:solidFill>
            <a:schemeClr val="accent5">
              <a:lumMod val="60000"/>
              <a:lumOff val="40000"/>
            </a:schemeClr>
          </a:solidFill>
          <a:ln>
            <a:noFill/>
          </a:ln>
          <a:effec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30000"/>
              </a:lnSpc>
              <a:buClr>
                <a:schemeClr val="accent2"/>
              </a:buClr>
              <a:buFont typeface="Wingdings" panose="05000000000000000000" pitchFamily="2" charset="2"/>
              <a:buChar char="u"/>
            </a:pPr>
            <a:r>
              <a:rPr kumimoji="1" lang="zh-CN" altLang="en-US" sz="2400" dirty="0">
                <a:solidFill>
                  <a:srgbClr val="000000"/>
                </a:solidFill>
                <a:ea typeface="楷体" panose="02010609060101010101" pitchFamily="49" charset="-122"/>
                <a:cs typeface="Times New Roman" panose="02020603050405020304" pitchFamily="18" charset="0"/>
              </a:rPr>
              <a:t>不稳定相是在不稳定母相中自发而连续地产生另一相的动力学过程。相的增长起源不是核，而是由于组成有</a:t>
            </a:r>
            <a:r>
              <a:rPr kumimoji="1" lang="zh-CN" altLang="en-US" sz="2400" b="1" dirty="0">
                <a:solidFill>
                  <a:srgbClr val="FF9933"/>
                </a:solidFill>
                <a:ea typeface="楷体" panose="02010609060101010101" pitchFamily="49" charset="-122"/>
                <a:cs typeface="Times New Roman" panose="02020603050405020304" pitchFamily="18" charset="0"/>
              </a:rPr>
              <a:t>幅度不大的涨落</a:t>
            </a:r>
            <a:r>
              <a:rPr kumimoji="1" lang="zh-CN" altLang="en-US" sz="2400" dirty="0">
                <a:solidFill>
                  <a:srgbClr val="000000"/>
                </a:solidFill>
                <a:ea typeface="楷体" panose="02010609060101010101" pitchFamily="49" charset="-122"/>
                <a:cs typeface="Times New Roman" panose="02020603050405020304" pitchFamily="18" charset="0"/>
              </a:rPr>
              <a:t>，这种涨落统计地促使组成以某种最大波长地正弦变化连续而迅速地增长。</a:t>
            </a:r>
            <a:endParaRPr kumimoji="1" lang="zh-CN" altLang="en-US" sz="2400" dirty="0">
              <a:ea typeface="楷体" panose="02010609060101010101" pitchFamily="49" charset="-122"/>
              <a:cs typeface="Times New Roman" panose="02020603050405020304" pitchFamily="18" charset="0"/>
            </a:endParaRPr>
          </a:p>
        </p:txBody>
      </p:sp>
      <p:sp>
        <p:nvSpPr>
          <p:cNvPr id="98307" name="Rectangle 8">
            <a:extLst>
              <a:ext uri="{FF2B5EF4-FFF2-40B4-BE49-F238E27FC236}">
                <a16:creationId xmlns:a16="http://schemas.microsoft.com/office/drawing/2014/main" id="{ED9EF8F1-73E7-482A-B8E8-271CA016020F}"/>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不稳分相</a:t>
            </a:r>
            <a:r>
              <a:rPr lang="en-US" altLang="zh-CN" sz="3200" b="1">
                <a:latin typeface="Verdana" panose="020B0604030504040204" pitchFamily="34" charset="0"/>
                <a:ea typeface="黑体" panose="02010609060101010101" pitchFamily="49" charset="-122"/>
              </a:rPr>
              <a:t>SD</a:t>
            </a:r>
          </a:p>
        </p:txBody>
      </p:sp>
      <p:sp>
        <p:nvSpPr>
          <p:cNvPr id="160777" name="Rectangle 9">
            <a:extLst>
              <a:ext uri="{FF2B5EF4-FFF2-40B4-BE49-F238E27FC236}">
                <a16:creationId xmlns:a16="http://schemas.microsoft.com/office/drawing/2014/main" id="{A43DDC16-99C3-402E-B1E9-511E4F137810}"/>
              </a:ext>
            </a:extLst>
          </p:cNvPr>
          <p:cNvSpPr>
            <a:spLocks noChangeArrowheads="1"/>
          </p:cNvSpPr>
          <p:nvPr/>
        </p:nvSpPr>
        <p:spPr bwMode="auto">
          <a:xfrm>
            <a:off x="1066800" y="3716338"/>
            <a:ext cx="7467600" cy="1481111"/>
          </a:xfrm>
          <a:prstGeom prst="rect">
            <a:avLst/>
          </a:prstGeom>
          <a:solidFill>
            <a:schemeClr val="accent6">
              <a:lumMod val="40000"/>
              <a:lumOff val="60000"/>
            </a:schemeClr>
          </a:solidFill>
          <a:ln>
            <a:noFill/>
          </a:ln>
          <a:effec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30000"/>
              </a:lnSpc>
              <a:buClr>
                <a:schemeClr val="accent2"/>
              </a:buClr>
              <a:buFont typeface="Wingdings" panose="05000000000000000000" pitchFamily="2" charset="2"/>
              <a:buChar char="u"/>
            </a:pPr>
            <a:r>
              <a:rPr kumimoji="1" lang="zh-CN" altLang="en-US" sz="2400" dirty="0">
                <a:solidFill>
                  <a:srgbClr val="000000"/>
                </a:solidFill>
                <a:ea typeface="楷体" panose="02010609060101010101" pitchFamily="49" charset="-122"/>
                <a:cs typeface="Times New Roman" panose="02020603050405020304" pitchFamily="18" charset="0"/>
              </a:rPr>
              <a:t>分相体系具有某些特征，即在大小两相中的某些点上有</a:t>
            </a:r>
            <a:r>
              <a:rPr kumimoji="1" lang="zh-CN" altLang="en-US" sz="2400" b="1" dirty="0">
                <a:solidFill>
                  <a:srgbClr val="FF9933"/>
                </a:solidFill>
                <a:ea typeface="楷体" panose="02010609060101010101" pitchFamily="49" charset="-122"/>
                <a:cs typeface="Times New Roman" panose="02020603050405020304" pitchFamily="18" charset="0"/>
              </a:rPr>
              <a:t>高度的相的互相性</a:t>
            </a:r>
            <a:r>
              <a:rPr kumimoji="1" lang="en-US" altLang="zh-CN" sz="2400" b="1" dirty="0">
                <a:solidFill>
                  <a:srgbClr val="FF9933"/>
                </a:solidFill>
                <a:ea typeface="楷体" panose="02010609060101010101" pitchFamily="49" charset="-122"/>
                <a:cs typeface="Times New Roman" panose="02020603050405020304" pitchFamily="18" charset="0"/>
              </a:rPr>
              <a:t>(</a:t>
            </a:r>
            <a:r>
              <a:rPr kumimoji="1" lang="zh-CN" altLang="en-US" sz="2400" b="1" dirty="0">
                <a:solidFill>
                  <a:srgbClr val="FF9933"/>
                </a:solidFill>
                <a:ea typeface="楷体" panose="02010609060101010101" pitchFamily="49" charset="-122"/>
                <a:cs typeface="Times New Roman" panose="02020603050405020304" pitchFamily="18" charset="0"/>
              </a:rPr>
              <a:t>共连续结构</a:t>
            </a:r>
            <a:r>
              <a:rPr kumimoji="1" lang="en-US" altLang="zh-CN" sz="2400" b="1" dirty="0">
                <a:solidFill>
                  <a:srgbClr val="FF9933"/>
                </a:solidFill>
                <a:ea typeface="楷体" panose="02010609060101010101" pitchFamily="49" charset="-122"/>
                <a:cs typeface="Times New Roman" panose="02020603050405020304" pitchFamily="18" charset="0"/>
              </a:rPr>
              <a:t>)</a:t>
            </a:r>
            <a:r>
              <a:rPr kumimoji="1" lang="zh-CN" altLang="en-US" sz="2400" dirty="0">
                <a:solidFill>
                  <a:srgbClr val="000000"/>
                </a:solidFill>
                <a:ea typeface="楷体" panose="02010609060101010101" pitchFamily="49" charset="-122"/>
                <a:cs typeface="Times New Roman" panose="02020603050405020304" pitchFamily="18" charset="0"/>
              </a:rPr>
              <a:t>，这种结构使材料具有一些特殊的机械和渗透性质。</a:t>
            </a:r>
            <a:endParaRPr kumimoji="1" lang="zh-CN" altLang="en-US" sz="2400" dirty="0">
              <a:ea typeface="楷体" panose="02010609060101010101" pitchFamily="49"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CBFA9AC5-7F11-49B0-A059-93B62C9309FC}"/>
              </a:ext>
            </a:extLst>
          </p:cNvPr>
          <p:cNvSpPr>
            <a:spLocks noGrp="1"/>
          </p:cNvSpPr>
          <p:nvPr>
            <p:ph type="sldNum" sz="quarter" idx="10"/>
          </p:nvPr>
        </p:nvSpPr>
        <p:spPr/>
        <p:txBody>
          <a:bodyPr/>
          <a:lstStyle/>
          <a:p>
            <a:pPr>
              <a:defRPr/>
            </a:pPr>
            <a:fld id="{1A9DF7A4-9696-4ABF-9405-C568A9D46BB1}" type="slidenum">
              <a:rPr lang="ko-KR" altLang="en-US" smtClean="0"/>
              <a:pPr>
                <a:defRPr/>
              </a:pPr>
              <a:t>74</a:t>
            </a:fld>
            <a:endParaRPr lang="en-US" altLang="ko-K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0774"/>
                                        </p:tgtEl>
                                        <p:attrNameLst>
                                          <p:attrName>style.visibility</p:attrName>
                                        </p:attrNameLst>
                                      </p:cBhvr>
                                      <p:to>
                                        <p:strVal val="visible"/>
                                      </p:to>
                                    </p:set>
                                    <p:animEffect transition="in" filter="blinds(horizontal)">
                                      <p:cBhvr>
                                        <p:cTn id="7" dur="500"/>
                                        <p:tgtEl>
                                          <p:spTgt spid="1607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0777"/>
                                        </p:tgtEl>
                                        <p:attrNameLst>
                                          <p:attrName>style.visibility</p:attrName>
                                        </p:attrNameLst>
                                      </p:cBhvr>
                                      <p:to>
                                        <p:strVal val="visible"/>
                                      </p:to>
                                    </p:set>
                                    <p:animEffect transition="in" filter="blinds(horizontal)">
                                      <p:cBhvr>
                                        <p:cTn id="12" dur="500"/>
                                        <p:tgtEl>
                                          <p:spTgt spid="160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4" grpId="0" animBg="1"/>
      <p:bldP spid="16077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6">
            <a:extLst>
              <a:ext uri="{FF2B5EF4-FFF2-40B4-BE49-F238E27FC236}">
                <a16:creationId xmlns:a16="http://schemas.microsoft.com/office/drawing/2014/main" id="{ED6DB949-F59E-4359-A8BB-1D92F18AD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25538"/>
            <a:ext cx="5257800"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Rectangle 7">
            <a:extLst>
              <a:ext uri="{FF2B5EF4-FFF2-40B4-BE49-F238E27FC236}">
                <a16:creationId xmlns:a16="http://schemas.microsoft.com/office/drawing/2014/main" id="{7C70BAF7-A365-4315-8DBA-972B94578EBF}"/>
              </a:ext>
            </a:extLst>
          </p:cNvPr>
          <p:cNvSpPr>
            <a:spLocks noChangeArrowheads="1"/>
          </p:cNvSpPr>
          <p:nvPr/>
        </p:nvSpPr>
        <p:spPr bwMode="auto">
          <a:xfrm>
            <a:off x="1219200" y="5076825"/>
            <a:ext cx="74676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lnSpc>
                <a:spcPct val="150000"/>
              </a:lnSpc>
            </a:pPr>
            <a:r>
              <a:rPr kumimoji="1" lang="zh-CN" altLang="en-US" sz="2200" b="1">
                <a:solidFill>
                  <a:srgbClr val="000000"/>
                </a:solidFill>
                <a:ea typeface="楷体" panose="02010609060101010101" pitchFamily="49" charset="-122"/>
              </a:rPr>
              <a:t>按不稳分相机理的相分离图解</a:t>
            </a:r>
            <a:endParaRPr kumimoji="1" lang="zh-CN" altLang="en-US" sz="2200" b="1">
              <a:solidFill>
                <a:srgbClr val="0000FF"/>
              </a:solidFill>
              <a:ea typeface="楷体" panose="02010609060101010101" pitchFamily="49" charset="-122"/>
            </a:endParaRPr>
          </a:p>
          <a:p>
            <a:pPr algn="ctr">
              <a:lnSpc>
                <a:spcPct val="150000"/>
              </a:lnSpc>
            </a:pPr>
            <a:r>
              <a:rPr kumimoji="1" lang="en-US" altLang="zh-CN" sz="2200">
                <a:solidFill>
                  <a:srgbClr val="000000"/>
                </a:solidFill>
                <a:ea typeface="楷体" panose="02010609060101010101" pitchFamily="49" charset="-122"/>
                <a:cs typeface="Times New Roman" panose="02020603050405020304" pitchFamily="18" charset="0"/>
              </a:rPr>
              <a:t>(1)</a:t>
            </a:r>
            <a:r>
              <a:rPr kumimoji="1" lang="zh-CN" altLang="en-US" sz="2200">
                <a:solidFill>
                  <a:srgbClr val="000000"/>
                </a:solidFill>
                <a:ea typeface="楷体" panose="02010609060101010101" pitchFamily="49" charset="-122"/>
                <a:cs typeface="Times New Roman" panose="02020603050405020304" pitchFamily="18" charset="0"/>
              </a:rPr>
              <a:t>浓度分布的一维演变图       </a:t>
            </a:r>
            <a:r>
              <a:rPr kumimoji="1" lang="en-US" altLang="zh-CN" sz="2200">
                <a:solidFill>
                  <a:srgbClr val="000000"/>
                </a:solidFill>
                <a:ea typeface="楷体" panose="02010609060101010101" pitchFamily="49" charset="-122"/>
                <a:cs typeface="Times New Roman" panose="02020603050405020304" pitchFamily="18" charset="0"/>
              </a:rPr>
              <a:t>(2)</a:t>
            </a:r>
            <a:r>
              <a:rPr kumimoji="1" lang="zh-CN" altLang="en-US" sz="2200">
                <a:solidFill>
                  <a:srgbClr val="000000"/>
                </a:solidFill>
                <a:ea typeface="楷体" panose="02010609060101010101" pitchFamily="49" charset="-122"/>
                <a:cs typeface="Times New Roman" panose="02020603050405020304" pitchFamily="18" charset="0"/>
              </a:rPr>
              <a:t>所形成相结构的二图</a:t>
            </a:r>
            <a:r>
              <a:rPr kumimoji="1" lang="zh-CN" altLang="en-US" sz="2200">
                <a:solidFill>
                  <a:srgbClr val="0000FF"/>
                </a:solidFill>
                <a:ea typeface="楷体" panose="02010609060101010101" pitchFamily="49" charset="-122"/>
              </a:rPr>
              <a:t> </a:t>
            </a:r>
            <a:endParaRPr kumimoji="1" lang="zh-CN" altLang="en-US" sz="2200">
              <a:ea typeface="楷体" panose="02010609060101010101" pitchFamily="49" charset="-122"/>
            </a:endParaRPr>
          </a:p>
        </p:txBody>
      </p:sp>
      <p:sp>
        <p:nvSpPr>
          <p:cNvPr id="99332" name="Rectangle 9">
            <a:extLst>
              <a:ext uri="{FF2B5EF4-FFF2-40B4-BE49-F238E27FC236}">
                <a16:creationId xmlns:a16="http://schemas.microsoft.com/office/drawing/2014/main" id="{A9A1CD82-BBA4-427C-BA61-C3A4CB246E73}"/>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不稳分相</a:t>
            </a:r>
            <a:r>
              <a:rPr lang="en-US" altLang="zh-CN" sz="3200" b="1">
                <a:latin typeface="Verdana" panose="020B0604030504040204" pitchFamily="34" charset="0"/>
                <a:ea typeface="黑体" panose="02010609060101010101" pitchFamily="49" charset="-122"/>
              </a:rPr>
              <a:t>SD</a:t>
            </a:r>
          </a:p>
        </p:txBody>
      </p:sp>
      <p:sp>
        <p:nvSpPr>
          <p:cNvPr id="2" name="灯片编号占位符 1">
            <a:extLst>
              <a:ext uri="{FF2B5EF4-FFF2-40B4-BE49-F238E27FC236}">
                <a16:creationId xmlns:a16="http://schemas.microsoft.com/office/drawing/2014/main" id="{0EBC6C9C-DE76-4471-8313-A26E65863D19}"/>
              </a:ext>
            </a:extLst>
          </p:cNvPr>
          <p:cNvSpPr>
            <a:spLocks noGrp="1"/>
          </p:cNvSpPr>
          <p:nvPr>
            <p:ph type="sldNum" sz="quarter" idx="10"/>
          </p:nvPr>
        </p:nvSpPr>
        <p:spPr/>
        <p:txBody>
          <a:bodyPr/>
          <a:lstStyle/>
          <a:p>
            <a:pPr>
              <a:defRPr/>
            </a:pPr>
            <a:fld id="{3B68C360-19D4-4359-91A5-9CB661D25928}" type="slidenum">
              <a:rPr lang="ko-KR" altLang="en-US" smtClean="0"/>
              <a:pPr>
                <a:defRPr/>
              </a:pPr>
              <a:t>75</a:t>
            </a:fld>
            <a:endParaRPr lang="en-US" altLang="ko-KR"/>
          </a:p>
        </p:txBody>
      </p:sp>
    </p:spTree>
  </p:cSld>
  <p:clrMapOvr>
    <a:masterClrMapping/>
  </p:clrMapOvr>
  <p:transition>
    <p:pull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a:extLst>
              <a:ext uri="{FF2B5EF4-FFF2-40B4-BE49-F238E27FC236}">
                <a16:creationId xmlns:a16="http://schemas.microsoft.com/office/drawing/2014/main" id="{7B8E389A-7A13-4C25-9F2F-AD401D4EA12A}"/>
              </a:ext>
            </a:extLst>
          </p:cNvPr>
          <p:cNvGraphicFramePr>
            <a:graphicFrameLocks noChangeAspect="1"/>
          </p:cNvGraphicFramePr>
          <p:nvPr/>
        </p:nvGraphicFramePr>
        <p:xfrm>
          <a:off x="762000" y="4114800"/>
          <a:ext cx="4191000" cy="2133600"/>
        </p:xfrm>
        <a:graphic>
          <a:graphicData uri="http://schemas.openxmlformats.org/presentationml/2006/ole">
            <mc:AlternateContent xmlns:mc="http://schemas.openxmlformats.org/markup-compatibility/2006">
              <mc:Choice xmlns:v="urn:schemas-microsoft-com:vml" Requires="v">
                <p:oleObj spid="_x0000_s100500" name="位图图像" r:id="rId3" imgW="6020640" imgH="2629267" progId="Paint.Picture">
                  <p:embed/>
                </p:oleObj>
              </mc:Choice>
              <mc:Fallback>
                <p:oleObj name="位图图像" r:id="rId3" imgW="6020640" imgH="2629267" progId="Paint.Picture">
                  <p:embed/>
                  <p:pic>
                    <p:nvPicPr>
                      <p:cNvPr id="100354" name="Object 2">
                        <a:extLst>
                          <a:ext uri="{FF2B5EF4-FFF2-40B4-BE49-F238E27FC236}">
                            <a16:creationId xmlns:a16="http://schemas.microsoft.com/office/drawing/2014/main" id="{7B8E389A-7A13-4C25-9F2F-AD401D4EA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114800"/>
                        <a:ext cx="4191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5" name="Object 3">
            <a:extLst>
              <a:ext uri="{FF2B5EF4-FFF2-40B4-BE49-F238E27FC236}">
                <a16:creationId xmlns:a16="http://schemas.microsoft.com/office/drawing/2014/main" id="{F5385E2F-1FD4-4E32-A4D4-D4C90C437CEF}"/>
              </a:ext>
            </a:extLst>
          </p:cNvPr>
          <p:cNvGraphicFramePr>
            <a:graphicFrameLocks noChangeAspect="1"/>
          </p:cNvGraphicFramePr>
          <p:nvPr/>
        </p:nvGraphicFramePr>
        <p:xfrm>
          <a:off x="2339975" y="1341438"/>
          <a:ext cx="4648200" cy="2362200"/>
        </p:xfrm>
        <a:graphic>
          <a:graphicData uri="http://schemas.openxmlformats.org/presentationml/2006/ole">
            <mc:AlternateContent xmlns:mc="http://schemas.openxmlformats.org/markup-compatibility/2006">
              <mc:Choice xmlns:v="urn:schemas-microsoft-com:vml" Requires="v">
                <p:oleObj spid="_x0000_s100501" name="位图图像" r:id="rId5" imgW="5819048" imgH="3352381" progId="Paint.Picture">
                  <p:embed/>
                </p:oleObj>
              </mc:Choice>
              <mc:Fallback>
                <p:oleObj name="位图图像" r:id="rId5" imgW="5819048" imgH="3352381" progId="Paint.Picture">
                  <p:embed/>
                  <p:pic>
                    <p:nvPicPr>
                      <p:cNvPr id="100355" name="Object 3">
                        <a:extLst>
                          <a:ext uri="{FF2B5EF4-FFF2-40B4-BE49-F238E27FC236}">
                            <a16:creationId xmlns:a16="http://schemas.microsoft.com/office/drawing/2014/main" id="{F5385E2F-1FD4-4E32-A4D4-D4C90C437C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1341438"/>
                        <a:ext cx="4648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20" name="Text Box 4">
            <a:extLst>
              <a:ext uri="{FF2B5EF4-FFF2-40B4-BE49-F238E27FC236}">
                <a16:creationId xmlns:a16="http://schemas.microsoft.com/office/drawing/2014/main" id="{C89482F8-5096-4F4E-805B-58DEC8DDEF45}"/>
              </a:ext>
            </a:extLst>
          </p:cNvPr>
          <p:cNvSpPr txBox="1">
            <a:spLocks noChangeArrowheads="1"/>
          </p:cNvSpPr>
          <p:nvPr/>
        </p:nvSpPr>
        <p:spPr bwMode="auto">
          <a:xfrm>
            <a:off x="5029200" y="4613275"/>
            <a:ext cx="3886200" cy="1192213"/>
          </a:xfrm>
          <a:prstGeom prst="rect">
            <a:avLst/>
          </a:prstGeom>
          <a:solidFill>
            <a:schemeClr val="accent6">
              <a:lumMod val="40000"/>
              <a:lumOff val="60000"/>
            </a:schemeClr>
          </a:solidFill>
          <a:ln>
            <a:noFill/>
          </a:ln>
          <a:effec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zh-CN" altLang="en-US" b="1">
                <a:solidFill>
                  <a:srgbClr val="FF9933"/>
                </a:solidFill>
                <a:latin typeface="楷体" panose="02010609060101010101" pitchFamily="49" charset="-122"/>
                <a:ea typeface="楷体" panose="02010609060101010101" pitchFamily="49" charset="-122"/>
              </a:rPr>
              <a:t>早期</a:t>
            </a:r>
            <a:r>
              <a:rPr lang="zh-CN" altLang="en-US" b="1">
                <a:latin typeface="楷体" panose="02010609060101010101" pitchFamily="49" charset="-122"/>
                <a:ea typeface="楷体" panose="02010609060101010101" pitchFamily="49" charset="-122"/>
              </a:rPr>
              <a:t>：浓度波动幅度小，扩散过程</a:t>
            </a:r>
          </a:p>
          <a:p>
            <a:pPr eaLnBrk="1" hangingPunct="1">
              <a:spcBef>
                <a:spcPct val="50000"/>
              </a:spcBef>
            </a:pPr>
            <a:r>
              <a:rPr lang="zh-CN" altLang="en-US" b="1">
                <a:solidFill>
                  <a:srgbClr val="FF9933"/>
                </a:solidFill>
                <a:latin typeface="楷体" panose="02010609060101010101" pitchFamily="49" charset="-122"/>
                <a:ea typeface="楷体" panose="02010609060101010101" pitchFamily="49" charset="-122"/>
              </a:rPr>
              <a:t>中期</a:t>
            </a:r>
            <a:r>
              <a:rPr lang="zh-CN" altLang="en-US" b="1">
                <a:latin typeface="楷体" panose="02010609060101010101" pitchFamily="49" charset="-122"/>
                <a:ea typeface="楷体" panose="02010609060101010101" pitchFamily="49" charset="-122"/>
              </a:rPr>
              <a:t>：扩散变慢，逐渐达到平衡浓度</a:t>
            </a:r>
          </a:p>
          <a:p>
            <a:pPr eaLnBrk="1" hangingPunct="1">
              <a:spcBef>
                <a:spcPct val="50000"/>
              </a:spcBef>
            </a:pPr>
            <a:r>
              <a:rPr lang="zh-CN" altLang="en-US" b="1">
                <a:solidFill>
                  <a:srgbClr val="FF9933"/>
                </a:solidFill>
                <a:latin typeface="楷体" panose="02010609060101010101" pitchFamily="49" charset="-122"/>
                <a:ea typeface="楷体" panose="02010609060101010101" pitchFamily="49" charset="-122"/>
              </a:rPr>
              <a:t>晚期</a:t>
            </a:r>
            <a:r>
              <a:rPr lang="zh-CN" altLang="en-US" b="1">
                <a:latin typeface="楷体" panose="02010609060101010101" pitchFamily="49" charset="-122"/>
                <a:ea typeface="楷体" panose="02010609060101010101" pitchFamily="49" charset="-122"/>
              </a:rPr>
              <a:t>：界面张力引起的化学位梯度</a:t>
            </a:r>
          </a:p>
        </p:txBody>
      </p:sp>
      <p:sp>
        <p:nvSpPr>
          <p:cNvPr id="100357" name="Rectangle 6">
            <a:extLst>
              <a:ext uri="{FF2B5EF4-FFF2-40B4-BE49-F238E27FC236}">
                <a16:creationId xmlns:a16="http://schemas.microsoft.com/office/drawing/2014/main" id="{10BA6F62-2628-4099-8DCE-B6A6CDA6E6CE}"/>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不稳分相</a:t>
            </a:r>
            <a:r>
              <a:rPr lang="en-US" altLang="zh-CN" sz="3200" b="1">
                <a:latin typeface="Verdana" panose="020B0604030504040204" pitchFamily="34" charset="0"/>
                <a:ea typeface="黑体" panose="02010609060101010101" pitchFamily="49" charset="-122"/>
              </a:rPr>
              <a:t>SD</a:t>
            </a:r>
          </a:p>
        </p:txBody>
      </p:sp>
      <p:sp>
        <p:nvSpPr>
          <p:cNvPr id="2" name="灯片编号占位符 1">
            <a:extLst>
              <a:ext uri="{FF2B5EF4-FFF2-40B4-BE49-F238E27FC236}">
                <a16:creationId xmlns:a16="http://schemas.microsoft.com/office/drawing/2014/main" id="{963D6EB9-D238-47B9-AB26-0542B2FF2ABE}"/>
              </a:ext>
            </a:extLst>
          </p:cNvPr>
          <p:cNvSpPr>
            <a:spLocks noGrp="1"/>
          </p:cNvSpPr>
          <p:nvPr>
            <p:ph type="sldNum" sz="quarter" idx="10"/>
          </p:nvPr>
        </p:nvSpPr>
        <p:spPr/>
        <p:txBody>
          <a:bodyPr/>
          <a:lstStyle/>
          <a:p>
            <a:pPr>
              <a:defRPr/>
            </a:pPr>
            <a:fld id="{AB290896-C6FF-429A-A31C-E8EEAD6E31C3}" type="slidenum">
              <a:rPr lang="ko-KR" altLang="en-US" smtClean="0"/>
              <a:pPr>
                <a:defRPr/>
              </a:pPr>
              <a:t>76</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2820"/>
                                        </p:tgtEl>
                                        <p:attrNameLst>
                                          <p:attrName>style.visibility</p:attrName>
                                        </p:attrNameLst>
                                      </p:cBhvr>
                                      <p:to>
                                        <p:strVal val="visible"/>
                                      </p:to>
                                    </p:set>
                                    <p:animEffect transition="in" filter="dissolve">
                                      <p:cBhvr>
                                        <p:cTn id="7" dur="500"/>
                                        <p:tgtEl>
                                          <p:spTgt spid="162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0"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a:extLst>
              <a:ext uri="{FF2B5EF4-FFF2-40B4-BE49-F238E27FC236}">
                <a16:creationId xmlns:a16="http://schemas.microsoft.com/office/drawing/2014/main" id="{D43E1B82-02B1-4EAF-9B19-D825763F3947}"/>
              </a:ext>
            </a:extLst>
          </p:cNvPr>
          <p:cNvSpPr>
            <a:spLocks noChangeArrowheads="1"/>
          </p:cNvSpPr>
          <p:nvPr/>
        </p:nvSpPr>
        <p:spPr bwMode="auto">
          <a:xfrm>
            <a:off x="990600" y="1268413"/>
            <a:ext cx="7696200" cy="33909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lnSpc>
                <a:spcPct val="150000"/>
              </a:lnSpc>
            </a:pPr>
            <a:r>
              <a:rPr kumimoji="1" lang="en-US" altLang="zh-CN" sz="2400">
                <a:solidFill>
                  <a:srgbClr val="000000"/>
                </a:solidFill>
                <a:latin typeface="楷体" panose="02010609060101010101" pitchFamily="49" charset="-122"/>
                <a:ea typeface="楷体" panose="02010609060101010101" pitchFamily="49" charset="-122"/>
              </a:rPr>
              <a:t>(1)</a:t>
            </a:r>
            <a:r>
              <a:rPr kumimoji="1" lang="zh-CN" altLang="en-US" sz="2400">
                <a:solidFill>
                  <a:srgbClr val="000000"/>
                </a:solidFill>
                <a:latin typeface="楷体" panose="02010609060101010101" pitchFamily="49" charset="-122"/>
                <a:ea typeface="楷体" panose="02010609060101010101" pitchFamily="49" charset="-122"/>
              </a:rPr>
              <a:t>它是一个不稳定的过程，不需要活化能。</a:t>
            </a:r>
          </a:p>
          <a:p>
            <a:pPr algn="just" eaLnBrk="1" hangingPunct="1">
              <a:lnSpc>
                <a:spcPct val="150000"/>
              </a:lnSpc>
            </a:pPr>
            <a:endParaRPr kumimoji="1" lang="zh-CN" altLang="en-US" sz="2400">
              <a:solidFill>
                <a:srgbClr val="0000FF"/>
              </a:solidFill>
              <a:latin typeface="楷体" panose="02010609060101010101" pitchFamily="49" charset="-122"/>
              <a:ea typeface="楷体" panose="02010609060101010101" pitchFamily="49" charset="-122"/>
            </a:endParaRPr>
          </a:p>
          <a:p>
            <a:pPr algn="just">
              <a:lnSpc>
                <a:spcPct val="150000"/>
              </a:lnSpc>
            </a:pPr>
            <a:r>
              <a:rPr kumimoji="1" lang="en-US" altLang="zh-CN" sz="2400">
                <a:solidFill>
                  <a:srgbClr val="000000"/>
                </a:solidFill>
                <a:latin typeface="楷体" panose="02010609060101010101" pitchFamily="49" charset="-122"/>
                <a:ea typeface="楷体" panose="02010609060101010101" pitchFamily="49" charset="-122"/>
              </a:rPr>
              <a:t>(2)</a:t>
            </a:r>
            <a:r>
              <a:rPr kumimoji="1" lang="zh-CN" altLang="en-US" sz="2400">
                <a:solidFill>
                  <a:srgbClr val="000000"/>
                </a:solidFill>
                <a:latin typeface="楷体" panose="02010609060101010101" pitchFamily="49" charset="-122"/>
                <a:ea typeface="楷体" panose="02010609060101010101" pitchFamily="49" charset="-122"/>
              </a:rPr>
              <a:t>描述不稳分相体系的有序参数，即局部浓度，遵循一个连续性方程，受扩散系数是负的。</a:t>
            </a:r>
          </a:p>
          <a:p>
            <a:pPr algn="just">
              <a:lnSpc>
                <a:spcPct val="150000"/>
              </a:lnSpc>
            </a:pPr>
            <a:endParaRPr kumimoji="1" lang="zh-CN" altLang="en-US" sz="2400">
              <a:solidFill>
                <a:srgbClr val="0000FF"/>
              </a:solidFill>
              <a:latin typeface="楷体" panose="02010609060101010101" pitchFamily="49" charset="-122"/>
              <a:ea typeface="楷体" panose="02010609060101010101" pitchFamily="49" charset="-122"/>
            </a:endParaRPr>
          </a:p>
          <a:p>
            <a:pPr algn="just">
              <a:lnSpc>
                <a:spcPct val="150000"/>
              </a:lnSpc>
            </a:pPr>
            <a:r>
              <a:rPr kumimoji="1" lang="en-US" altLang="zh-CN" sz="2400">
                <a:solidFill>
                  <a:srgbClr val="000000"/>
                </a:solidFill>
                <a:latin typeface="楷体" panose="02010609060101010101" pitchFamily="49" charset="-122"/>
                <a:ea typeface="楷体" panose="02010609060101010101" pitchFamily="49" charset="-122"/>
              </a:rPr>
              <a:t>(3)</a:t>
            </a:r>
            <a:r>
              <a:rPr kumimoji="1" lang="zh-CN" altLang="en-US" sz="2400">
                <a:solidFill>
                  <a:srgbClr val="000000"/>
                </a:solidFill>
                <a:latin typeface="楷体" panose="02010609060101010101" pitchFamily="49" charset="-122"/>
                <a:ea typeface="楷体" panose="02010609060101010101" pitchFamily="49" charset="-122"/>
              </a:rPr>
              <a:t>它是一个等温过程。</a:t>
            </a:r>
            <a:endParaRPr kumimoji="1" lang="zh-CN" altLang="en-US" sz="2400">
              <a:latin typeface="楷体" panose="02010609060101010101" pitchFamily="49" charset="-122"/>
              <a:ea typeface="楷体" panose="02010609060101010101" pitchFamily="49" charset="-122"/>
            </a:endParaRPr>
          </a:p>
        </p:txBody>
      </p:sp>
      <p:sp>
        <p:nvSpPr>
          <p:cNvPr id="101379" name="Rectangle 7">
            <a:extLst>
              <a:ext uri="{FF2B5EF4-FFF2-40B4-BE49-F238E27FC236}">
                <a16:creationId xmlns:a16="http://schemas.microsoft.com/office/drawing/2014/main" id="{C52C7C80-B292-48C5-8D7F-EECA8119FDBE}"/>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不稳分相</a:t>
            </a:r>
            <a:r>
              <a:rPr lang="en-US" altLang="zh-CN" sz="3200" b="1">
                <a:latin typeface="Verdana" panose="020B0604030504040204" pitchFamily="34" charset="0"/>
                <a:ea typeface="黑体" panose="02010609060101010101" pitchFamily="49" charset="-122"/>
              </a:rPr>
              <a:t>SD</a:t>
            </a:r>
            <a:r>
              <a:rPr lang="zh-CN" altLang="en-US" sz="3200" b="1">
                <a:latin typeface="Verdana" panose="020B0604030504040204" pitchFamily="34" charset="0"/>
                <a:ea typeface="黑体" panose="02010609060101010101" pitchFamily="49" charset="-122"/>
              </a:rPr>
              <a:t>基本特征</a:t>
            </a:r>
          </a:p>
        </p:txBody>
      </p:sp>
      <p:sp>
        <p:nvSpPr>
          <p:cNvPr id="2" name="灯片编号占位符 1">
            <a:extLst>
              <a:ext uri="{FF2B5EF4-FFF2-40B4-BE49-F238E27FC236}">
                <a16:creationId xmlns:a16="http://schemas.microsoft.com/office/drawing/2014/main" id="{0DB6E4F0-F036-4625-A088-1339F9D4FB1A}"/>
              </a:ext>
            </a:extLst>
          </p:cNvPr>
          <p:cNvSpPr>
            <a:spLocks noGrp="1"/>
          </p:cNvSpPr>
          <p:nvPr>
            <p:ph type="sldNum" sz="quarter" idx="10"/>
          </p:nvPr>
        </p:nvSpPr>
        <p:spPr/>
        <p:txBody>
          <a:bodyPr/>
          <a:lstStyle/>
          <a:p>
            <a:pPr>
              <a:defRPr/>
            </a:pPr>
            <a:fld id="{0AF487D9-DC00-4B64-B06C-ECBAE049A858}" type="slidenum">
              <a:rPr lang="ko-KR" altLang="en-US" smtClean="0"/>
              <a:pPr>
                <a:defRPr/>
              </a:pPr>
              <a:t>77</a:t>
            </a:fld>
            <a:endParaRPr lang="en-US" altLang="ko-KR"/>
          </a:p>
        </p:txBody>
      </p:sp>
    </p:spTree>
  </p:cSld>
  <p:clrMapOvr>
    <a:masterClrMapping/>
  </p:clrMapOvr>
  <p:transition>
    <p:pull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8">
            <a:extLst>
              <a:ext uri="{FF2B5EF4-FFF2-40B4-BE49-F238E27FC236}">
                <a16:creationId xmlns:a16="http://schemas.microsoft.com/office/drawing/2014/main" id="{8DC78884-2186-420E-A28B-44103C3E1560}"/>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不稳分相</a:t>
            </a:r>
            <a:r>
              <a:rPr lang="en-US" altLang="zh-CN" sz="3200" b="1">
                <a:latin typeface="Verdana" panose="020B0604030504040204" pitchFamily="34" charset="0"/>
                <a:ea typeface="黑体" panose="02010609060101010101" pitchFamily="49" charset="-122"/>
              </a:rPr>
              <a:t>SD</a:t>
            </a:r>
          </a:p>
        </p:txBody>
      </p:sp>
      <p:pic>
        <p:nvPicPr>
          <p:cNvPr id="102403" name="Picture 9">
            <a:extLst>
              <a:ext uri="{FF2B5EF4-FFF2-40B4-BE49-F238E27FC236}">
                <a16:creationId xmlns:a16="http://schemas.microsoft.com/office/drawing/2014/main" id="{6516843A-15A0-44A0-B080-9DC5EEFC7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388" y="1268413"/>
            <a:ext cx="5454650" cy="332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04" name="Text Box 10">
            <a:extLst>
              <a:ext uri="{FF2B5EF4-FFF2-40B4-BE49-F238E27FC236}">
                <a16:creationId xmlns:a16="http://schemas.microsoft.com/office/drawing/2014/main" id="{B7CDDD4B-5B5B-4F08-ACBB-4AA7778E06AB}"/>
              </a:ext>
            </a:extLst>
          </p:cNvPr>
          <p:cNvSpPr txBox="1">
            <a:spLocks noChangeArrowheads="1"/>
          </p:cNvSpPr>
          <p:nvPr/>
        </p:nvSpPr>
        <p:spPr bwMode="auto">
          <a:xfrm>
            <a:off x="1547813" y="2182813"/>
            <a:ext cx="1063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zh-CN" altLang="en-US" sz="2000">
                <a:latin typeface="Arial" panose="020B0604020202020204" pitchFamily="34" charset="0"/>
                <a:ea typeface="楷体" panose="02010609060101010101" pitchFamily="49" charset="-122"/>
              </a:rPr>
              <a:t>共连续</a:t>
            </a:r>
          </a:p>
        </p:txBody>
      </p:sp>
      <p:sp>
        <p:nvSpPr>
          <p:cNvPr id="102405" name="Text Box 11">
            <a:extLst>
              <a:ext uri="{FF2B5EF4-FFF2-40B4-BE49-F238E27FC236}">
                <a16:creationId xmlns:a16="http://schemas.microsoft.com/office/drawing/2014/main" id="{AFD021D0-41E4-4617-9CCF-D53298DAD24E}"/>
              </a:ext>
            </a:extLst>
          </p:cNvPr>
          <p:cNvSpPr txBox="1">
            <a:spLocks noChangeArrowheads="1"/>
          </p:cNvSpPr>
          <p:nvPr/>
        </p:nvSpPr>
        <p:spPr bwMode="auto">
          <a:xfrm>
            <a:off x="1547813" y="3406775"/>
            <a:ext cx="1063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zh-CN" altLang="en-US" sz="2000">
                <a:latin typeface="Arial" panose="020B0604020202020204" pitchFamily="34" charset="0"/>
                <a:ea typeface="楷体" panose="02010609060101010101" pitchFamily="49" charset="-122"/>
              </a:rPr>
              <a:t>海</a:t>
            </a:r>
            <a:r>
              <a:rPr lang="en-US" altLang="zh-CN" sz="2000">
                <a:latin typeface="Arial" panose="020B0604020202020204" pitchFamily="34" charset="0"/>
                <a:ea typeface="楷体" panose="02010609060101010101" pitchFamily="49" charset="-122"/>
              </a:rPr>
              <a:t>-</a:t>
            </a:r>
            <a:r>
              <a:rPr lang="zh-CN" altLang="en-US" sz="2000">
                <a:latin typeface="Arial" panose="020B0604020202020204" pitchFamily="34" charset="0"/>
                <a:ea typeface="楷体" panose="02010609060101010101" pitchFamily="49" charset="-122"/>
              </a:rPr>
              <a:t>岛</a:t>
            </a:r>
          </a:p>
        </p:txBody>
      </p:sp>
      <p:grpSp>
        <p:nvGrpSpPr>
          <p:cNvPr id="102406" name="Group 12">
            <a:extLst>
              <a:ext uri="{FF2B5EF4-FFF2-40B4-BE49-F238E27FC236}">
                <a16:creationId xmlns:a16="http://schemas.microsoft.com/office/drawing/2014/main" id="{90846F63-B94E-4FA3-BC40-F8090E40EBB6}"/>
              </a:ext>
            </a:extLst>
          </p:cNvPr>
          <p:cNvGrpSpPr>
            <a:grpSpLocks/>
          </p:cNvGrpSpPr>
          <p:nvPr/>
        </p:nvGrpSpPr>
        <p:grpSpPr bwMode="auto">
          <a:xfrm>
            <a:off x="4933950" y="4833938"/>
            <a:ext cx="2232025" cy="539750"/>
            <a:chOff x="3833" y="2931"/>
            <a:chExt cx="1406" cy="340"/>
          </a:xfrm>
        </p:grpSpPr>
        <p:sp>
          <p:nvSpPr>
            <p:cNvPr id="102414" name="Text Box 13">
              <a:extLst>
                <a:ext uri="{FF2B5EF4-FFF2-40B4-BE49-F238E27FC236}">
                  <a16:creationId xmlns:a16="http://schemas.microsoft.com/office/drawing/2014/main" id="{7627582B-CFA5-4D6F-8328-F2AEDAEFA235}"/>
                </a:ext>
              </a:extLst>
            </p:cNvPr>
            <p:cNvSpPr txBox="1">
              <a:spLocks noChangeArrowheads="1"/>
            </p:cNvSpPr>
            <p:nvPr/>
          </p:nvSpPr>
          <p:spPr bwMode="auto">
            <a:xfrm>
              <a:off x="4105" y="2931"/>
              <a:ext cx="1134" cy="34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zh-CN" altLang="en-US" sz="2000">
                  <a:ea typeface="黑体" panose="02010609060101010101" pitchFamily="49" charset="-122"/>
                </a:rPr>
                <a:t>海岛结构</a:t>
              </a:r>
            </a:p>
          </p:txBody>
        </p:sp>
        <p:sp>
          <p:nvSpPr>
            <p:cNvPr id="102415" name="Line 14">
              <a:extLst>
                <a:ext uri="{FF2B5EF4-FFF2-40B4-BE49-F238E27FC236}">
                  <a16:creationId xmlns:a16="http://schemas.microsoft.com/office/drawing/2014/main" id="{0E12F9EB-D5C2-4D50-96C5-BEC0F3657FEE}"/>
                </a:ext>
              </a:extLst>
            </p:cNvPr>
            <p:cNvSpPr>
              <a:spLocks noChangeShapeType="1"/>
            </p:cNvSpPr>
            <p:nvPr/>
          </p:nvSpPr>
          <p:spPr bwMode="auto">
            <a:xfrm>
              <a:off x="3833" y="3022"/>
              <a:ext cx="40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407" name="Text Box 15">
            <a:extLst>
              <a:ext uri="{FF2B5EF4-FFF2-40B4-BE49-F238E27FC236}">
                <a16:creationId xmlns:a16="http://schemas.microsoft.com/office/drawing/2014/main" id="{2D28D990-FB4C-408E-A019-A9B5DA1CCE02}"/>
              </a:ext>
            </a:extLst>
          </p:cNvPr>
          <p:cNvSpPr txBox="1">
            <a:spLocks noChangeArrowheads="1"/>
          </p:cNvSpPr>
          <p:nvPr/>
        </p:nvSpPr>
        <p:spPr bwMode="auto">
          <a:xfrm>
            <a:off x="2771775" y="4797425"/>
            <a:ext cx="1800225" cy="539750"/>
          </a:xfrm>
          <a:prstGeom prst="rect">
            <a:avLst/>
          </a:prstGeom>
          <a:solidFill>
            <a:schemeClr val="accent1">
              <a:alpha val="83136"/>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zh-CN" altLang="en-US" sz="2000">
                <a:ea typeface="黑体" panose="02010609060101010101" pitchFamily="49" charset="-122"/>
              </a:rPr>
              <a:t>成核</a:t>
            </a:r>
            <a:r>
              <a:rPr lang="en-US" altLang="zh-CN" sz="2000">
                <a:ea typeface="黑体" panose="02010609060101010101" pitchFamily="49" charset="-122"/>
              </a:rPr>
              <a:t>-</a:t>
            </a:r>
            <a:r>
              <a:rPr lang="zh-CN" altLang="en-US" sz="2000">
                <a:ea typeface="黑体" panose="02010609060101010101" pitchFamily="49" charset="-122"/>
              </a:rPr>
              <a:t>增长</a:t>
            </a:r>
            <a:r>
              <a:rPr lang="en-US" altLang="zh-CN" sz="2000">
                <a:ea typeface="黑体" panose="02010609060101010101" pitchFamily="49" charset="-122"/>
              </a:rPr>
              <a:t>/</a:t>
            </a:r>
            <a:r>
              <a:rPr lang="en-US" altLang="zh-CN" sz="2000" b="1">
                <a:ea typeface="黑体" panose="02010609060101010101" pitchFamily="49" charset="-122"/>
              </a:rPr>
              <a:t>NG</a:t>
            </a:r>
          </a:p>
        </p:txBody>
      </p:sp>
      <p:sp>
        <p:nvSpPr>
          <p:cNvPr id="102408" name="Text Box 16">
            <a:extLst>
              <a:ext uri="{FF2B5EF4-FFF2-40B4-BE49-F238E27FC236}">
                <a16:creationId xmlns:a16="http://schemas.microsoft.com/office/drawing/2014/main" id="{F28CCDA2-3E26-499C-8A2E-FAD050583334}"/>
              </a:ext>
            </a:extLst>
          </p:cNvPr>
          <p:cNvSpPr txBox="1">
            <a:spLocks noChangeArrowheads="1"/>
          </p:cNvSpPr>
          <p:nvPr/>
        </p:nvSpPr>
        <p:spPr bwMode="auto">
          <a:xfrm>
            <a:off x="2771775" y="5805488"/>
            <a:ext cx="1800225" cy="539750"/>
          </a:xfrm>
          <a:prstGeom prst="rect">
            <a:avLst/>
          </a:prstGeom>
          <a:solidFill>
            <a:schemeClr val="accent1">
              <a:alpha val="83136"/>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zh-CN" altLang="en-US" sz="2000">
                <a:ea typeface="黑体" panose="02010609060101010101" pitchFamily="49" charset="-122"/>
              </a:rPr>
              <a:t>不稳分相</a:t>
            </a:r>
            <a:r>
              <a:rPr lang="en-US" altLang="zh-CN" sz="2000">
                <a:ea typeface="黑体" panose="02010609060101010101" pitchFamily="49" charset="-122"/>
              </a:rPr>
              <a:t>/</a:t>
            </a:r>
            <a:r>
              <a:rPr lang="en-US" altLang="zh-CN" sz="2000" b="1">
                <a:ea typeface="黑体" panose="02010609060101010101" pitchFamily="49" charset="-122"/>
              </a:rPr>
              <a:t>SD</a:t>
            </a:r>
          </a:p>
        </p:txBody>
      </p:sp>
      <p:grpSp>
        <p:nvGrpSpPr>
          <p:cNvPr id="102409" name="Group 17">
            <a:extLst>
              <a:ext uri="{FF2B5EF4-FFF2-40B4-BE49-F238E27FC236}">
                <a16:creationId xmlns:a16="http://schemas.microsoft.com/office/drawing/2014/main" id="{682DF964-E706-419D-A598-0AE497FE67C6}"/>
              </a:ext>
            </a:extLst>
          </p:cNvPr>
          <p:cNvGrpSpPr>
            <a:grpSpLocks/>
          </p:cNvGrpSpPr>
          <p:nvPr/>
        </p:nvGrpSpPr>
        <p:grpSpPr bwMode="auto">
          <a:xfrm>
            <a:off x="4789488" y="5122863"/>
            <a:ext cx="2519362" cy="1258887"/>
            <a:chOff x="3742" y="3113"/>
            <a:chExt cx="1587" cy="793"/>
          </a:xfrm>
        </p:grpSpPr>
        <p:sp>
          <p:nvSpPr>
            <p:cNvPr id="102411" name="Text Box 18">
              <a:extLst>
                <a:ext uri="{FF2B5EF4-FFF2-40B4-BE49-F238E27FC236}">
                  <a16:creationId xmlns:a16="http://schemas.microsoft.com/office/drawing/2014/main" id="{4731F8E6-207E-4AB9-8D70-0314B407904F}"/>
                </a:ext>
              </a:extLst>
            </p:cNvPr>
            <p:cNvSpPr txBox="1">
              <a:spLocks noChangeArrowheads="1"/>
            </p:cNvSpPr>
            <p:nvPr/>
          </p:nvSpPr>
          <p:spPr bwMode="auto">
            <a:xfrm>
              <a:off x="4195" y="3566"/>
              <a:ext cx="1134" cy="34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zh-CN" altLang="en-US" sz="2000">
                  <a:ea typeface="黑体" panose="02010609060101010101" pitchFamily="49" charset="-122"/>
                </a:rPr>
                <a:t>共连续结构</a:t>
              </a:r>
            </a:p>
          </p:txBody>
        </p:sp>
        <p:sp>
          <p:nvSpPr>
            <p:cNvPr id="102412" name="Line 19">
              <a:extLst>
                <a:ext uri="{FF2B5EF4-FFF2-40B4-BE49-F238E27FC236}">
                  <a16:creationId xmlns:a16="http://schemas.microsoft.com/office/drawing/2014/main" id="{35A80F0A-514A-4831-8B0D-8E694C280A36}"/>
                </a:ext>
              </a:extLst>
            </p:cNvPr>
            <p:cNvSpPr>
              <a:spLocks noChangeShapeType="1"/>
            </p:cNvSpPr>
            <p:nvPr/>
          </p:nvSpPr>
          <p:spPr bwMode="auto">
            <a:xfrm flipV="1">
              <a:off x="3742" y="3113"/>
              <a:ext cx="499" cy="49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3" name="Line 20">
              <a:extLst>
                <a:ext uri="{FF2B5EF4-FFF2-40B4-BE49-F238E27FC236}">
                  <a16:creationId xmlns:a16="http://schemas.microsoft.com/office/drawing/2014/main" id="{B6FB3F95-1C0C-4FC9-9C01-81B4EB6BD970}"/>
                </a:ext>
              </a:extLst>
            </p:cNvPr>
            <p:cNvSpPr>
              <a:spLocks noChangeShapeType="1"/>
            </p:cNvSpPr>
            <p:nvPr/>
          </p:nvSpPr>
          <p:spPr bwMode="auto">
            <a:xfrm>
              <a:off x="3787" y="3748"/>
              <a:ext cx="45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a:extLst>
              <a:ext uri="{FF2B5EF4-FFF2-40B4-BE49-F238E27FC236}">
                <a16:creationId xmlns:a16="http://schemas.microsoft.com/office/drawing/2014/main" id="{C49F0E11-FE20-49DF-B19C-B6709CAA014B}"/>
              </a:ext>
            </a:extLst>
          </p:cNvPr>
          <p:cNvSpPr>
            <a:spLocks noGrp="1"/>
          </p:cNvSpPr>
          <p:nvPr>
            <p:ph type="sldNum" sz="quarter" idx="10"/>
          </p:nvPr>
        </p:nvSpPr>
        <p:spPr/>
        <p:txBody>
          <a:bodyPr/>
          <a:lstStyle/>
          <a:p>
            <a:pPr>
              <a:defRPr/>
            </a:pPr>
            <a:fld id="{05E34547-30E8-458C-B623-32CA7B607175}" type="slidenum">
              <a:rPr lang="ko-KR" altLang="en-US" smtClean="0"/>
              <a:pPr>
                <a:defRPr/>
              </a:pPr>
              <a:t>78</a:t>
            </a:fld>
            <a:endParaRPr lang="en-US" altLang="ko-KR"/>
          </a:p>
        </p:txBody>
      </p:sp>
    </p:spTree>
  </p:cSld>
  <p:clrMapOvr>
    <a:masterClrMapping/>
  </p:clrMapOvr>
  <p:transition>
    <p:pull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a:extLst>
              <a:ext uri="{FF2B5EF4-FFF2-40B4-BE49-F238E27FC236}">
                <a16:creationId xmlns:a16="http://schemas.microsoft.com/office/drawing/2014/main" id="{5D721034-15F8-4425-AD43-48FB68A00C08}"/>
              </a:ext>
            </a:extLst>
          </p:cNvPr>
          <p:cNvSpPr>
            <a:spLocks noChangeArrowheads="1"/>
          </p:cNvSpPr>
          <p:nvPr/>
        </p:nvSpPr>
        <p:spPr bwMode="auto">
          <a:xfrm>
            <a:off x="990600" y="1143000"/>
            <a:ext cx="7239000" cy="5473700"/>
          </a:xfrm>
          <a:prstGeom prst="rect">
            <a:avLst/>
          </a:prstGeom>
          <a:solidFill>
            <a:srgbClr val="FF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103427" name="Rectangle 4">
            <a:extLst>
              <a:ext uri="{FF2B5EF4-FFF2-40B4-BE49-F238E27FC236}">
                <a16:creationId xmlns:a16="http://schemas.microsoft.com/office/drawing/2014/main" id="{5BC055A5-2732-4269-A9FC-26DDC36A33DD}"/>
              </a:ext>
            </a:extLst>
          </p:cNvPr>
          <p:cNvSpPr>
            <a:spLocks noChangeArrowheads="1"/>
          </p:cNvSpPr>
          <p:nvPr/>
        </p:nvSpPr>
        <p:spPr bwMode="auto">
          <a:xfrm>
            <a:off x="2544763" y="5789613"/>
            <a:ext cx="327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1400">
                <a:solidFill>
                  <a:srgbClr val="FFFFFF"/>
                </a:solidFill>
                <a:latin typeface="Arial" panose="020B0604020202020204" pitchFamily="34" charset="0"/>
                <a:ea typeface="宋体" panose="02010600030101010101" pitchFamily="2" charset="-122"/>
              </a:rPr>
              <a:t>0.0</a:t>
            </a:r>
            <a:endParaRPr kumimoji="1" lang="en-US" altLang="zh-CN" sz="4000">
              <a:ea typeface="宋体" panose="02010600030101010101" pitchFamily="2" charset="-122"/>
            </a:endParaRPr>
          </a:p>
        </p:txBody>
      </p:sp>
      <p:sp>
        <p:nvSpPr>
          <p:cNvPr id="103428" name="Rectangle 5">
            <a:extLst>
              <a:ext uri="{FF2B5EF4-FFF2-40B4-BE49-F238E27FC236}">
                <a16:creationId xmlns:a16="http://schemas.microsoft.com/office/drawing/2014/main" id="{CE310685-417A-4A4D-A708-516914BA70AE}"/>
              </a:ext>
            </a:extLst>
          </p:cNvPr>
          <p:cNvSpPr>
            <a:spLocks noChangeArrowheads="1"/>
          </p:cNvSpPr>
          <p:nvPr/>
        </p:nvSpPr>
        <p:spPr bwMode="auto">
          <a:xfrm>
            <a:off x="3481388" y="5789613"/>
            <a:ext cx="327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1400">
                <a:solidFill>
                  <a:srgbClr val="FFFFFF"/>
                </a:solidFill>
                <a:latin typeface="Arial" panose="020B0604020202020204" pitchFamily="34" charset="0"/>
                <a:ea typeface="宋体" panose="02010600030101010101" pitchFamily="2" charset="-122"/>
              </a:rPr>
              <a:t>0.2</a:t>
            </a:r>
            <a:endParaRPr kumimoji="1" lang="en-US" altLang="zh-CN" sz="4000">
              <a:ea typeface="宋体" panose="02010600030101010101" pitchFamily="2" charset="-122"/>
            </a:endParaRPr>
          </a:p>
        </p:txBody>
      </p:sp>
      <p:sp>
        <p:nvSpPr>
          <p:cNvPr id="103429" name="Rectangle 6">
            <a:extLst>
              <a:ext uri="{FF2B5EF4-FFF2-40B4-BE49-F238E27FC236}">
                <a16:creationId xmlns:a16="http://schemas.microsoft.com/office/drawing/2014/main" id="{F7B5DD7D-BD01-435C-B861-3CA0CF86966D}"/>
              </a:ext>
            </a:extLst>
          </p:cNvPr>
          <p:cNvSpPr>
            <a:spLocks noChangeArrowheads="1"/>
          </p:cNvSpPr>
          <p:nvPr/>
        </p:nvSpPr>
        <p:spPr bwMode="auto">
          <a:xfrm>
            <a:off x="4419600" y="5789613"/>
            <a:ext cx="327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1400">
                <a:solidFill>
                  <a:srgbClr val="FFFFFF"/>
                </a:solidFill>
                <a:latin typeface="Arial" panose="020B0604020202020204" pitchFamily="34" charset="0"/>
                <a:ea typeface="宋体" panose="02010600030101010101" pitchFamily="2" charset="-122"/>
              </a:rPr>
              <a:t>0.4</a:t>
            </a:r>
            <a:endParaRPr kumimoji="1" lang="en-US" altLang="zh-CN" sz="4000">
              <a:ea typeface="宋体" panose="02010600030101010101" pitchFamily="2" charset="-122"/>
            </a:endParaRPr>
          </a:p>
        </p:txBody>
      </p:sp>
      <p:sp>
        <p:nvSpPr>
          <p:cNvPr id="103430" name="Rectangle 7">
            <a:extLst>
              <a:ext uri="{FF2B5EF4-FFF2-40B4-BE49-F238E27FC236}">
                <a16:creationId xmlns:a16="http://schemas.microsoft.com/office/drawing/2014/main" id="{909B2AD0-A219-4484-AAC4-46D5114F807E}"/>
              </a:ext>
            </a:extLst>
          </p:cNvPr>
          <p:cNvSpPr>
            <a:spLocks noChangeArrowheads="1"/>
          </p:cNvSpPr>
          <p:nvPr/>
        </p:nvSpPr>
        <p:spPr bwMode="auto">
          <a:xfrm>
            <a:off x="5356225" y="5789613"/>
            <a:ext cx="327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1400">
                <a:solidFill>
                  <a:srgbClr val="FFFFFF"/>
                </a:solidFill>
                <a:latin typeface="Arial" panose="020B0604020202020204" pitchFamily="34" charset="0"/>
                <a:ea typeface="宋体" panose="02010600030101010101" pitchFamily="2" charset="-122"/>
              </a:rPr>
              <a:t>0.6</a:t>
            </a:r>
            <a:endParaRPr kumimoji="1" lang="en-US" altLang="zh-CN" sz="4000">
              <a:ea typeface="宋体" panose="02010600030101010101" pitchFamily="2" charset="-122"/>
            </a:endParaRPr>
          </a:p>
        </p:txBody>
      </p:sp>
      <p:sp>
        <p:nvSpPr>
          <p:cNvPr id="103431" name="Rectangle 8">
            <a:extLst>
              <a:ext uri="{FF2B5EF4-FFF2-40B4-BE49-F238E27FC236}">
                <a16:creationId xmlns:a16="http://schemas.microsoft.com/office/drawing/2014/main" id="{5101B392-AE5F-4D6D-9005-CC40E579AF85}"/>
              </a:ext>
            </a:extLst>
          </p:cNvPr>
          <p:cNvSpPr>
            <a:spLocks noChangeArrowheads="1"/>
          </p:cNvSpPr>
          <p:nvPr/>
        </p:nvSpPr>
        <p:spPr bwMode="auto">
          <a:xfrm>
            <a:off x="6292850" y="5789613"/>
            <a:ext cx="327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1400">
                <a:solidFill>
                  <a:srgbClr val="FFFFFF"/>
                </a:solidFill>
                <a:latin typeface="Arial" panose="020B0604020202020204" pitchFamily="34" charset="0"/>
                <a:ea typeface="宋体" panose="02010600030101010101" pitchFamily="2" charset="-122"/>
              </a:rPr>
              <a:t>0.8</a:t>
            </a:r>
            <a:endParaRPr kumimoji="1" lang="en-US" altLang="zh-CN" sz="4000">
              <a:ea typeface="宋体" panose="02010600030101010101" pitchFamily="2" charset="-122"/>
            </a:endParaRPr>
          </a:p>
        </p:txBody>
      </p:sp>
      <p:sp>
        <p:nvSpPr>
          <p:cNvPr id="103432" name="Rectangle 9">
            <a:extLst>
              <a:ext uri="{FF2B5EF4-FFF2-40B4-BE49-F238E27FC236}">
                <a16:creationId xmlns:a16="http://schemas.microsoft.com/office/drawing/2014/main" id="{E9401403-E762-4DED-BF9C-4363B6F8737D}"/>
              </a:ext>
            </a:extLst>
          </p:cNvPr>
          <p:cNvSpPr>
            <a:spLocks noChangeArrowheads="1"/>
          </p:cNvSpPr>
          <p:nvPr/>
        </p:nvSpPr>
        <p:spPr bwMode="auto">
          <a:xfrm>
            <a:off x="7229475" y="5789613"/>
            <a:ext cx="327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1400">
                <a:solidFill>
                  <a:srgbClr val="FFFFFF"/>
                </a:solidFill>
                <a:latin typeface="Arial" panose="020B0604020202020204" pitchFamily="34" charset="0"/>
                <a:ea typeface="宋体" panose="02010600030101010101" pitchFamily="2" charset="-122"/>
              </a:rPr>
              <a:t>1.0</a:t>
            </a:r>
            <a:endParaRPr kumimoji="1" lang="en-US" altLang="zh-CN" sz="4000">
              <a:ea typeface="宋体" panose="02010600030101010101" pitchFamily="2" charset="-122"/>
            </a:endParaRPr>
          </a:p>
        </p:txBody>
      </p:sp>
      <p:sp>
        <p:nvSpPr>
          <p:cNvPr id="103433" name="Rectangle 10">
            <a:extLst>
              <a:ext uri="{FF2B5EF4-FFF2-40B4-BE49-F238E27FC236}">
                <a16:creationId xmlns:a16="http://schemas.microsoft.com/office/drawing/2014/main" id="{0766F9AE-50DF-4B9C-81E9-B0F84050F75D}"/>
              </a:ext>
            </a:extLst>
          </p:cNvPr>
          <p:cNvSpPr>
            <a:spLocks noChangeArrowheads="1"/>
          </p:cNvSpPr>
          <p:nvPr/>
        </p:nvSpPr>
        <p:spPr bwMode="auto">
          <a:xfrm>
            <a:off x="1952625" y="5222875"/>
            <a:ext cx="23336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900">
                <a:solidFill>
                  <a:srgbClr val="FFFFFF"/>
                </a:solidFill>
                <a:latin typeface="Arial" panose="020B0604020202020204" pitchFamily="34" charset="0"/>
                <a:ea typeface="宋体" panose="02010600030101010101" pitchFamily="2" charset="-122"/>
              </a:rPr>
              <a:t>0.2</a:t>
            </a:r>
            <a:endParaRPr kumimoji="1" lang="en-US" altLang="zh-CN" sz="4000">
              <a:ea typeface="宋体" panose="02010600030101010101" pitchFamily="2" charset="-122"/>
            </a:endParaRPr>
          </a:p>
        </p:txBody>
      </p:sp>
      <p:sp>
        <p:nvSpPr>
          <p:cNvPr id="103434" name="Rectangle 11">
            <a:extLst>
              <a:ext uri="{FF2B5EF4-FFF2-40B4-BE49-F238E27FC236}">
                <a16:creationId xmlns:a16="http://schemas.microsoft.com/office/drawing/2014/main" id="{BAEF5FE6-592A-4CCA-BB3B-6D3C7CEE57F3}"/>
              </a:ext>
            </a:extLst>
          </p:cNvPr>
          <p:cNvSpPr>
            <a:spLocks noChangeArrowheads="1"/>
          </p:cNvSpPr>
          <p:nvPr/>
        </p:nvSpPr>
        <p:spPr bwMode="auto">
          <a:xfrm>
            <a:off x="1952625" y="3476625"/>
            <a:ext cx="23336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900">
                <a:solidFill>
                  <a:srgbClr val="FFFFFF"/>
                </a:solidFill>
                <a:latin typeface="Arial" panose="020B0604020202020204" pitchFamily="34" charset="0"/>
                <a:ea typeface="宋体" panose="02010600030101010101" pitchFamily="2" charset="-122"/>
              </a:rPr>
              <a:t>0.4</a:t>
            </a:r>
            <a:endParaRPr kumimoji="1" lang="en-US" altLang="zh-CN" sz="4000">
              <a:ea typeface="宋体" panose="02010600030101010101" pitchFamily="2" charset="-122"/>
            </a:endParaRPr>
          </a:p>
        </p:txBody>
      </p:sp>
      <p:sp>
        <p:nvSpPr>
          <p:cNvPr id="103435" name="Rectangle 12">
            <a:extLst>
              <a:ext uri="{FF2B5EF4-FFF2-40B4-BE49-F238E27FC236}">
                <a16:creationId xmlns:a16="http://schemas.microsoft.com/office/drawing/2014/main" id="{772A11C5-9E86-4BAD-898A-DC1A940D0FFB}"/>
              </a:ext>
            </a:extLst>
          </p:cNvPr>
          <p:cNvSpPr>
            <a:spLocks noChangeArrowheads="1"/>
          </p:cNvSpPr>
          <p:nvPr/>
        </p:nvSpPr>
        <p:spPr bwMode="auto">
          <a:xfrm>
            <a:off x="1952625" y="1731963"/>
            <a:ext cx="2333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900">
                <a:solidFill>
                  <a:srgbClr val="FFFFFF"/>
                </a:solidFill>
                <a:latin typeface="Arial" panose="020B0604020202020204" pitchFamily="34" charset="0"/>
                <a:ea typeface="宋体" panose="02010600030101010101" pitchFamily="2" charset="-122"/>
              </a:rPr>
              <a:t>0.6</a:t>
            </a:r>
            <a:endParaRPr kumimoji="1" lang="en-US" altLang="zh-CN" sz="4000">
              <a:ea typeface="宋体" panose="02010600030101010101" pitchFamily="2" charset="-122"/>
            </a:endParaRPr>
          </a:p>
        </p:txBody>
      </p:sp>
      <p:sp>
        <p:nvSpPr>
          <p:cNvPr id="103436" name="Line 13">
            <a:extLst>
              <a:ext uri="{FF2B5EF4-FFF2-40B4-BE49-F238E27FC236}">
                <a16:creationId xmlns:a16="http://schemas.microsoft.com/office/drawing/2014/main" id="{8B7EEA8F-E0BF-41EC-A5B6-BF75A0228817}"/>
              </a:ext>
            </a:extLst>
          </p:cNvPr>
          <p:cNvSpPr>
            <a:spLocks noChangeShapeType="1"/>
          </p:cNvSpPr>
          <p:nvPr/>
        </p:nvSpPr>
        <p:spPr bwMode="auto">
          <a:xfrm>
            <a:off x="2187575" y="572293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7" name="Line 14">
            <a:extLst>
              <a:ext uri="{FF2B5EF4-FFF2-40B4-BE49-F238E27FC236}">
                <a16:creationId xmlns:a16="http://schemas.microsoft.com/office/drawing/2014/main" id="{0D39074D-8A4F-4F26-9145-7B40B3D45646}"/>
              </a:ext>
            </a:extLst>
          </p:cNvPr>
          <p:cNvSpPr>
            <a:spLocks noChangeShapeType="1"/>
          </p:cNvSpPr>
          <p:nvPr/>
        </p:nvSpPr>
        <p:spPr bwMode="auto">
          <a:xfrm>
            <a:off x="2654300" y="572293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15">
            <a:extLst>
              <a:ext uri="{FF2B5EF4-FFF2-40B4-BE49-F238E27FC236}">
                <a16:creationId xmlns:a16="http://schemas.microsoft.com/office/drawing/2014/main" id="{0AC743CE-6E44-45FE-9AA7-69E455A1DD4D}"/>
              </a:ext>
            </a:extLst>
          </p:cNvPr>
          <p:cNvSpPr>
            <a:spLocks noChangeShapeType="1"/>
          </p:cNvSpPr>
          <p:nvPr/>
        </p:nvSpPr>
        <p:spPr bwMode="auto">
          <a:xfrm>
            <a:off x="3124200" y="572293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9" name="Line 16">
            <a:extLst>
              <a:ext uri="{FF2B5EF4-FFF2-40B4-BE49-F238E27FC236}">
                <a16:creationId xmlns:a16="http://schemas.microsoft.com/office/drawing/2014/main" id="{69FE6A24-0DB3-4DA6-BFA1-242765D284F5}"/>
              </a:ext>
            </a:extLst>
          </p:cNvPr>
          <p:cNvSpPr>
            <a:spLocks noChangeShapeType="1"/>
          </p:cNvSpPr>
          <p:nvPr/>
        </p:nvSpPr>
        <p:spPr bwMode="auto">
          <a:xfrm>
            <a:off x="3592513" y="5722938"/>
            <a:ext cx="15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0" name="Line 17">
            <a:extLst>
              <a:ext uri="{FF2B5EF4-FFF2-40B4-BE49-F238E27FC236}">
                <a16:creationId xmlns:a16="http://schemas.microsoft.com/office/drawing/2014/main" id="{DE0922AB-6BD0-4A17-BCA3-383B94AB2B8C}"/>
              </a:ext>
            </a:extLst>
          </p:cNvPr>
          <p:cNvSpPr>
            <a:spLocks noChangeShapeType="1"/>
          </p:cNvSpPr>
          <p:nvPr/>
        </p:nvSpPr>
        <p:spPr bwMode="auto">
          <a:xfrm>
            <a:off x="4060825" y="572293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1" name="Line 18">
            <a:extLst>
              <a:ext uri="{FF2B5EF4-FFF2-40B4-BE49-F238E27FC236}">
                <a16:creationId xmlns:a16="http://schemas.microsoft.com/office/drawing/2014/main" id="{5D4C0406-0237-4CC6-B816-883157BA3FF0}"/>
              </a:ext>
            </a:extLst>
          </p:cNvPr>
          <p:cNvSpPr>
            <a:spLocks noChangeShapeType="1"/>
          </p:cNvSpPr>
          <p:nvPr/>
        </p:nvSpPr>
        <p:spPr bwMode="auto">
          <a:xfrm>
            <a:off x="4529138" y="5722938"/>
            <a:ext cx="15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2" name="Line 19">
            <a:extLst>
              <a:ext uri="{FF2B5EF4-FFF2-40B4-BE49-F238E27FC236}">
                <a16:creationId xmlns:a16="http://schemas.microsoft.com/office/drawing/2014/main" id="{4EBB9EA6-19C9-4546-8821-E4791C007C12}"/>
              </a:ext>
            </a:extLst>
          </p:cNvPr>
          <p:cNvSpPr>
            <a:spLocks noChangeShapeType="1"/>
          </p:cNvSpPr>
          <p:nvPr/>
        </p:nvSpPr>
        <p:spPr bwMode="auto">
          <a:xfrm>
            <a:off x="4997450" y="572293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3" name="Line 20">
            <a:extLst>
              <a:ext uri="{FF2B5EF4-FFF2-40B4-BE49-F238E27FC236}">
                <a16:creationId xmlns:a16="http://schemas.microsoft.com/office/drawing/2014/main" id="{6FF489C1-02A4-4E1C-A6E6-62F83A765AB9}"/>
              </a:ext>
            </a:extLst>
          </p:cNvPr>
          <p:cNvSpPr>
            <a:spLocks noChangeShapeType="1"/>
          </p:cNvSpPr>
          <p:nvPr/>
        </p:nvSpPr>
        <p:spPr bwMode="auto">
          <a:xfrm>
            <a:off x="5465763" y="5722938"/>
            <a:ext cx="15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4" name="Line 21">
            <a:extLst>
              <a:ext uri="{FF2B5EF4-FFF2-40B4-BE49-F238E27FC236}">
                <a16:creationId xmlns:a16="http://schemas.microsoft.com/office/drawing/2014/main" id="{73C3F082-460C-4F99-81F2-40A5C010DD40}"/>
              </a:ext>
            </a:extLst>
          </p:cNvPr>
          <p:cNvSpPr>
            <a:spLocks noChangeShapeType="1"/>
          </p:cNvSpPr>
          <p:nvPr/>
        </p:nvSpPr>
        <p:spPr bwMode="auto">
          <a:xfrm>
            <a:off x="5934075" y="572293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5" name="Line 22">
            <a:extLst>
              <a:ext uri="{FF2B5EF4-FFF2-40B4-BE49-F238E27FC236}">
                <a16:creationId xmlns:a16="http://schemas.microsoft.com/office/drawing/2014/main" id="{91693FB1-AA1B-4148-950B-C589149EDF60}"/>
              </a:ext>
            </a:extLst>
          </p:cNvPr>
          <p:cNvSpPr>
            <a:spLocks noChangeShapeType="1"/>
          </p:cNvSpPr>
          <p:nvPr/>
        </p:nvSpPr>
        <p:spPr bwMode="auto">
          <a:xfrm>
            <a:off x="6402388" y="5722938"/>
            <a:ext cx="15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6" name="Line 23">
            <a:extLst>
              <a:ext uri="{FF2B5EF4-FFF2-40B4-BE49-F238E27FC236}">
                <a16:creationId xmlns:a16="http://schemas.microsoft.com/office/drawing/2014/main" id="{DD0DD5A1-AF84-4518-851A-B7C4D984A398}"/>
              </a:ext>
            </a:extLst>
          </p:cNvPr>
          <p:cNvSpPr>
            <a:spLocks noChangeShapeType="1"/>
          </p:cNvSpPr>
          <p:nvPr/>
        </p:nvSpPr>
        <p:spPr bwMode="auto">
          <a:xfrm>
            <a:off x="6870700" y="572293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7" name="Line 24">
            <a:extLst>
              <a:ext uri="{FF2B5EF4-FFF2-40B4-BE49-F238E27FC236}">
                <a16:creationId xmlns:a16="http://schemas.microsoft.com/office/drawing/2014/main" id="{9F09DC46-CD7A-4052-9996-75FF3997C4BF}"/>
              </a:ext>
            </a:extLst>
          </p:cNvPr>
          <p:cNvSpPr>
            <a:spLocks noChangeShapeType="1"/>
          </p:cNvSpPr>
          <p:nvPr/>
        </p:nvSpPr>
        <p:spPr bwMode="auto">
          <a:xfrm>
            <a:off x="7340600" y="572293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8" name="Line 25">
            <a:extLst>
              <a:ext uri="{FF2B5EF4-FFF2-40B4-BE49-F238E27FC236}">
                <a16:creationId xmlns:a16="http://schemas.microsoft.com/office/drawing/2014/main" id="{6A08DE1F-4EAE-48FE-BF6E-F33E0F70A6A5}"/>
              </a:ext>
            </a:extLst>
          </p:cNvPr>
          <p:cNvSpPr>
            <a:spLocks noChangeShapeType="1"/>
          </p:cNvSpPr>
          <p:nvPr/>
        </p:nvSpPr>
        <p:spPr bwMode="auto">
          <a:xfrm>
            <a:off x="7807325" y="572293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9" name="Line 26">
            <a:extLst>
              <a:ext uri="{FF2B5EF4-FFF2-40B4-BE49-F238E27FC236}">
                <a16:creationId xmlns:a16="http://schemas.microsoft.com/office/drawing/2014/main" id="{4B06116D-BF2F-4120-90DB-699EE28C2661}"/>
              </a:ext>
            </a:extLst>
          </p:cNvPr>
          <p:cNvSpPr>
            <a:spLocks noChangeShapeType="1"/>
          </p:cNvSpPr>
          <p:nvPr/>
        </p:nvSpPr>
        <p:spPr bwMode="auto">
          <a:xfrm>
            <a:off x="2187575" y="5722938"/>
            <a:ext cx="5619750"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0" name="Line 27">
            <a:extLst>
              <a:ext uri="{FF2B5EF4-FFF2-40B4-BE49-F238E27FC236}">
                <a16:creationId xmlns:a16="http://schemas.microsoft.com/office/drawing/2014/main" id="{4D462B8E-6FE0-49EA-A41A-521DA37E1317}"/>
              </a:ext>
            </a:extLst>
          </p:cNvPr>
          <p:cNvSpPr>
            <a:spLocks noChangeShapeType="1"/>
          </p:cNvSpPr>
          <p:nvPr/>
        </p:nvSpPr>
        <p:spPr bwMode="auto">
          <a:xfrm>
            <a:off x="2187575" y="5286375"/>
            <a:ext cx="1588"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1" name="Line 28">
            <a:extLst>
              <a:ext uri="{FF2B5EF4-FFF2-40B4-BE49-F238E27FC236}">
                <a16:creationId xmlns:a16="http://schemas.microsoft.com/office/drawing/2014/main" id="{CBD75645-AAD4-429F-BC4D-DAEBE85D5C82}"/>
              </a:ext>
            </a:extLst>
          </p:cNvPr>
          <p:cNvSpPr>
            <a:spLocks noChangeShapeType="1"/>
          </p:cNvSpPr>
          <p:nvPr/>
        </p:nvSpPr>
        <p:spPr bwMode="auto">
          <a:xfrm>
            <a:off x="2187575" y="4413250"/>
            <a:ext cx="1588"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2" name="Line 29">
            <a:extLst>
              <a:ext uri="{FF2B5EF4-FFF2-40B4-BE49-F238E27FC236}">
                <a16:creationId xmlns:a16="http://schemas.microsoft.com/office/drawing/2014/main" id="{930BCE18-4A98-44AF-A864-99A82A8DD042}"/>
              </a:ext>
            </a:extLst>
          </p:cNvPr>
          <p:cNvSpPr>
            <a:spLocks noChangeShapeType="1"/>
          </p:cNvSpPr>
          <p:nvPr/>
        </p:nvSpPr>
        <p:spPr bwMode="auto">
          <a:xfrm>
            <a:off x="2187575" y="354171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3" name="Line 30">
            <a:extLst>
              <a:ext uri="{FF2B5EF4-FFF2-40B4-BE49-F238E27FC236}">
                <a16:creationId xmlns:a16="http://schemas.microsoft.com/office/drawing/2014/main" id="{07CB384F-40F9-42A9-9AEC-43B1F0E2AC44}"/>
              </a:ext>
            </a:extLst>
          </p:cNvPr>
          <p:cNvSpPr>
            <a:spLocks noChangeShapeType="1"/>
          </p:cNvSpPr>
          <p:nvPr/>
        </p:nvSpPr>
        <p:spPr bwMode="auto">
          <a:xfrm>
            <a:off x="2187575" y="266858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4" name="Line 31">
            <a:extLst>
              <a:ext uri="{FF2B5EF4-FFF2-40B4-BE49-F238E27FC236}">
                <a16:creationId xmlns:a16="http://schemas.microsoft.com/office/drawing/2014/main" id="{2E1AE5E5-D2A3-4705-9373-B76D70E664B3}"/>
              </a:ext>
            </a:extLst>
          </p:cNvPr>
          <p:cNvSpPr>
            <a:spLocks noChangeShapeType="1"/>
          </p:cNvSpPr>
          <p:nvPr/>
        </p:nvSpPr>
        <p:spPr bwMode="auto">
          <a:xfrm>
            <a:off x="2187575"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5" name="Line 32">
            <a:extLst>
              <a:ext uri="{FF2B5EF4-FFF2-40B4-BE49-F238E27FC236}">
                <a16:creationId xmlns:a16="http://schemas.microsoft.com/office/drawing/2014/main" id="{DE2777E5-82D3-4DDC-8977-7FCEBC3B93BF}"/>
              </a:ext>
            </a:extLst>
          </p:cNvPr>
          <p:cNvSpPr>
            <a:spLocks noChangeShapeType="1"/>
          </p:cNvSpPr>
          <p:nvPr/>
        </p:nvSpPr>
        <p:spPr bwMode="auto">
          <a:xfrm flipV="1">
            <a:off x="2187575" y="1795463"/>
            <a:ext cx="1588" cy="39274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6" name="Line 33">
            <a:extLst>
              <a:ext uri="{FF2B5EF4-FFF2-40B4-BE49-F238E27FC236}">
                <a16:creationId xmlns:a16="http://schemas.microsoft.com/office/drawing/2014/main" id="{5FB7E23A-B35B-45CC-B9BB-FD8758DE1651}"/>
              </a:ext>
            </a:extLst>
          </p:cNvPr>
          <p:cNvSpPr>
            <a:spLocks noChangeShapeType="1"/>
          </p:cNvSpPr>
          <p:nvPr/>
        </p:nvSpPr>
        <p:spPr bwMode="auto">
          <a:xfrm>
            <a:off x="2187575"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7" name="Line 34">
            <a:extLst>
              <a:ext uri="{FF2B5EF4-FFF2-40B4-BE49-F238E27FC236}">
                <a16:creationId xmlns:a16="http://schemas.microsoft.com/office/drawing/2014/main" id="{9396793E-D852-413C-8BDE-48968B3E87D0}"/>
              </a:ext>
            </a:extLst>
          </p:cNvPr>
          <p:cNvSpPr>
            <a:spLocks noChangeShapeType="1"/>
          </p:cNvSpPr>
          <p:nvPr/>
        </p:nvSpPr>
        <p:spPr bwMode="auto">
          <a:xfrm>
            <a:off x="2654300"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8" name="Line 35">
            <a:extLst>
              <a:ext uri="{FF2B5EF4-FFF2-40B4-BE49-F238E27FC236}">
                <a16:creationId xmlns:a16="http://schemas.microsoft.com/office/drawing/2014/main" id="{E27F71A8-AE33-4574-B01B-D544D05E1DEA}"/>
              </a:ext>
            </a:extLst>
          </p:cNvPr>
          <p:cNvSpPr>
            <a:spLocks noChangeShapeType="1"/>
          </p:cNvSpPr>
          <p:nvPr/>
        </p:nvSpPr>
        <p:spPr bwMode="auto">
          <a:xfrm>
            <a:off x="3124200"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59" name="Line 36">
            <a:extLst>
              <a:ext uri="{FF2B5EF4-FFF2-40B4-BE49-F238E27FC236}">
                <a16:creationId xmlns:a16="http://schemas.microsoft.com/office/drawing/2014/main" id="{E2F28CFB-4BDA-4787-8093-A9F044974210}"/>
              </a:ext>
            </a:extLst>
          </p:cNvPr>
          <p:cNvSpPr>
            <a:spLocks noChangeShapeType="1"/>
          </p:cNvSpPr>
          <p:nvPr/>
        </p:nvSpPr>
        <p:spPr bwMode="auto">
          <a:xfrm>
            <a:off x="3592513" y="1795463"/>
            <a:ext cx="15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0" name="Line 37">
            <a:extLst>
              <a:ext uri="{FF2B5EF4-FFF2-40B4-BE49-F238E27FC236}">
                <a16:creationId xmlns:a16="http://schemas.microsoft.com/office/drawing/2014/main" id="{611139FD-E26B-4F7F-8BEC-EA317C197504}"/>
              </a:ext>
            </a:extLst>
          </p:cNvPr>
          <p:cNvSpPr>
            <a:spLocks noChangeShapeType="1"/>
          </p:cNvSpPr>
          <p:nvPr/>
        </p:nvSpPr>
        <p:spPr bwMode="auto">
          <a:xfrm>
            <a:off x="4060825"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1" name="Line 38">
            <a:extLst>
              <a:ext uri="{FF2B5EF4-FFF2-40B4-BE49-F238E27FC236}">
                <a16:creationId xmlns:a16="http://schemas.microsoft.com/office/drawing/2014/main" id="{4B550259-B628-4F5A-A41B-4E210BBBEFCC}"/>
              </a:ext>
            </a:extLst>
          </p:cNvPr>
          <p:cNvSpPr>
            <a:spLocks noChangeShapeType="1"/>
          </p:cNvSpPr>
          <p:nvPr/>
        </p:nvSpPr>
        <p:spPr bwMode="auto">
          <a:xfrm>
            <a:off x="4529138" y="1795463"/>
            <a:ext cx="15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2" name="Line 39">
            <a:extLst>
              <a:ext uri="{FF2B5EF4-FFF2-40B4-BE49-F238E27FC236}">
                <a16:creationId xmlns:a16="http://schemas.microsoft.com/office/drawing/2014/main" id="{8DCA0ED7-652B-4DA1-858B-6945AB8F9685}"/>
              </a:ext>
            </a:extLst>
          </p:cNvPr>
          <p:cNvSpPr>
            <a:spLocks noChangeShapeType="1"/>
          </p:cNvSpPr>
          <p:nvPr/>
        </p:nvSpPr>
        <p:spPr bwMode="auto">
          <a:xfrm>
            <a:off x="4997450"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3" name="Line 40">
            <a:extLst>
              <a:ext uri="{FF2B5EF4-FFF2-40B4-BE49-F238E27FC236}">
                <a16:creationId xmlns:a16="http://schemas.microsoft.com/office/drawing/2014/main" id="{40FB1C9E-AFCB-4E39-BBA5-A8702181A38F}"/>
              </a:ext>
            </a:extLst>
          </p:cNvPr>
          <p:cNvSpPr>
            <a:spLocks noChangeShapeType="1"/>
          </p:cNvSpPr>
          <p:nvPr/>
        </p:nvSpPr>
        <p:spPr bwMode="auto">
          <a:xfrm>
            <a:off x="5465763" y="1795463"/>
            <a:ext cx="15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4" name="Line 41">
            <a:extLst>
              <a:ext uri="{FF2B5EF4-FFF2-40B4-BE49-F238E27FC236}">
                <a16:creationId xmlns:a16="http://schemas.microsoft.com/office/drawing/2014/main" id="{5451A42D-34D0-44FE-98A4-544B398D214C}"/>
              </a:ext>
            </a:extLst>
          </p:cNvPr>
          <p:cNvSpPr>
            <a:spLocks noChangeShapeType="1"/>
          </p:cNvSpPr>
          <p:nvPr/>
        </p:nvSpPr>
        <p:spPr bwMode="auto">
          <a:xfrm>
            <a:off x="5934075"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5" name="Line 42">
            <a:extLst>
              <a:ext uri="{FF2B5EF4-FFF2-40B4-BE49-F238E27FC236}">
                <a16:creationId xmlns:a16="http://schemas.microsoft.com/office/drawing/2014/main" id="{8EA8B35A-AB42-4D03-8B42-CC907CCE8567}"/>
              </a:ext>
            </a:extLst>
          </p:cNvPr>
          <p:cNvSpPr>
            <a:spLocks noChangeShapeType="1"/>
          </p:cNvSpPr>
          <p:nvPr/>
        </p:nvSpPr>
        <p:spPr bwMode="auto">
          <a:xfrm>
            <a:off x="6402388" y="1795463"/>
            <a:ext cx="15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6" name="Line 43">
            <a:extLst>
              <a:ext uri="{FF2B5EF4-FFF2-40B4-BE49-F238E27FC236}">
                <a16:creationId xmlns:a16="http://schemas.microsoft.com/office/drawing/2014/main" id="{A17838F5-BD06-423D-B439-9D5CBCA8D4F7}"/>
              </a:ext>
            </a:extLst>
          </p:cNvPr>
          <p:cNvSpPr>
            <a:spLocks noChangeShapeType="1"/>
          </p:cNvSpPr>
          <p:nvPr/>
        </p:nvSpPr>
        <p:spPr bwMode="auto">
          <a:xfrm>
            <a:off x="6870700"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7" name="Line 44">
            <a:extLst>
              <a:ext uri="{FF2B5EF4-FFF2-40B4-BE49-F238E27FC236}">
                <a16:creationId xmlns:a16="http://schemas.microsoft.com/office/drawing/2014/main" id="{B0DAB886-B18F-4863-A61F-B1C14B9E5EC0}"/>
              </a:ext>
            </a:extLst>
          </p:cNvPr>
          <p:cNvSpPr>
            <a:spLocks noChangeShapeType="1"/>
          </p:cNvSpPr>
          <p:nvPr/>
        </p:nvSpPr>
        <p:spPr bwMode="auto">
          <a:xfrm>
            <a:off x="7340600"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8" name="Line 45">
            <a:extLst>
              <a:ext uri="{FF2B5EF4-FFF2-40B4-BE49-F238E27FC236}">
                <a16:creationId xmlns:a16="http://schemas.microsoft.com/office/drawing/2014/main" id="{F8D6EC60-4CF1-40D4-BF9E-7C434480B9D7}"/>
              </a:ext>
            </a:extLst>
          </p:cNvPr>
          <p:cNvSpPr>
            <a:spLocks noChangeShapeType="1"/>
          </p:cNvSpPr>
          <p:nvPr/>
        </p:nvSpPr>
        <p:spPr bwMode="auto">
          <a:xfrm>
            <a:off x="7807325"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69" name="Line 46">
            <a:extLst>
              <a:ext uri="{FF2B5EF4-FFF2-40B4-BE49-F238E27FC236}">
                <a16:creationId xmlns:a16="http://schemas.microsoft.com/office/drawing/2014/main" id="{D4AA5BAA-8244-4125-B7E3-EF713061DC5D}"/>
              </a:ext>
            </a:extLst>
          </p:cNvPr>
          <p:cNvSpPr>
            <a:spLocks noChangeShapeType="1"/>
          </p:cNvSpPr>
          <p:nvPr/>
        </p:nvSpPr>
        <p:spPr bwMode="auto">
          <a:xfrm>
            <a:off x="2187575" y="1795463"/>
            <a:ext cx="5619750"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70" name="Line 47">
            <a:extLst>
              <a:ext uri="{FF2B5EF4-FFF2-40B4-BE49-F238E27FC236}">
                <a16:creationId xmlns:a16="http://schemas.microsoft.com/office/drawing/2014/main" id="{C56B4599-0625-4DD0-AE95-F3C991406EC6}"/>
              </a:ext>
            </a:extLst>
          </p:cNvPr>
          <p:cNvSpPr>
            <a:spLocks noChangeShapeType="1"/>
          </p:cNvSpPr>
          <p:nvPr/>
        </p:nvSpPr>
        <p:spPr bwMode="auto">
          <a:xfrm>
            <a:off x="7807325" y="5286375"/>
            <a:ext cx="1588"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71" name="Line 48">
            <a:extLst>
              <a:ext uri="{FF2B5EF4-FFF2-40B4-BE49-F238E27FC236}">
                <a16:creationId xmlns:a16="http://schemas.microsoft.com/office/drawing/2014/main" id="{A56FC114-9521-48FB-B82B-DE1B27CC841F}"/>
              </a:ext>
            </a:extLst>
          </p:cNvPr>
          <p:cNvSpPr>
            <a:spLocks noChangeShapeType="1"/>
          </p:cNvSpPr>
          <p:nvPr/>
        </p:nvSpPr>
        <p:spPr bwMode="auto">
          <a:xfrm>
            <a:off x="7807325" y="4413250"/>
            <a:ext cx="1588"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72" name="Line 49">
            <a:extLst>
              <a:ext uri="{FF2B5EF4-FFF2-40B4-BE49-F238E27FC236}">
                <a16:creationId xmlns:a16="http://schemas.microsoft.com/office/drawing/2014/main" id="{7A7929E0-ACF7-408B-B089-21DBE0CE8B73}"/>
              </a:ext>
            </a:extLst>
          </p:cNvPr>
          <p:cNvSpPr>
            <a:spLocks noChangeShapeType="1"/>
          </p:cNvSpPr>
          <p:nvPr/>
        </p:nvSpPr>
        <p:spPr bwMode="auto">
          <a:xfrm>
            <a:off x="7807325" y="354171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73" name="Line 50">
            <a:extLst>
              <a:ext uri="{FF2B5EF4-FFF2-40B4-BE49-F238E27FC236}">
                <a16:creationId xmlns:a16="http://schemas.microsoft.com/office/drawing/2014/main" id="{96D556F3-BFC1-4E9C-B0F6-8FFF21BD891A}"/>
              </a:ext>
            </a:extLst>
          </p:cNvPr>
          <p:cNvSpPr>
            <a:spLocks noChangeShapeType="1"/>
          </p:cNvSpPr>
          <p:nvPr/>
        </p:nvSpPr>
        <p:spPr bwMode="auto">
          <a:xfrm>
            <a:off x="7807325" y="2668588"/>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74" name="Line 51">
            <a:extLst>
              <a:ext uri="{FF2B5EF4-FFF2-40B4-BE49-F238E27FC236}">
                <a16:creationId xmlns:a16="http://schemas.microsoft.com/office/drawing/2014/main" id="{5628DAE3-21C2-480B-8A7B-4063B3D56814}"/>
              </a:ext>
            </a:extLst>
          </p:cNvPr>
          <p:cNvSpPr>
            <a:spLocks noChangeShapeType="1"/>
          </p:cNvSpPr>
          <p:nvPr/>
        </p:nvSpPr>
        <p:spPr bwMode="auto">
          <a:xfrm>
            <a:off x="7807325" y="17954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75" name="Line 52">
            <a:extLst>
              <a:ext uri="{FF2B5EF4-FFF2-40B4-BE49-F238E27FC236}">
                <a16:creationId xmlns:a16="http://schemas.microsoft.com/office/drawing/2014/main" id="{DB532B56-6D1E-4C41-946B-EB01B18C814E}"/>
              </a:ext>
            </a:extLst>
          </p:cNvPr>
          <p:cNvSpPr>
            <a:spLocks noChangeShapeType="1"/>
          </p:cNvSpPr>
          <p:nvPr/>
        </p:nvSpPr>
        <p:spPr bwMode="auto">
          <a:xfrm flipV="1">
            <a:off x="7807325" y="1795463"/>
            <a:ext cx="1588" cy="39274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76" name="Freeform 53">
            <a:extLst>
              <a:ext uri="{FF2B5EF4-FFF2-40B4-BE49-F238E27FC236}">
                <a16:creationId xmlns:a16="http://schemas.microsoft.com/office/drawing/2014/main" id="{8C2C1D13-AED5-4290-B52C-333F58DC0E87}"/>
              </a:ext>
            </a:extLst>
          </p:cNvPr>
          <p:cNvSpPr>
            <a:spLocks/>
          </p:cNvSpPr>
          <p:nvPr/>
        </p:nvSpPr>
        <p:spPr bwMode="auto">
          <a:xfrm>
            <a:off x="2667000" y="2667000"/>
            <a:ext cx="4638675" cy="2181225"/>
          </a:xfrm>
          <a:custGeom>
            <a:avLst/>
            <a:gdLst>
              <a:gd name="T0" fmla="*/ 2147483646 w 5842"/>
              <a:gd name="T1" fmla="*/ 2147483646 h 2749"/>
              <a:gd name="T2" fmla="*/ 2147483646 w 5842"/>
              <a:gd name="T3" fmla="*/ 2147483646 h 2749"/>
              <a:gd name="T4" fmla="*/ 2147483646 w 5842"/>
              <a:gd name="T5" fmla="*/ 2147483646 h 2749"/>
              <a:gd name="T6" fmla="*/ 2147483646 w 5842"/>
              <a:gd name="T7" fmla="*/ 2147483646 h 2749"/>
              <a:gd name="T8" fmla="*/ 2147483646 w 5842"/>
              <a:gd name="T9" fmla="*/ 2147483646 h 2749"/>
              <a:gd name="T10" fmla="*/ 2147483646 w 5842"/>
              <a:gd name="T11" fmla="*/ 2147483646 h 2749"/>
              <a:gd name="T12" fmla="*/ 2147483646 w 5842"/>
              <a:gd name="T13" fmla="*/ 2147483646 h 2749"/>
              <a:gd name="T14" fmla="*/ 2147483646 w 5842"/>
              <a:gd name="T15" fmla="*/ 2147483646 h 2749"/>
              <a:gd name="T16" fmla="*/ 2147483646 w 5842"/>
              <a:gd name="T17" fmla="*/ 2147483646 h 2749"/>
              <a:gd name="T18" fmla="*/ 2147483646 w 5842"/>
              <a:gd name="T19" fmla="*/ 2147483646 h 2749"/>
              <a:gd name="T20" fmla="*/ 2147483646 w 5842"/>
              <a:gd name="T21" fmla="*/ 2147483646 h 2749"/>
              <a:gd name="T22" fmla="*/ 2147483646 w 5842"/>
              <a:gd name="T23" fmla="*/ 2147483646 h 2749"/>
              <a:gd name="T24" fmla="*/ 2147483646 w 5842"/>
              <a:gd name="T25" fmla="*/ 2147483646 h 2749"/>
              <a:gd name="T26" fmla="*/ 2147483646 w 5842"/>
              <a:gd name="T27" fmla="*/ 2147483646 h 2749"/>
              <a:gd name="T28" fmla="*/ 2147483646 w 5842"/>
              <a:gd name="T29" fmla="*/ 2147483646 h 2749"/>
              <a:gd name="T30" fmla="*/ 2147483646 w 5842"/>
              <a:gd name="T31" fmla="*/ 2147483646 h 2749"/>
              <a:gd name="T32" fmla="*/ 2147483646 w 5842"/>
              <a:gd name="T33" fmla="*/ 2147483646 h 2749"/>
              <a:gd name="T34" fmla="*/ 2147483646 w 5842"/>
              <a:gd name="T35" fmla="*/ 2147483646 h 2749"/>
              <a:gd name="T36" fmla="*/ 2147483646 w 5842"/>
              <a:gd name="T37" fmla="*/ 2147483646 h 2749"/>
              <a:gd name="T38" fmla="*/ 2147483646 w 5842"/>
              <a:gd name="T39" fmla="*/ 2147483646 h 2749"/>
              <a:gd name="T40" fmla="*/ 2147483646 w 5842"/>
              <a:gd name="T41" fmla="*/ 2147483646 h 2749"/>
              <a:gd name="T42" fmla="*/ 2147483646 w 5842"/>
              <a:gd name="T43" fmla="*/ 2147483646 h 2749"/>
              <a:gd name="T44" fmla="*/ 2147483646 w 5842"/>
              <a:gd name="T45" fmla="*/ 2147483646 h 2749"/>
              <a:gd name="T46" fmla="*/ 2147483646 w 5842"/>
              <a:gd name="T47" fmla="*/ 2147483646 h 2749"/>
              <a:gd name="T48" fmla="*/ 2147483646 w 5842"/>
              <a:gd name="T49" fmla="*/ 0 h 2749"/>
              <a:gd name="T50" fmla="*/ 2147483646 w 5842"/>
              <a:gd name="T51" fmla="*/ 2147483646 h 2749"/>
              <a:gd name="T52" fmla="*/ 2147483646 w 5842"/>
              <a:gd name="T53" fmla="*/ 2147483646 h 2749"/>
              <a:gd name="T54" fmla="*/ 2147483646 w 5842"/>
              <a:gd name="T55" fmla="*/ 2147483646 h 2749"/>
              <a:gd name="T56" fmla="*/ 2147483646 w 5842"/>
              <a:gd name="T57" fmla="*/ 2147483646 h 2749"/>
              <a:gd name="T58" fmla="*/ 2147483646 w 5842"/>
              <a:gd name="T59" fmla="*/ 2147483646 h 2749"/>
              <a:gd name="T60" fmla="*/ 2147483646 w 5842"/>
              <a:gd name="T61" fmla="*/ 2147483646 h 2749"/>
              <a:gd name="T62" fmla="*/ 2147483646 w 5842"/>
              <a:gd name="T63" fmla="*/ 2147483646 h 2749"/>
              <a:gd name="T64" fmla="*/ 2147483646 w 5842"/>
              <a:gd name="T65" fmla="*/ 2147483646 h 2749"/>
              <a:gd name="T66" fmla="*/ 2147483646 w 5842"/>
              <a:gd name="T67" fmla="*/ 2147483646 h 2749"/>
              <a:gd name="T68" fmla="*/ 2147483646 w 5842"/>
              <a:gd name="T69" fmla="*/ 2147483646 h 2749"/>
              <a:gd name="T70" fmla="*/ 2147483646 w 5842"/>
              <a:gd name="T71" fmla="*/ 2147483646 h 2749"/>
              <a:gd name="T72" fmla="*/ 2147483646 w 5842"/>
              <a:gd name="T73" fmla="*/ 2147483646 h 2749"/>
              <a:gd name="T74" fmla="*/ 2147483646 w 5842"/>
              <a:gd name="T75" fmla="*/ 2147483646 h 2749"/>
              <a:gd name="T76" fmla="*/ 2147483646 w 5842"/>
              <a:gd name="T77" fmla="*/ 2147483646 h 2749"/>
              <a:gd name="T78" fmla="*/ 2147483646 w 5842"/>
              <a:gd name="T79" fmla="*/ 2147483646 h 2749"/>
              <a:gd name="T80" fmla="*/ 2147483646 w 5842"/>
              <a:gd name="T81" fmla="*/ 2147483646 h 2749"/>
              <a:gd name="T82" fmla="*/ 2147483646 w 5842"/>
              <a:gd name="T83" fmla="*/ 2147483646 h 2749"/>
              <a:gd name="T84" fmla="*/ 2147483646 w 5842"/>
              <a:gd name="T85" fmla="*/ 2147483646 h 2749"/>
              <a:gd name="T86" fmla="*/ 2147483646 w 5842"/>
              <a:gd name="T87" fmla="*/ 2147483646 h 2749"/>
              <a:gd name="T88" fmla="*/ 2147483646 w 5842"/>
              <a:gd name="T89" fmla="*/ 2147483646 h 2749"/>
              <a:gd name="T90" fmla="*/ 2147483646 w 5842"/>
              <a:gd name="T91" fmla="*/ 2147483646 h 2749"/>
              <a:gd name="T92" fmla="*/ 2147483646 w 5842"/>
              <a:gd name="T93" fmla="*/ 2147483646 h 2749"/>
              <a:gd name="T94" fmla="*/ 2147483646 w 5842"/>
              <a:gd name="T95" fmla="*/ 2147483646 h 2749"/>
              <a:gd name="T96" fmla="*/ 2147483646 w 5842"/>
              <a:gd name="T97" fmla="*/ 2147483646 h 2749"/>
              <a:gd name="T98" fmla="*/ 2147483646 w 5842"/>
              <a:gd name="T99" fmla="*/ 2147483646 h 27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42" h="2749">
                <a:moveTo>
                  <a:pt x="0" y="2640"/>
                </a:moveTo>
                <a:lnTo>
                  <a:pt x="58" y="2533"/>
                </a:lnTo>
                <a:lnTo>
                  <a:pt x="118" y="2429"/>
                </a:lnTo>
                <a:lnTo>
                  <a:pt x="176" y="2327"/>
                </a:lnTo>
                <a:lnTo>
                  <a:pt x="236" y="2226"/>
                </a:lnTo>
                <a:lnTo>
                  <a:pt x="294" y="2129"/>
                </a:lnTo>
                <a:lnTo>
                  <a:pt x="354" y="2033"/>
                </a:lnTo>
                <a:lnTo>
                  <a:pt x="413" y="1939"/>
                </a:lnTo>
                <a:lnTo>
                  <a:pt x="471" y="1848"/>
                </a:lnTo>
                <a:lnTo>
                  <a:pt x="531" y="1759"/>
                </a:lnTo>
                <a:lnTo>
                  <a:pt x="589" y="1673"/>
                </a:lnTo>
                <a:lnTo>
                  <a:pt x="649" y="1587"/>
                </a:lnTo>
                <a:lnTo>
                  <a:pt x="707" y="1505"/>
                </a:lnTo>
                <a:lnTo>
                  <a:pt x="767" y="1425"/>
                </a:lnTo>
                <a:lnTo>
                  <a:pt x="826" y="1347"/>
                </a:lnTo>
                <a:lnTo>
                  <a:pt x="884" y="1271"/>
                </a:lnTo>
                <a:lnTo>
                  <a:pt x="944" y="1197"/>
                </a:lnTo>
                <a:lnTo>
                  <a:pt x="1002" y="1125"/>
                </a:lnTo>
                <a:lnTo>
                  <a:pt x="1062" y="1057"/>
                </a:lnTo>
                <a:lnTo>
                  <a:pt x="1120" y="990"/>
                </a:lnTo>
                <a:lnTo>
                  <a:pt x="1180" y="924"/>
                </a:lnTo>
                <a:lnTo>
                  <a:pt x="1239" y="862"/>
                </a:lnTo>
                <a:lnTo>
                  <a:pt x="1298" y="802"/>
                </a:lnTo>
                <a:lnTo>
                  <a:pt x="1357" y="744"/>
                </a:lnTo>
                <a:lnTo>
                  <a:pt x="1415" y="687"/>
                </a:lnTo>
                <a:lnTo>
                  <a:pt x="1475" y="633"/>
                </a:lnTo>
                <a:lnTo>
                  <a:pt x="1533" y="582"/>
                </a:lnTo>
                <a:lnTo>
                  <a:pt x="1593" y="533"/>
                </a:lnTo>
                <a:lnTo>
                  <a:pt x="1652" y="485"/>
                </a:lnTo>
                <a:lnTo>
                  <a:pt x="1711" y="440"/>
                </a:lnTo>
                <a:lnTo>
                  <a:pt x="1770" y="397"/>
                </a:lnTo>
                <a:lnTo>
                  <a:pt x="1830" y="357"/>
                </a:lnTo>
                <a:lnTo>
                  <a:pt x="1888" y="317"/>
                </a:lnTo>
                <a:lnTo>
                  <a:pt x="1946" y="281"/>
                </a:lnTo>
                <a:lnTo>
                  <a:pt x="2006" y="247"/>
                </a:lnTo>
                <a:lnTo>
                  <a:pt x="2064" y="215"/>
                </a:lnTo>
                <a:lnTo>
                  <a:pt x="2124" y="186"/>
                </a:lnTo>
                <a:lnTo>
                  <a:pt x="2183" y="159"/>
                </a:lnTo>
                <a:lnTo>
                  <a:pt x="2243" y="132"/>
                </a:lnTo>
                <a:lnTo>
                  <a:pt x="2301" y="110"/>
                </a:lnTo>
                <a:lnTo>
                  <a:pt x="2361" y="89"/>
                </a:lnTo>
                <a:lnTo>
                  <a:pt x="2419" y="70"/>
                </a:lnTo>
                <a:lnTo>
                  <a:pt x="2477" y="54"/>
                </a:lnTo>
                <a:lnTo>
                  <a:pt x="2537" y="39"/>
                </a:lnTo>
                <a:lnTo>
                  <a:pt x="2596" y="27"/>
                </a:lnTo>
                <a:lnTo>
                  <a:pt x="2655" y="17"/>
                </a:lnTo>
                <a:lnTo>
                  <a:pt x="2714" y="10"/>
                </a:lnTo>
                <a:lnTo>
                  <a:pt x="2774" y="4"/>
                </a:lnTo>
                <a:lnTo>
                  <a:pt x="2832" y="1"/>
                </a:lnTo>
                <a:lnTo>
                  <a:pt x="2890" y="0"/>
                </a:lnTo>
                <a:lnTo>
                  <a:pt x="2950" y="1"/>
                </a:lnTo>
                <a:lnTo>
                  <a:pt x="3009" y="4"/>
                </a:lnTo>
                <a:lnTo>
                  <a:pt x="3068" y="10"/>
                </a:lnTo>
                <a:lnTo>
                  <a:pt x="3127" y="17"/>
                </a:lnTo>
                <a:lnTo>
                  <a:pt x="3187" y="27"/>
                </a:lnTo>
                <a:lnTo>
                  <a:pt x="3245" y="39"/>
                </a:lnTo>
                <a:lnTo>
                  <a:pt x="3305" y="54"/>
                </a:lnTo>
                <a:lnTo>
                  <a:pt x="3363" y="70"/>
                </a:lnTo>
                <a:lnTo>
                  <a:pt x="3422" y="89"/>
                </a:lnTo>
                <a:lnTo>
                  <a:pt x="3481" y="110"/>
                </a:lnTo>
                <a:lnTo>
                  <a:pt x="3540" y="132"/>
                </a:lnTo>
                <a:lnTo>
                  <a:pt x="3600" y="159"/>
                </a:lnTo>
                <a:lnTo>
                  <a:pt x="3658" y="186"/>
                </a:lnTo>
                <a:lnTo>
                  <a:pt x="3718" y="215"/>
                </a:lnTo>
                <a:lnTo>
                  <a:pt x="3776" y="247"/>
                </a:lnTo>
                <a:lnTo>
                  <a:pt x="3836" y="281"/>
                </a:lnTo>
                <a:lnTo>
                  <a:pt x="3894" y="317"/>
                </a:lnTo>
                <a:lnTo>
                  <a:pt x="3953" y="357"/>
                </a:lnTo>
                <a:lnTo>
                  <a:pt x="4013" y="397"/>
                </a:lnTo>
                <a:lnTo>
                  <a:pt x="4071" y="440"/>
                </a:lnTo>
                <a:lnTo>
                  <a:pt x="4131" y="485"/>
                </a:lnTo>
                <a:lnTo>
                  <a:pt x="4189" y="533"/>
                </a:lnTo>
                <a:lnTo>
                  <a:pt x="4249" y="582"/>
                </a:lnTo>
                <a:lnTo>
                  <a:pt x="4307" y="633"/>
                </a:lnTo>
                <a:lnTo>
                  <a:pt x="4367" y="687"/>
                </a:lnTo>
                <a:lnTo>
                  <a:pt x="4425" y="744"/>
                </a:lnTo>
                <a:lnTo>
                  <a:pt x="4484" y="802"/>
                </a:lnTo>
                <a:lnTo>
                  <a:pt x="4544" y="862"/>
                </a:lnTo>
                <a:lnTo>
                  <a:pt x="4602" y="924"/>
                </a:lnTo>
                <a:lnTo>
                  <a:pt x="4662" y="990"/>
                </a:lnTo>
                <a:lnTo>
                  <a:pt x="4720" y="1057"/>
                </a:lnTo>
                <a:lnTo>
                  <a:pt x="4780" y="1125"/>
                </a:lnTo>
                <a:lnTo>
                  <a:pt x="4838" y="1197"/>
                </a:lnTo>
                <a:lnTo>
                  <a:pt x="4898" y="1271"/>
                </a:lnTo>
                <a:lnTo>
                  <a:pt x="4957" y="1347"/>
                </a:lnTo>
                <a:lnTo>
                  <a:pt x="5015" y="1425"/>
                </a:lnTo>
                <a:lnTo>
                  <a:pt x="5075" y="1505"/>
                </a:lnTo>
                <a:lnTo>
                  <a:pt x="5133" y="1587"/>
                </a:lnTo>
                <a:lnTo>
                  <a:pt x="5193" y="1673"/>
                </a:lnTo>
                <a:lnTo>
                  <a:pt x="5251" y="1759"/>
                </a:lnTo>
                <a:lnTo>
                  <a:pt x="5311" y="1848"/>
                </a:lnTo>
                <a:lnTo>
                  <a:pt x="5370" y="1939"/>
                </a:lnTo>
                <a:lnTo>
                  <a:pt x="5428" y="2033"/>
                </a:lnTo>
                <a:lnTo>
                  <a:pt x="5488" y="2129"/>
                </a:lnTo>
                <a:lnTo>
                  <a:pt x="5546" y="2226"/>
                </a:lnTo>
                <a:lnTo>
                  <a:pt x="5606" y="2327"/>
                </a:lnTo>
                <a:lnTo>
                  <a:pt x="5664" y="2429"/>
                </a:lnTo>
                <a:lnTo>
                  <a:pt x="5724" y="2533"/>
                </a:lnTo>
                <a:lnTo>
                  <a:pt x="5783" y="2640"/>
                </a:lnTo>
                <a:lnTo>
                  <a:pt x="5842" y="2749"/>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477" name="Line 54">
            <a:extLst>
              <a:ext uri="{FF2B5EF4-FFF2-40B4-BE49-F238E27FC236}">
                <a16:creationId xmlns:a16="http://schemas.microsoft.com/office/drawing/2014/main" id="{7300A29E-F724-44C7-BAF1-30B5856B0875}"/>
              </a:ext>
            </a:extLst>
          </p:cNvPr>
          <p:cNvSpPr>
            <a:spLocks noChangeShapeType="1"/>
          </p:cNvSpPr>
          <p:nvPr/>
        </p:nvSpPr>
        <p:spPr bwMode="auto">
          <a:xfrm flipV="1">
            <a:off x="3825875" y="4838700"/>
            <a:ext cx="3175"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78" name="Line 55">
            <a:extLst>
              <a:ext uri="{FF2B5EF4-FFF2-40B4-BE49-F238E27FC236}">
                <a16:creationId xmlns:a16="http://schemas.microsoft.com/office/drawing/2014/main" id="{1009ED76-52E6-42E5-BE0A-D8C361FE02F2}"/>
              </a:ext>
            </a:extLst>
          </p:cNvPr>
          <p:cNvSpPr>
            <a:spLocks noChangeShapeType="1"/>
          </p:cNvSpPr>
          <p:nvPr/>
        </p:nvSpPr>
        <p:spPr bwMode="auto">
          <a:xfrm flipV="1">
            <a:off x="3841750" y="4779963"/>
            <a:ext cx="317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79" name="Line 56">
            <a:extLst>
              <a:ext uri="{FF2B5EF4-FFF2-40B4-BE49-F238E27FC236}">
                <a16:creationId xmlns:a16="http://schemas.microsoft.com/office/drawing/2014/main" id="{8931070A-4D48-40F5-BBFC-9312F9B92C02}"/>
              </a:ext>
            </a:extLst>
          </p:cNvPr>
          <p:cNvSpPr>
            <a:spLocks noChangeShapeType="1"/>
          </p:cNvSpPr>
          <p:nvPr/>
        </p:nvSpPr>
        <p:spPr bwMode="auto">
          <a:xfrm flipV="1">
            <a:off x="3859213" y="4721225"/>
            <a:ext cx="3175"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0" name="Line 57">
            <a:extLst>
              <a:ext uri="{FF2B5EF4-FFF2-40B4-BE49-F238E27FC236}">
                <a16:creationId xmlns:a16="http://schemas.microsoft.com/office/drawing/2014/main" id="{9874834E-6135-4BBF-AC0A-AAFC2A602703}"/>
              </a:ext>
            </a:extLst>
          </p:cNvPr>
          <p:cNvSpPr>
            <a:spLocks noChangeShapeType="1"/>
          </p:cNvSpPr>
          <p:nvPr/>
        </p:nvSpPr>
        <p:spPr bwMode="auto">
          <a:xfrm flipV="1">
            <a:off x="3875088" y="4662488"/>
            <a:ext cx="317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1" name="Line 58">
            <a:extLst>
              <a:ext uri="{FF2B5EF4-FFF2-40B4-BE49-F238E27FC236}">
                <a16:creationId xmlns:a16="http://schemas.microsoft.com/office/drawing/2014/main" id="{CAD1A89F-64D9-4E8E-92FC-53A258946FAD}"/>
              </a:ext>
            </a:extLst>
          </p:cNvPr>
          <p:cNvSpPr>
            <a:spLocks noChangeShapeType="1"/>
          </p:cNvSpPr>
          <p:nvPr/>
        </p:nvSpPr>
        <p:spPr bwMode="auto">
          <a:xfrm flipV="1">
            <a:off x="3892550" y="4603750"/>
            <a:ext cx="3175"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2" name="Line 59">
            <a:extLst>
              <a:ext uri="{FF2B5EF4-FFF2-40B4-BE49-F238E27FC236}">
                <a16:creationId xmlns:a16="http://schemas.microsoft.com/office/drawing/2014/main" id="{B7CBC81C-BAD5-4EAD-96DB-9250D5D91294}"/>
              </a:ext>
            </a:extLst>
          </p:cNvPr>
          <p:cNvSpPr>
            <a:spLocks noChangeShapeType="1"/>
          </p:cNvSpPr>
          <p:nvPr/>
        </p:nvSpPr>
        <p:spPr bwMode="auto">
          <a:xfrm flipV="1">
            <a:off x="3908425" y="4545013"/>
            <a:ext cx="317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3" name="Line 60">
            <a:extLst>
              <a:ext uri="{FF2B5EF4-FFF2-40B4-BE49-F238E27FC236}">
                <a16:creationId xmlns:a16="http://schemas.microsoft.com/office/drawing/2014/main" id="{9E18A1F3-0D7A-44D1-A79B-51B9405360D8}"/>
              </a:ext>
            </a:extLst>
          </p:cNvPr>
          <p:cNvSpPr>
            <a:spLocks noChangeShapeType="1"/>
          </p:cNvSpPr>
          <p:nvPr/>
        </p:nvSpPr>
        <p:spPr bwMode="auto">
          <a:xfrm flipV="1">
            <a:off x="3925888" y="4484688"/>
            <a:ext cx="3175"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4" name="Line 61">
            <a:extLst>
              <a:ext uri="{FF2B5EF4-FFF2-40B4-BE49-F238E27FC236}">
                <a16:creationId xmlns:a16="http://schemas.microsoft.com/office/drawing/2014/main" id="{30E5EF88-627F-4AB4-A891-595235E82E1A}"/>
              </a:ext>
            </a:extLst>
          </p:cNvPr>
          <p:cNvSpPr>
            <a:spLocks noChangeShapeType="1"/>
          </p:cNvSpPr>
          <p:nvPr/>
        </p:nvSpPr>
        <p:spPr bwMode="auto">
          <a:xfrm flipV="1">
            <a:off x="3943350" y="4425950"/>
            <a:ext cx="3175"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5" name="Line 62">
            <a:extLst>
              <a:ext uri="{FF2B5EF4-FFF2-40B4-BE49-F238E27FC236}">
                <a16:creationId xmlns:a16="http://schemas.microsoft.com/office/drawing/2014/main" id="{579E6C5D-CEFE-4339-9D28-499BB5C2232B}"/>
              </a:ext>
            </a:extLst>
          </p:cNvPr>
          <p:cNvSpPr>
            <a:spLocks noChangeShapeType="1"/>
          </p:cNvSpPr>
          <p:nvPr/>
        </p:nvSpPr>
        <p:spPr bwMode="auto">
          <a:xfrm flipV="1">
            <a:off x="3960813" y="4367213"/>
            <a:ext cx="4762"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6" name="Line 63">
            <a:extLst>
              <a:ext uri="{FF2B5EF4-FFF2-40B4-BE49-F238E27FC236}">
                <a16:creationId xmlns:a16="http://schemas.microsoft.com/office/drawing/2014/main" id="{25A77DC4-7960-4BE4-998A-3918FC1075BD}"/>
              </a:ext>
            </a:extLst>
          </p:cNvPr>
          <p:cNvSpPr>
            <a:spLocks noChangeShapeType="1"/>
          </p:cNvSpPr>
          <p:nvPr/>
        </p:nvSpPr>
        <p:spPr bwMode="auto">
          <a:xfrm flipV="1">
            <a:off x="3978275" y="4308475"/>
            <a:ext cx="4763"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7" name="Line 64">
            <a:extLst>
              <a:ext uri="{FF2B5EF4-FFF2-40B4-BE49-F238E27FC236}">
                <a16:creationId xmlns:a16="http://schemas.microsoft.com/office/drawing/2014/main" id="{253BF6C1-0B0E-462A-BDDA-A80E0F1D3344}"/>
              </a:ext>
            </a:extLst>
          </p:cNvPr>
          <p:cNvSpPr>
            <a:spLocks noChangeShapeType="1"/>
          </p:cNvSpPr>
          <p:nvPr/>
        </p:nvSpPr>
        <p:spPr bwMode="auto">
          <a:xfrm flipV="1">
            <a:off x="3997325" y="4249738"/>
            <a:ext cx="317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8" name="Line 65">
            <a:extLst>
              <a:ext uri="{FF2B5EF4-FFF2-40B4-BE49-F238E27FC236}">
                <a16:creationId xmlns:a16="http://schemas.microsoft.com/office/drawing/2014/main" id="{D3E09643-6E74-4F20-BC86-819E44CA00E9}"/>
              </a:ext>
            </a:extLst>
          </p:cNvPr>
          <p:cNvSpPr>
            <a:spLocks noChangeShapeType="1"/>
          </p:cNvSpPr>
          <p:nvPr/>
        </p:nvSpPr>
        <p:spPr bwMode="auto">
          <a:xfrm flipV="1">
            <a:off x="4016375" y="4191000"/>
            <a:ext cx="3175"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89" name="Line 66">
            <a:extLst>
              <a:ext uri="{FF2B5EF4-FFF2-40B4-BE49-F238E27FC236}">
                <a16:creationId xmlns:a16="http://schemas.microsoft.com/office/drawing/2014/main" id="{61B7A49C-D7BD-49AB-9A89-F9C5A48D2DFC}"/>
              </a:ext>
            </a:extLst>
          </p:cNvPr>
          <p:cNvSpPr>
            <a:spLocks noChangeShapeType="1"/>
          </p:cNvSpPr>
          <p:nvPr/>
        </p:nvSpPr>
        <p:spPr bwMode="auto">
          <a:xfrm flipV="1">
            <a:off x="4035425" y="4132263"/>
            <a:ext cx="317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0" name="Line 67">
            <a:extLst>
              <a:ext uri="{FF2B5EF4-FFF2-40B4-BE49-F238E27FC236}">
                <a16:creationId xmlns:a16="http://schemas.microsoft.com/office/drawing/2014/main" id="{8474AC00-AF91-4BF9-BE7B-59326AF22AEE}"/>
              </a:ext>
            </a:extLst>
          </p:cNvPr>
          <p:cNvSpPr>
            <a:spLocks noChangeShapeType="1"/>
          </p:cNvSpPr>
          <p:nvPr/>
        </p:nvSpPr>
        <p:spPr bwMode="auto">
          <a:xfrm flipV="1">
            <a:off x="4054475" y="4071938"/>
            <a:ext cx="4763"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1" name="Line 68">
            <a:extLst>
              <a:ext uri="{FF2B5EF4-FFF2-40B4-BE49-F238E27FC236}">
                <a16:creationId xmlns:a16="http://schemas.microsoft.com/office/drawing/2014/main" id="{3C4BC39A-72A2-4580-8E14-CDB7106CF3A9}"/>
              </a:ext>
            </a:extLst>
          </p:cNvPr>
          <p:cNvSpPr>
            <a:spLocks noChangeShapeType="1"/>
          </p:cNvSpPr>
          <p:nvPr/>
        </p:nvSpPr>
        <p:spPr bwMode="auto">
          <a:xfrm flipV="1">
            <a:off x="4075113" y="4013200"/>
            <a:ext cx="3175"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2" name="Line 69">
            <a:extLst>
              <a:ext uri="{FF2B5EF4-FFF2-40B4-BE49-F238E27FC236}">
                <a16:creationId xmlns:a16="http://schemas.microsoft.com/office/drawing/2014/main" id="{C549DC10-C443-4F35-BADC-7C9FEFA538C2}"/>
              </a:ext>
            </a:extLst>
          </p:cNvPr>
          <p:cNvSpPr>
            <a:spLocks noChangeShapeType="1"/>
          </p:cNvSpPr>
          <p:nvPr/>
        </p:nvSpPr>
        <p:spPr bwMode="auto">
          <a:xfrm flipV="1">
            <a:off x="4094163" y="3954463"/>
            <a:ext cx="4762"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3" name="Line 70">
            <a:extLst>
              <a:ext uri="{FF2B5EF4-FFF2-40B4-BE49-F238E27FC236}">
                <a16:creationId xmlns:a16="http://schemas.microsoft.com/office/drawing/2014/main" id="{3767C1E8-91F1-4679-B435-B0B5FDDE1C22}"/>
              </a:ext>
            </a:extLst>
          </p:cNvPr>
          <p:cNvSpPr>
            <a:spLocks noChangeShapeType="1"/>
          </p:cNvSpPr>
          <p:nvPr/>
        </p:nvSpPr>
        <p:spPr bwMode="auto">
          <a:xfrm flipV="1">
            <a:off x="4114800" y="3895725"/>
            <a:ext cx="4763"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4" name="Line 71">
            <a:extLst>
              <a:ext uri="{FF2B5EF4-FFF2-40B4-BE49-F238E27FC236}">
                <a16:creationId xmlns:a16="http://schemas.microsoft.com/office/drawing/2014/main" id="{5AF81469-07F2-4D5E-85A6-7BE7ACCE5880}"/>
              </a:ext>
            </a:extLst>
          </p:cNvPr>
          <p:cNvSpPr>
            <a:spLocks noChangeShapeType="1"/>
          </p:cNvSpPr>
          <p:nvPr/>
        </p:nvSpPr>
        <p:spPr bwMode="auto">
          <a:xfrm flipV="1">
            <a:off x="4137025" y="3836988"/>
            <a:ext cx="4763"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5" name="Line 72">
            <a:extLst>
              <a:ext uri="{FF2B5EF4-FFF2-40B4-BE49-F238E27FC236}">
                <a16:creationId xmlns:a16="http://schemas.microsoft.com/office/drawing/2014/main" id="{5EC196F3-3B5F-4CDB-91AA-48109209378B}"/>
              </a:ext>
            </a:extLst>
          </p:cNvPr>
          <p:cNvSpPr>
            <a:spLocks noChangeShapeType="1"/>
          </p:cNvSpPr>
          <p:nvPr/>
        </p:nvSpPr>
        <p:spPr bwMode="auto">
          <a:xfrm flipV="1">
            <a:off x="4157663" y="3778250"/>
            <a:ext cx="4762"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6" name="Line 73">
            <a:extLst>
              <a:ext uri="{FF2B5EF4-FFF2-40B4-BE49-F238E27FC236}">
                <a16:creationId xmlns:a16="http://schemas.microsoft.com/office/drawing/2014/main" id="{70BC94BA-AF04-4915-8951-5D4960B6678E}"/>
              </a:ext>
            </a:extLst>
          </p:cNvPr>
          <p:cNvSpPr>
            <a:spLocks noChangeShapeType="1"/>
          </p:cNvSpPr>
          <p:nvPr/>
        </p:nvSpPr>
        <p:spPr bwMode="auto">
          <a:xfrm flipV="1">
            <a:off x="4181475" y="3719513"/>
            <a:ext cx="317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7" name="Line 74">
            <a:extLst>
              <a:ext uri="{FF2B5EF4-FFF2-40B4-BE49-F238E27FC236}">
                <a16:creationId xmlns:a16="http://schemas.microsoft.com/office/drawing/2014/main" id="{F37675C8-519D-456F-AEA1-CA25EF986C8A}"/>
              </a:ext>
            </a:extLst>
          </p:cNvPr>
          <p:cNvSpPr>
            <a:spLocks noChangeShapeType="1"/>
          </p:cNvSpPr>
          <p:nvPr/>
        </p:nvSpPr>
        <p:spPr bwMode="auto">
          <a:xfrm flipV="1">
            <a:off x="4203700" y="3660775"/>
            <a:ext cx="4763"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8" name="Line 75">
            <a:extLst>
              <a:ext uri="{FF2B5EF4-FFF2-40B4-BE49-F238E27FC236}">
                <a16:creationId xmlns:a16="http://schemas.microsoft.com/office/drawing/2014/main" id="{55945444-BAEF-466D-889A-44E995F05BD4}"/>
              </a:ext>
            </a:extLst>
          </p:cNvPr>
          <p:cNvSpPr>
            <a:spLocks noChangeShapeType="1"/>
          </p:cNvSpPr>
          <p:nvPr/>
        </p:nvSpPr>
        <p:spPr bwMode="auto">
          <a:xfrm flipV="1">
            <a:off x="4227513" y="3600450"/>
            <a:ext cx="3175"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99" name="Line 76">
            <a:extLst>
              <a:ext uri="{FF2B5EF4-FFF2-40B4-BE49-F238E27FC236}">
                <a16:creationId xmlns:a16="http://schemas.microsoft.com/office/drawing/2014/main" id="{8A70E928-4C3E-4D16-B866-021C27EBE756}"/>
              </a:ext>
            </a:extLst>
          </p:cNvPr>
          <p:cNvSpPr>
            <a:spLocks noChangeShapeType="1"/>
          </p:cNvSpPr>
          <p:nvPr/>
        </p:nvSpPr>
        <p:spPr bwMode="auto">
          <a:xfrm flipV="1">
            <a:off x="4251325" y="3541713"/>
            <a:ext cx="4763"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0" name="Line 77">
            <a:extLst>
              <a:ext uri="{FF2B5EF4-FFF2-40B4-BE49-F238E27FC236}">
                <a16:creationId xmlns:a16="http://schemas.microsoft.com/office/drawing/2014/main" id="{4DFBF403-36EA-4511-A791-7B3EA0F8FAF8}"/>
              </a:ext>
            </a:extLst>
          </p:cNvPr>
          <p:cNvSpPr>
            <a:spLocks noChangeShapeType="1"/>
          </p:cNvSpPr>
          <p:nvPr/>
        </p:nvSpPr>
        <p:spPr bwMode="auto">
          <a:xfrm flipV="1">
            <a:off x="4278313" y="3482975"/>
            <a:ext cx="4762"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1" name="Line 78">
            <a:extLst>
              <a:ext uri="{FF2B5EF4-FFF2-40B4-BE49-F238E27FC236}">
                <a16:creationId xmlns:a16="http://schemas.microsoft.com/office/drawing/2014/main" id="{22FCBEBF-852D-41C8-8D30-A83EEC1E5D7E}"/>
              </a:ext>
            </a:extLst>
          </p:cNvPr>
          <p:cNvSpPr>
            <a:spLocks noChangeShapeType="1"/>
          </p:cNvSpPr>
          <p:nvPr/>
        </p:nvSpPr>
        <p:spPr bwMode="auto">
          <a:xfrm flipV="1">
            <a:off x="4303713" y="3424238"/>
            <a:ext cx="4762"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2" name="Line 79">
            <a:extLst>
              <a:ext uri="{FF2B5EF4-FFF2-40B4-BE49-F238E27FC236}">
                <a16:creationId xmlns:a16="http://schemas.microsoft.com/office/drawing/2014/main" id="{DA8344F3-4E78-479E-B793-AB2C23C46830}"/>
              </a:ext>
            </a:extLst>
          </p:cNvPr>
          <p:cNvSpPr>
            <a:spLocks noChangeShapeType="1"/>
          </p:cNvSpPr>
          <p:nvPr/>
        </p:nvSpPr>
        <p:spPr bwMode="auto">
          <a:xfrm flipV="1">
            <a:off x="4329113" y="3365500"/>
            <a:ext cx="6350"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3" name="Line 80">
            <a:extLst>
              <a:ext uri="{FF2B5EF4-FFF2-40B4-BE49-F238E27FC236}">
                <a16:creationId xmlns:a16="http://schemas.microsoft.com/office/drawing/2014/main" id="{47BBCCC6-126A-4A98-A9C3-2774A20489DC}"/>
              </a:ext>
            </a:extLst>
          </p:cNvPr>
          <p:cNvSpPr>
            <a:spLocks noChangeShapeType="1"/>
          </p:cNvSpPr>
          <p:nvPr/>
        </p:nvSpPr>
        <p:spPr bwMode="auto">
          <a:xfrm flipV="1">
            <a:off x="4359275" y="3306763"/>
            <a:ext cx="4763"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4" name="Line 81">
            <a:extLst>
              <a:ext uri="{FF2B5EF4-FFF2-40B4-BE49-F238E27FC236}">
                <a16:creationId xmlns:a16="http://schemas.microsoft.com/office/drawing/2014/main" id="{33A64300-5DFB-4E21-9F26-6ABA0B4DDA05}"/>
              </a:ext>
            </a:extLst>
          </p:cNvPr>
          <p:cNvSpPr>
            <a:spLocks noChangeShapeType="1"/>
          </p:cNvSpPr>
          <p:nvPr/>
        </p:nvSpPr>
        <p:spPr bwMode="auto">
          <a:xfrm flipV="1">
            <a:off x="4389438" y="3248025"/>
            <a:ext cx="4762"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5" name="Line 82">
            <a:extLst>
              <a:ext uri="{FF2B5EF4-FFF2-40B4-BE49-F238E27FC236}">
                <a16:creationId xmlns:a16="http://schemas.microsoft.com/office/drawing/2014/main" id="{D1DB2366-20C2-4FE1-8D04-1F19570D63AF}"/>
              </a:ext>
            </a:extLst>
          </p:cNvPr>
          <p:cNvSpPr>
            <a:spLocks noChangeShapeType="1"/>
          </p:cNvSpPr>
          <p:nvPr/>
        </p:nvSpPr>
        <p:spPr bwMode="auto">
          <a:xfrm flipV="1">
            <a:off x="4419600" y="3189288"/>
            <a:ext cx="6350"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6" name="Line 83">
            <a:extLst>
              <a:ext uri="{FF2B5EF4-FFF2-40B4-BE49-F238E27FC236}">
                <a16:creationId xmlns:a16="http://schemas.microsoft.com/office/drawing/2014/main" id="{D1837D5E-B63C-4C7A-90B1-2EFFD93D0D16}"/>
              </a:ext>
            </a:extLst>
          </p:cNvPr>
          <p:cNvSpPr>
            <a:spLocks noChangeShapeType="1"/>
          </p:cNvSpPr>
          <p:nvPr/>
        </p:nvSpPr>
        <p:spPr bwMode="auto">
          <a:xfrm flipV="1">
            <a:off x="4452938" y="3128963"/>
            <a:ext cx="6350"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7" name="Line 84">
            <a:extLst>
              <a:ext uri="{FF2B5EF4-FFF2-40B4-BE49-F238E27FC236}">
                <a16:creationId xmlns:a16="http://schemas.microsoft.com/office/drawing/2014/main" id="{0199E563-4FA2-488E-81C9-6DA3DED25AA1}"/>
              </a:ext>
            </a:extLst>
          </p:cNvPr>
          <p:cNvSpPr>
            <a:spLocks noChangeShapeType="1"/>
          </p:cNvSpPr>
          <p:nvPr/>
        </p:nvSpPr>
        <p:spPr bwMode="auto">
          <a:xfrm flipV="1">
            <a:off x="4487863" y="3070225"/>
            <a:ext cx="7937"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08" name="Freeform 85">
            <a:extLst>
              <a:ext uri="{FF2B5EF4-FFF2-40B4-BE49-F238E27FC236}">
                <a16:creationId xmlns:a16="http://schemas.microsoft.com/office/drawing/2014/main" id="{D3055CF5-F4EB-402B-8A94-13758AA7A42F}"/>
              </a:ext>
            </a:extLst>
          </p:cNvPr>
          <p:cNvSpPr>
            <a:spLocks/>
          </p:cNvSpPr>
          <p:nvPr/>
        </p:nvSpPr>
        <p:spPr bwMode="auto">
          <a:xfrm>
            <a:off x="4525963" y="3011488"/>
            <a:ext cx="7937" cy="11112"/>
          </a:xfrm>
          <a:custGeom>
            <a:avLst/>
            <a:gdLst>
              <a:gd name="T0" fmla="*/ 0 w 7"/>
              <a:gd name="T1" fmla="*/ 2147483646 h 10"/>
              <a:gd name="T2" fmla="*/ 2147483646 w 7"/>
              <a:gd name="T3" fmla="*/ 2147483646 h 10"/>
              <a:gd name="T4" fmla="*/ 2147483646 w 7"/>
              <a:gd name="T5" fmla="*/ 0 h 10"/>
              <a:gd name="T6" fmla="*/ 0 60000 65536"/>
              <a:gd name="T7" fmla="*/ 0 60000 65536"/>
              <a:gd name="T8" fmla="*/ 0 60000 65536"/>
            </a:gdLst>
            <a:ahLst/>
            <a:cxnLst>
              <a:cxn ang="T6">
                <a:pos x="T0" y="T1"/>
              </a:cxn>
              <a:cxn ang="T7">
                <a:pos x="T2" y="T3"/>
              </a:cxn>
              <a:cxn ang="T8">
                <a:pos x="T4" y="T5"/>
              </a:cxn>
            </a:cxnLst>
            <a:rect l="0" t="0" r="r" b="b"/>
            <a:pathLst>
              <a:path w="7" h="10">
                <a:moveTo>
                  <a:pt x="0" y="10"/>
                </a:moveTo>
                <a:lnTo>
                  <a:pt x="2" y="6"/>
                </a:lnTo>
                <a:lnTo>
                  <a:pt x="7" y="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509" name="Line 86">
            <a:extLst>
              <a:ext uri="{FF2B5EF4-FFF2-40B4-BE49-F238E27FC236}">
                <a16:creationId xmlns:a16="http://schemas.microsoft.com/office/drawing/2014/main" id="{4FE33728-073A-4CD7-AAC1-99047EDFCFB5}"/>
              </a:ext>
            </a:extLst>
          </p:cNvPr>
          <p:cNvSpPr>
            <a:spLocks noChangeShapeType="1"/>
          </p:cNvSpPr>
          <p:nvPr/>
        </p:nvSpPr>
        <p:spPr bwMode="auto">
          <a:xfrm flipV="1">
            <a:off x="4567238" y="2952750"/>
            <a:ext cx="7937"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10" name="Line 87">
            <a:extLst>
              <a:ext uri="{FF2B5EF4-FFF2-40B4-BE49-F238E27FC236}">
                <a16:creationId xmlns:a16="http://schemas.microsoft.com/office/drawing/2014/main" id="{C134C1CB-1784-468B-BA31-5F00DE2AF251}"/>
              </a:ext>
            </a:extLst>
          </p:cNvPr>
          <p:cNvSpPr>
            <a:spLocks noChangeShapeType="1"/>
          </p:cNvSpPr>
          <p:nvPr/>
        </p:nvSpPr>
        <p:spPr bwMode="auto">
          <a:xfrm flipV="1">
            <a:off x="4611688" y="2894013"/>
            <a:ext cx="952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11" name="Freeform 88">
            <a:extLst>
              <a:ext uri="{FF2B5EF4-FFF2-40B4-BE49-F238E27FC236}">
                <a16:creationId xmlns:a16="http://schemas.microsoft.com/office/drawing/2014/main" id="{5C694A88-8FA7-4373-A504-B0E98D619C83}"/>
              </a:ext>
            </a:extLst>
          </p:cNvPr>
          <p:cNvSpPr>
            <a:spLocks/>
          </p:cNvSpPr>
          <p:nvPr/>
        </p:nvSpPr>
        <p:spPr bwMode="auto">
          <a:xfrm>
            <a:off x="4664075" y="2835275"/>
            <a:ext cx="9525" cy="11113"/>
          </a:xfrm>
          <a:custGeom>
            <a:avLst/>
            <a:gdLst>
              <a:gd name="T0" fmla="*/ 0 w 9"/>
              <a:gd name="T1" fmla="*/ 2147483646 h 10"/>
              <a:gd name="T2" fmla="*/ 2147483646 w 9"/>
              <a:gd name="T3" fmla="*/ 2147483646 h 10"/>
              <a:gd name="T4" fmla="*/ 2147483646 w 9"/>
              <a:gd name="T5" fmla="*/ 0 h 10"/>
              <a:gd name="T6" fmla="*/ 0 60000 65536"/>
              <a:gd name="T7" fmla="*/ 0 60000 65536"/>
              <a:gd name="T8" fmla="*/ 0 60000 65536"/>
            </a:gdLst>
            <a:ahLst/>
            <a:cxnLst>
              <a:cxn ang="T6">
                <a:pos x="T0" y="T1"/>
              </a:cxn>
              <a:cxn ang="T7">
                <a:pos x="T2" y="T3"/>
              </a:cxn>
              <a:cxn ang="T8">
                <a:pos x="T4" y="T5"/>
              </a:cxn>
            </a:cxnLst>
            <a:rect l="0" t="0" r="r" b="b"/>
            <a:pathLst>
              <a:path w="9" h="10">
                <a:moveTo>
                  <a:pt x="0" y="10"/>
                </a:moveTo>
                <a:lnTo>
                  <a:pt x="4" y="5"/>
                </a:lnTo>
                <a:lnTo>
                  <a:pt x="9" y="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512" name="Line 89">
            <a:extLst>
              <a:ext uri="{FF2B5EF4-FFF2-40B4-BE49-F238E27FC236}">
                <a16:creationId xmlns:a16="http://schemas.microsoft.com/office/drawing/2014/main" id="{BDFF0FB8-597E-49AE-8C69-C974973F4631}"/>
              </a:ext>
            </a:extLst>
          </p:cNvPr>
          <p:cNvSpPr>
            <a:spLocks noChangeShapeType="1"/>
          </p:cNvSpPr>
          <p:nvPr/>
        </p:nvSpPr>
        <p:spPr bwMode="auto">
          <a:xfrm flipV="1">
            <a:off x="4721225" y="2781300"/>
            <a:ext cx="11113" cy="95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13" name="Line 90">
            <a:extLst>
              <a:ext uri="{FF2B5EF4-FFF2-40B4-BE49-F238E27FC236}">
                <a16:creationId xmlns:a16="http://schemas.microsoft.com/office/drawing/2014/main" id="{AB48AC16-C1FE-4F74-BF02-33827EB8FD1A}"/>
              </a:ext>
            </a:extLst>
          </p:cNvPr>
          <p:cNvSpPr>
            <a:spLocks noChangeShapeType="1"/>
          </p:cNvSpPr>
          <p:nvPr/>
        </p:nvSpPr>
        <p:spPr bwMode="auto">
          <a:xfrm flipV="1">
            <a:off x="4779963" y="2736850"/>
            <a:ext cx="12700" cy="79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14" name="Line 91">
            <a:extLst>
              <a:ext uri="{FF2B5EF4-FFF2-40B4-BE49-F238E27FC236}">
                <a16:creationId xmlns:a16="http://schemas.microsoft.com/office/drawing/2014/main" id="{3F004FA2-F491-426D-8F94-054E5F0D0126}"/>
              </a:ext>
            </a:extLst>
          </p:cNvPr>
          <p:cNvSpPr>
            <a:spLocks noChangeShapeType="1"/>
          </p:cNvSpPr>
          <p:nvPr/>
        </p:nvSpPr>
        <p:spPr bwMode="auto">
          <a:xfrm flipV="1">
            <a:off x="4838700" y="2703513"/>
            <a:ext cx="12700" cy="476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15" name="Freeform 92">
            <a:extLst>
              <a:ext uri="{FF2B5EF4-FFF2-40B4-BE49-F238E27FC236}">
                <a16:creationId xmlns:a16="http://schemas.microsoft.com/office/drawing/2014/main" id="{60F2EA27-6EAB-4317-96CD-DE2F0F8859AD}"/>
              </a:ext>
            </a:extLst>
          </p:cNvPr>
          <p:cNvSpPr>
            <a:spLocks/>
          </p:cNvSpPr>
          <p:nvPr/>
        </p:nvSpPr>
        <p:spPr bwMode="auto">
          <a:xfrm>
            <a:off x="4899025" y="2681288"/>
            <a:ext cx="11113" cy="3175"/>
          </a:xfrm>
          <a:custGeom>
            <a:avLst/>
            <a:gdLst>
              <a:gd name="T0" fmla="*/ 0 w 10"/>
              <a:gd name="T1" fmla="*/ 2147483646 h 3"/>
              <a:gd name="T2" fmla="*/ 2147483646 w 10"/>
              <a:gd name="T3" fmla="*/ 2147483646 h 3"/>
              <a:gd name="T4" fmla="*/ 2147483646 w 10"/>
              <a:gd name="T5" fmla="*/ 0 h 3"/>
              <a:gd name="T6" fmla="*/ 0 60000 65536"/>
              <a:gd name="T7" fmla="*/ 0 60000 65536"/>
              <a:gd name="T8" fmla="*/ 0 60000 65536"/>
            </a:gdLst>
            <a:ahLst/>
            <a:cxnLst>
              <a:cxn ang="T6">
                <a:pos x="T0" y="T1"/>
              </a:cxn>
              <a:cxn ang="T7">
                <a:pos x="T2" y="T3"/>
              </a:cxn>
              <a:cxn ang="T8">
                <a:pos x="T4" y="T5"/>
              </a:cxn>
            </a:cxnLst>
            <a:rect l="0" t="0" r="r" b="b"/>
            <a:pathLst>
              <a:path w="10" h="3">
                <a:moveTo>
                  <a:pt x="0" y="3"/>
                </a:moveTo>
                <a:lnTo>
                  <a:pt x="4" y="1"/>
                </a:lnTo>
                <a:lnTo>
                  <a:pt x="10" y="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516" name="Line 93">
            <a:extLst>
              <a:ext uri="{FF2B5EF4-FFF2-40B4-BE49-F238E27FC236}">
                <a16:creationId xmlns:a16="http://schemas.microsoft.com/office/drawing/2014/main" id="{E77BD6D0-6696-413F-92AF-0878B5C3A5E5}"/>
              </a:ext>
            </a:extLst>
          </p:cNvPr>
          <p:cNvSpPr>
            <a:spLocks noChangeShapeType="1"/>
          </p:cNvSpPr>
          <p:nvPr/>
        </p:nvSpPr>
        <p:spPr bwMode="auto">
          <a:xfrm flipV="1">
            <a:off x="4957763" y="2670175"/>
            <a:ext cx="11112"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17" name="Line 94">
            <a:extLst>
              <a:ext uri="{FF2B5EF4-FFF2-40B4-BE49-F238E27FC236}">
                <a16:creationId xmlns:a16="http://schemas.microsoft.com/office/drawing/2014/main" id="{D602CAF2-FA94-4426-9464-8F23B06772BB}"/>
              </a:ext>
            </a:extLst>
          </p:cNvPr>
          <p:cNvSpPr>
            <a:spLocks noChangeShapeType="1"/>
          </p:cNvSpPr>
          <p:nvPr/>
        </p:nvSpPr>
        <p:spPr bwMode="auto">
          <a:xfrm>
            <a:off x="5016500" y="2670175"/>
            <a:ext cx="11113"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18" name="Line 95">
            <a:extLst>
              <a:ext uri="{FF2B5EF4-FFF2-40B4-BE49-F238E27FC236}">
                <a16:creationId xmlns:a16="http://schemas.microsoft.com/office/drawing/2014/main" id="{1A1FF7BD-57B0-417D-861A-B9C287DE151F}"/>
              </a:ext>
            </a:extLst>
          </p:cNvPr>
          <p:cNvSpPr>
            <a:spLocks noChangeShapeType="1"/>
          </p:cNvSpPr>
          <p:nvPr/>
        </p:nvSpPr>
        <p:spPr bwMode="auto">
          <a:xfrm>
            <a:off x="5075238" y="2678113"/>
            <a:ext cx="12700" cy="31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19" name="Freeform 96">
            <a:extLst>
              <a:ext uri="{FF2B5EF4-FFF2-40B4-BE49-F238E27FC236}">
                <a16:creationId xmlns:a16="http://schemas.microsoft.com/office/drawing/2014/main" id="{56D25A93-31D4-4D02-9D5F-A66520540689}"/>
              </a:ext>
            </a:extLst>
          </p:cNvPr>
          <p:cNvSpPr>
            <a:spLocks/>
          </p:cNvSpPr>
          <p:nvPr/>
        </p:nvSpPr>
        <p:spPr bwMode="auto">
          <a:xfrm>
            <a:off x="5135563" y="2698750"/>
            <a:ext cx="11112" cy="4763"/>
          </a:xfrm>
          <a:custGeom>
            <a:avLst/>
            <a:gdLst>
              <a:gd name="T0" fmla="*/ 0 w 10"/>
              <a:gd name="T1" fmla="*/ 0 h 5"/>
              <a:gd name="T2" fmla="*/ 2147483646 w 10"/>
              <a:gd name="T3" fmla="*/ 2147483646 h 5"/>
              <a:gd name="T4" fmla="*/ 2147483646 w 10"/>
              <a:gd name="T5" fmla="*/ 2147483646 h 5"/>
              <a:gd name="T6" fmla="*/ 0 60000 65536"/>
              <a:gd name="T7" fmla="*/ 0 60000 65536"/>
              <a:gd name="T8" fmla="*/ 0 60000 65536"/>
            </a:gdLst>
            <a:ahLst/>
            <a:cxnLst>
              <a:cxn ang="T6">
                <a:pos x="T0" y="T1"/>
              </a:cxn>
              <a:cxn ang="T7">
                <a:pos x="T2" y="T3"/>
              </a:cxn>
              <a:cxn ang="T8">
                <a:pos x="T4" y="T5"/>
              </a:cxn>
            </a:cxnLst>
            <a:rect l="0" t="0" r="r" b="b"/>
            <a:pathLst>
              <a:path w="10" h="5">
                <a:moveTo>
                  <a:pt x="0" y="0"/>
                </a:moveTo>
                <a:lnTo>
                  <a:pt x="2" y="1"/>
                </a:lnTo>
                <a:lnTo>
                  <a:pt x="10" y="5"/>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520" name="Line 97">
            <a:extLst>
              <a:ext uri="{FF2B5EF4-FFF2-40B4-BE49-F238E27FC236}">
                <a16:creationId xmlns:a16="http://schemas.microsoft.com/office/drawing/2014/main" id="{1A22A278-9A95-4CD8-8453-A5C83BB15F4B}"/>
              </a:ext>
            </a:extLst>
          </p:cNvPr>
          <p:cNvSpPr>
            <a:spLocks noChangeShapeType="1"/>
          </p:cNvSpPr>
          <p:nvPr/>
        </p:nvSpPr>
        <p:spPr bwMode="auto">
          <a:xfrm>
            <a:off x="5194300" y="2728913"/>
            <a:ext cx="11113" cy="95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21" name="Line 98">
            <a:extLst>
              <a:ext uri="{FF2B5EF4-FFF2-40B4-BE49-F238E27FC236}">
                <a16:creationId xmlns:a16="http://schemas.microsoft.com/office/drawing/2014/main" id="{84AB3D4C-0939-4CE2-81AF-51A446331A45}"/>
              </a:ext>
            </a:extLst>
          </p:cNvPr>
          <p:cNvSpPr>
            <a:spLocks noChangeShapeType="1"/>
          </p:cNvSpPr>
          <p:nvPr/>
        </p:nvSpPr>
        <p:spPr bwMode="auto">
          <a:xfrm>
            <a:off x="5253038" y="2773363"/>
            <a:ext cx="11112" cy="95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22" name="Line 99">
            <a:extLst>
              <a:ext uri="{FF2B5EF4-FFF2-40B4-BE49-F238E27FC236}">
                <a16:creationId xmlns:a16="http://schemas.microsoft.com/office/drawing/2014/main" id="{10676AFA-EDD1-4CBC-848C-E65CCA925662}"/>
              </a:ext>
            </a:extLst>
          </p:cNvPr>
          <p:cNvSpPr>
            <a:spLocks noChangeShapeType="1"/>
          </p:cNvSpPr>
          <p:nvPr/>
        </p:nvSpPr>
        <p:spPr bwMode="auto">
          <a:xfrm>
            <a:off x="5311775" y="2827338"/>
            <a:ext cx="11113" cy="95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23" name="Freeform 100">
            <a:extLst>
              <a:ext uri="{FF2B5EF4-FFF2-40B4-BE49-F238E27FC236}">
                <a16:creationId xmlns:a16="http://schemas.microsoft.com/office/drawing/2014/main" id="{3CEDCDA8-AE4E-4909-A30D-EC070BF23CCF}"/>
              </a:ext>
            </a:extLst>
          </p:cNvPr>
          <p:cNvSpPr>
            <a:spLocks/>
          </p:cNvSpPr>
          <p:nvPr/>
        </p:nvSpPr>
        <p:spPr bwMode="auto">
          <a:xfrm>
            <a:off x="5365750" y="2884488"/>
            <a:ext cx="9525" cy="11112"/>
          </a:xfrm>
          <a:custGeom>
            <a:avLst/>
            <a:gdLst>
              <a:gd name="T0" fmla="*/ 0 w 8"/>
              <a:gd name="T1" fmla="*/ 0 h 10"/>
              <a:gd name="T2" fmla="*/ 2147483646 w 8"/>
              <a:gd name="T3" fmla="*/ 2147483646 h 10"/>
              <a:gd name="T4" fmla="*/ 2147483646 w 8"/>
              <a:gd name="T5" fmla="*/ 2147483646 h 10"/>
              <a:gd name="T6" fmla="*/ 0 60000 65536"/>
              <a:gd name="T7" fmla="*/ 0 60000 65536"/>
              <a:gd name="T8" fmla="*/ 0 60000 65536"/>
            </a:gdLst>
            <a:ahLst/>
            <a:cxnLst>
              <a:cxn ang="T6">
                <a:pos x="T0" y="T1"/>
              </a:cxn>
              <a:cxn ang="T7">
                <a:pos x="T2" y="T3"/>
              </a:cxn>
              <a:cxn ang="T8">
                <a:pos x="T4" y="T5"/>
              </a:cxn>
            </a:cxnLst>
            <a:rect l="0" t="0" r="r" b="b"/>
            <a:pathLst>
              <a:path w="8" h="10">
                <a:moveTo>
                  <a:pt x="0" y="0"/>
                </a:moveTo>
                <a:lnTo>
                  <a:pt x="4" y="5"/>
                </a:lnTo>
                <a:lnTo>
                  <a:pt x="8" y="1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524" name="Freeform 101">
            <a:extLst>
              <a:ext uri="{FF2B5EF4-FFF2-40B4-BE49-F238E27FC236}">
                <a16:creationId xmlns:a16="http://schemas.microsoft.com/office/drawing/2014/main" id="{4A9D98CE-417E-4656-9065-B42B774547D1}"/>
              </a:ext>
            </a:extLst>
          </p:cNvPr>
          <p:cNvSpPr>
            <a:spLocks/>
          </p:cNvSpPr>
          <p:nvPr/>
        </p:nvSpPr>
        <p:spPr bwMode="auto">
          <a:xfrm>
            <a:off x="5413375" y="2943225"/>
            <a:ext cx="7938" cy="11113"/>
          </a:xfrm>
          <a:custGeom>
            <a:avLst/>
            <a:gdLst>
              <a:gd name="T0" fmla="*/ 0 w 7"/>
              <a:gd name="T1" fmla="*/ 0 h 10"/>
              <a:gd name="T2" fmla="*/ 2147483646 w 7"/>
              <a:gd name="T3" fmla="*/ 2147483646 h 10"/>
              <a:gd name="T4" fmla="*/ 2147483646 w 7"/>
              <a:gd name="T5" fmla="*/ 2147483646 h 10"/>
              <a:gd name="T6" fmla="*/ 0 60000 65536"/>
              <a:gd name="T7" fmla="*/ 0 60000 65536"/>
              <a:gd name="T8" fmla="*/ 0 60000 65536"/>
            </a:gdLst>
            <a:ahLst/>
            <a:cxnLst>
              <a:cxn ang="T6">
                <a:pos x="T0" y="T1"/>
              </a:cxn>
              <a:cxn ang="T7">
                <a:pos x="T2" y="T3"/>
              </a:cxn>
              <a:cxn ang="T8">
                <a:pos x="T4" y="T5"/>
              </a:cxn>
            </a:cxnLst>
            <a:rect l="0" t="0" r="r" b="b"/>
            <a:pathLst>
              <a:path w="7" h="10">
                <a:moveTo>
                  <a:pt x="0" y="0"/>
                </a:moveTo>
                <a:lnTo>
                  <a:pt x="4" y="6"/>
                </a:lnTo>
                <a:lnTo>
                  <a:pt x="7" y="1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525" name="Line 102">
            <a:extLst>
              <a:ext uri="{FF2B5EF4-FFF2-40B4-BE49-F238E27FC236}">
                <a16:creationId xmlns:a16="http://schemas.microsoft.com/office/drawing/2014/main" id="{BD0B3A32-49D9-4A7E-9C5C-D72CDF52758D}"/>
              </a:ext>
            </a:extLst>
          </p:cNvPr>
          <p:cNvSpPr>
            <a:spLocks noChangeShapeType="1"/>
          </p:cNvSpPr>
          <p:nvPr/>
        </p:nvSpPr>
        <p:spPr bwMode="auto">
          <a:xfrm>
            <a:off x="5456238" y="3001963"/>
            <a:ext cx="7937"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26" name="Line 103">
            <a:extLst>
              <a:ext uri="{FF2B5EF4-FFF2-40B4-BE49-F238E27FC236}">
                <a16:creationId xmlns:a16="http://schemas.microsoft.com/office/drawing/2014/main" id="{2D13B33F-B699-41BA-8D18-DF3AACC897DD}"/>
              </a:ext>
            </a:extLst>
          </p:cNvPr>
          <p:cNvSpPr>
            <a:spLocks noChangeShapeType="1"/>
          </p:cNvSpPr>
          <p:nvPr/>
        </p:nvSpPr>
        <p:spPr bwMode="auto">
          <a:xfrm>
            <a:off x="5494338" y="3060700"/>
            <a:ext cx="6350"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27" name="Line 104">
            <a:extLst>
              <a:ext uri="{FF2B5EF4-FFF2-40B4-BE49-F238E27FC236}">
                <a16:creationId xmlns:a16="http://schemas.microsoft.com/office/drawing/2014/main" id="{95EE1717-18FE-460F-8CEE-C446F058C210}"/>
              </a:ext>
            </a:extLst>
          </p:cNvPr>
          <p:cNvSpPr>
            <a:spLocks noChangeShapeType="1"/>
          </p:cNvSpPr>
          <p:nvPr/>
        </p:nvSpPr>
        <p:spPr bwMode="auto">
          <a:xfrm>
            <a:off x="5529263" y="3121025"/>
            <a:ext cx="7937"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28" name="Line 105">
            <a:extLst>
              <a:ext uri="{FF2B5EF4-FFF2-40B4-BE49-F238E27FC236}">
                <a16:creationId xmlns:a16="http://schemas.microsoft.com/office/drawing/2014/main" id="{45485997-75F9-468C-BCEA-7CF6789ED308}"/>
              </a:ext>
            </a:extLst>
          </p:cNvPr>
          <p:cNvSpPr>
            <a:spLocks noChangeShapeType="1"/>
          </p:cNvSpPr>
          <p:nvPr/>
        </p:nvSpPr>
        <p:spPr bwMode="auto">
          <a:xfrm>
            <a:off x="5564188" y="3179763"/>
            <a:ext cx="6350"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29" name="Line 106">
            <a:extLst>
              <a:ext uri="{FF2B5EF4-FFF2-40B4-BE49-F238E27FC236}">
                <a16:creationId xmlns:a16="http://schemas.microsoft.com/office/drawing/2014/main" id="{818CF4CD-663B-4729-B668-6CD27DB4C8ED}"/>
              </a:ext>
            </a:extLst>
          </p:cNvPr>
          <p:cNvSpPr>
            <a:spLocks noChangeShapeType="1"/>
          </p:cNvSpPr>
          <p:nvPr/>
        </p:nvSpPr>
        <p:spPr bwMode="auto">
          <a:xfrm>
            <a:off x="5595938" y="3238500"/>
            <a:ext cx="6350"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0" name="Line 107">
            <a:extLst>
              <a:ext uri="{FF2B5EF4-FFF2-40B4-BE49-F238E27FC236}">
                <a16:creationId xmlns:a16="http://schemas.microsoft.com/office/drawing/2014/main" id="{68688FA2-F357-4CB8-948E-28C2C6184FF0}"/>
              </a:ext>
            </a:extLst>
          </p:cNvPr>
          <p:cNvSpPr>
            <a:spLocks noChangeShapeType="1"/>
          </p:cNvSpPr>
          <p:nvPr/>
        </p:nvSpPr>
        <p:spPr bwMode="auto">
          <a:xfrm>
            <a:off x="5626100" y="3297238"/>
            <a:ext cx="6350"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1" name="Line 108">
            <a:extLst>
              <a:ext uri="{FF2B5EF4-FFF2-40B4-BE49-F238E27FC236}">
                <a16:creationId xmlns:a16="http://schemas.microsoft.com/office/drawing/2014/main" id="{5073D5F0-9E13-48CC-ADD0-ABBC6D6241F9}"/>
              </a:ext>
            </a:extLst>
          </p:cNvPr>
          <p:cNvSpPr>
            <a:spLocks noChangeShapeType="1"/>
          </p:cNvSpPr>
          <p:nvPr/>
        </p:nvSpPr>
        <p:spPr bwMode="auto">
          <a:xfrm>
            <a:off x="5654675" y="3355975"/>
            <a:ext cx="6350"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2" name="Line 109">
            <a:extLst>
              <a:ext uri="{FF2B5EF4-FFF2-40B4-BE49-F238E27FC236}">
                <a16:creationId xmlns:a16="http://schemas.microsoft.com/office/drawing/2014/main" id="{C528A582-BC18-42E7-BF8E-A879C88A29B0}"/>
              </a:ext>
            </a:extLst>
          </p:cNvPr>
          <p:cNvSpPr>
            <a:spLocks noChangeShapeType="1"/>
          </p:cNvSpPr>
          <p:nvPr/>
        </p:nvSpPr>
        <p:spPr bwMode="auto">
          <a:xfrm>
            <a:off x="5683250" y="3414713"/>
            <a:ext cx="4763"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3" name="Line 110">
            <a:extLst>
              <a:ext uri="{FF2B5EF4-FFF2-40B4-BE49-F238E27FC236}">
                <a16:creationId xmlns:a16="http://schemas.microsoft.com/office/drawing/2014/main" id="{F79CF23F-1935-47B6-B1DE-46252787B72B}"/>
              </a:ext>
            </a:extLst>
          </p:cNvPr>
          <p:cNvSpPr>
            <a:spLocks noChangeShapeType="1"/>
          </p:cNvSpPr>
          <p:nvPr/>
        </p:nvSpPr>
        <p:spPr bwMode="auto">
          <a:xfrm>
            <a:off x="5708650" y="3473450"/>
            <a:ext cx="4763"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4" name="Line 111">
            <a:extLst>
              <a:ext uri="{FF2B5EF4-FFF2-40B4-BE49-F238E27FC236}">
                <a16:creationId xmlns:a16="http://schemas.microsoft.com/office/drawing/2014/main" id="{BA7708EA-7819-4237-BC6A-A47AA976359E}"/>
              </a:ext>
            </a:extLst>
          </p:cNvPr>
          <p:cNvSpPr>
            <a:spLocks noChangeShapeType="1"/>
          </p:cNvSpPr>
          <p:nvPr/>
        </p:nvSpPr>
        <p:spPr bwMode="auto">
          <a:xfrm>
            <a:off x="5734050" y="3532188"/>
            <a:ext cx="4763"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5" name="Line 112">
            <a:extLst>
              <a:ext uri="{FF2B5EF4-FFF2-40B4-BE49-F238E27FC236}">
                <a16:creationId xmlns:a16="http://schemas.microsoft.com/office/drawing/2014/main" id="{1A0FC368-DC09-4AAC-BDF0-B954935F47D9}"/>
              </a:ext>
            </a:extLst>
          </p:cNvPr>
          <p:cNvSpPr>
            <a:spLocks noChangeShapeType="1"/>
          </p:cNvSpPr>
          <p:nvPr/>
        </p:nvSpPr>
        <p:spPr bwMode="auto">
          <a:xfrm>
            <a:off x="5759450" y="3592513"/>
            <a:ext cx="4763"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6" name="Line 113">
            <a:extLst>
              <a:ext uri="{FF2B5EF4-FFF2-40B4-BE49-F238E27FC236}">
                <a16:creationId xmlns:a16="http://schemas.microsoft.com/office/drawing/2014/main" id="{74C93497-91DE-48B6-BAB1-B4BD8F3076F9}"/>
              </a:ext>
            </a:extLst>
          </p:cNvPr>
          <p:cNvSpPr>
            <a:spLocks noChangeShapeType="1"/>
          </p:cNvSpPr>
          <p:nvPr/>
        </p:nvSpPr>
        <p:spPr bwMode="auto">
          <a:xfrm>
            <a:off x="5783263" y="3651250"/>
            <a:ext cx="4762"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7" name="Line 114">
            <a:extLst>
              <a:ext uri="{FF2B5EF4-FFF2-40B4-BE49-F238E27FC236}">
                <a16:creationId xmlns:a16="http://schemas.microsoft.com/office/drawing/2014/main" id="{2CCAAC64-4316-428C-822B-583CEFA0FB0D}"/>
              </a:ext>
            </a:extLst>
          </p:cNvPr>
          <p:cNvSpPr>
            <a:spLocks noChangeShapeType="1"/>
          </p:cNvSpPr>
          <p:nvPr/>
        </p:nvSpPr>
        <p:spPr bwMode="auto">
          <a:xfrm>
            <a:off x="5807075" y="3709988"/>
            <a:ext cx="317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8" name="Line 115">
            <a:extLst>
              <a:ext uri="{FF2B5EF4-FFF2-40B4-BE49-F238E27FC236}">
                <a16:creationId xmlns:a16="http://schemas.microsoft.com/office/drawing/2014/main" id="{9B6F4F44-7896-48FA-98E5-572B87A25271}"/>
              </a:ext>
            </a:extLst>
          </p:cNvPr>
          <p:cNvSpPr>
            <a:spLocks noChangeShapeType="1"/>
          </p:cNvSpPr>
          <p:nvPr/>
        </p:nvSpPr>
        <p:spPr bwMode="auto">
          <a:xfrm>
            <a:off x="5829300" y="3768725"/>
            <a:ext cx="3175"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39" name="Line 116">
            <a:extLst>
              <a:ext uri="{FF2B5EF4-FFF2-40B4-BE49-F238E27FC236}">
                <a16:creationId xmlns:a16="http://schemas.microsoft.com/office/drawing/2014/main" id="{78E98FC9-AC8D-4C96-8FA9-73388552307F}"/>
              </a:ext>
            </a:extLst>
          </p:cNvPr>
          <p:cNvSpPr>
            <a:spLocks noChangeShapeType="1"/>
          </p:cNvSpPr>
          <p:nvPr/>
        </p:nvSpPr>
        <p:spPr bwMode="auto">
          <a:xfrm>
            <a:off x="5849938" y="3827463"/>
            <a:ext cx="4762"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40" name="Line 117">
            <a:extLst>
              <a:ext uri="{FF2B5EF4-FFF2-40B4-BE49-F238E27FC236}">
                <a16:creationId xmlns:a16="http://schemas.microsoft.com/office/drawing/2014/main" id="{B3CE5325-354F-47B7-8AE6-C2486E4CB217}"/>
              </a:ext>
            </a:extLst>
          </p:cNvPr>
          <p:cNvSpPr>
            <a:spLocks noChangeShapeType="1"/>
          </p:cNvSpPr>
          <p:nvPr/>
        </p:nvSpPr>
        <p:spPr bwMode="auto">
          <a:xfrm>
            <a:off x="5872163" y="3886200"/>
            <a:ext cx="3175"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41" name="Line 118">
            <a:extLst>
              <a:ext uri="{FF2B5EF4-FFF2-40B4-BE49-F238E27FC236}">
                <a16:creationId xmlns:a16="http://schemas.microsoft.com/office/drawing/2014/main" id="{9D949122-6DED-43DA-B981-270BFD8B2887}"/>
              </a:ext>
            </a:extLst>
          </p:cNvPr>
          <p:cNvSpPr>
            <a:spLocks noChangeShapeType="1"/>
          </p:cNvSpPr>
          <p:nvPr/>
        </p:nvSpPr>
        <p:spPr bwMode="auto">
          <a:xfrm>
            <a:off x="5892800" y="3944938"/>
            <a:ext cx="4763"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42" name="Line 119">
            <a:extLst>
              <a:ext uri="{FF2B5EF4-FFF2-40B4-BE49-F238E27FC236}">
                <a16:creationId xmlns:a16="http://schemas.microsoft.com/office/drawing/2014/main" id="{95F04C61-D1DB-4555-B51E-D5F91A972E5D}"/>
              </a:ext>
            </a:extLst>
          </p:cNvPr>
          <p:cNvSpPr>
            <a:spLocks noChangeShapeType="1"/>
          </p:cNvSpPr>
          <p:nvPr/>
        </p:nvSpPr>
        <p:spPr bwMode="auto">
          <a:xfrm>
            <a:off x="5913438" y="4005263"/>
            <a:ext cx="4762"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43" name="Freeform 120">
            <a:extLst>
              <a:ext uri="{FF2B5EF4-FFF2-40B4-BE49-F238E27FC236}">
                <a16:creationId xmlns:a16="http://schemas.microsoft.com/office/drawing/2014/main" id="{59537B8B-9694-47F4-9136-6AD440532B6C}"/>
              </a:ext>
            </a:extLst>
          </p:cNvPr>
          <p:cNvSpPr>
            <a:spLocks/>
          </p:cNvSpPr>
          <p:nvPr/>
        </p:nvSpPr>
        <p:spPr bwMode="auto">
          <a:xfrm>
            <a:off x="5934075" y="4064000"/>
            <a:ext cx="3175" cy="11113"/>
          </a:xfrm>
          <a:custGeom>
            <a:avLst/>
            <a:gdLst>
              <a:gd name="T0" fmla="*/ 0 w 3"/>
              <a:gd name="T1" fmla="*/ 0 h 10"/>
              <a:gd name="T2" fmla="*/ 0 w 3"/>
              <a:gd name="T3" fmla="*/ 0 h 10"/>
              <a:gd name="T4" fmla="*/ 2147483646 w 3"/>
              <a:gd name="T5" fmla="*/ 2147483646 h 10"/>
              <a:gd name="T6" fmla="*/ 0 60000 65536"/>
              <a:gd name="T7" fmla="*/ 0 60000 65536"/>
              <a:gd name="T8" fmla="*/ 0 60000 65536"/>
            </a:gdLst>
            <a:ahLst/>
            <a:cxnLst>
              <a:cxn ang="T6">
                <a:pos x="T0" y="T1"/>
              </a:cxn>
              <a:cxn ang="T7">
                <a:pos x="T2" y="T3"/>
              </a:cxn>
              <a:cxn ang="T8">
                <a:pos x="T4" y="T5"/>
              </a:cxn>
            </a:cxnLst>
            <a:rect l="0" t="0" r="r" b="b"/>
            <a:pathLst>
              <a:path w="3" h="10">
                <a:moveTo>
                  <a:pt x="0" y="0"/>
                </a:moveTo>
                <a:lnTo>
                  <a:pt x="0" y="0"/>
                </a:lnTo>
                <a:lnTo>
                  <a:pt x="3" y="1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544" name="Line 121">
            <a:extLst>
              <a:ext uri="{FF2B5EF4-FFF2-40B4-BE49-F238E27FC236}">
                <a16:creationId xmlns:a16="http://schemas.microsoft.com/office/drawing/2014/main" id="{47BD9232-F5CF-411B-91C8-87284C745683}"/>
              </a:ext>
            </a:extLst>
          </p:cNvPr>
          <p:cNvSpPr>
            <a:spLocks noChangeShapeType="1"/>
          </p:cNvSpPr>
          <p:nvPr/>
        </p:nvSpPr>
        <p:spPr bwMode="auto">
          <a:xfrm>
            <a:off x="5953125" y="4122738"/>
            <a:ext cx="4763"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45" name="Line 122">
            <a:extLst>
              <a:ext uri="{FF2B5EF4-FFF2-40B4-BE49-F238E27FC236}">
                <a16:creationId xmlns:a16="http://schemas.microsoft.com/office/drawing/2014/main" id="{F29F06BA-C866-4AEC-AE96-3DBF749F8F41}"/>
              </a:ext>
            </a:extLst>
          </p:cNvPr>
          <p:cNvSpPr>
            <a:spLocks noChangeShapeType="1"/>
          </p:cNvSpPr>
          <p:nvPr/>
        </p:nvSpPr>
        <p:spPr bwMode="auto">
          <a:xfrm>
            <a:off x="5972175" y="4181475"/>
            <a:ext cx="4763"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46" name="Line 123">
            <a:extLst>
              <a:ext uri="{FF2B5EF4-FFF2-40B4-BE49-F238E27FC236}">
                <a16:creationId xmlns:a16="http://schemas.microsoft.com/office/drawing/2014/main" id="{98C049D9-CEA4-407B-98E1-E84A7C74A304}"/>
              </a:ext>
            </a:extLst>
          </p:cNvPr>
          <p:cNvSpPr>
            <a:spLocks noChangeShapeType="1"/>
          </p:cNvSpPr>
          <p:nvPr/>
        </p:nvSpPr>
        <p:spPr bwMode="auto">
          <a:xfrm>
            <a:off x="5991225" y="4240213"/>
            <a:ext cx="4763"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47" name="Line 124">
            <a:extLst>
              <a:ext uri="{FF2B5EF4-FFF2-40B4-BE49-F238E27FC236}">
                <a16:creationId xmlns:a16="http://schemas.microsoft.com/office/drawing/2014/main" id="{37D3A9A8-8CFD-4947-AC1A-9E0F8FF8E007}"/>
              </a:ext>
            </a:extLst>
          </p:cNvPr>
          <p:cNvSpPr>
            <a:spLocks noChangeShapeType="1"/>
          </p:cNvSpPr>
          <p:nvPr/>
        </p:nvSpPr>
        <p:spPr bwMode="auto">
          <a:xfrm>
            <a:off x="6008688" y="4298950"/>
            <a:ext cx="4762"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48" name="Line 125">
            <a:extLst>
              <a:ext uri="{FF2B5EF4-FFF2-40B4-BE49-F238E27FC236}">
                <a16:creationId xmlns:a16="http://schemas.microsoft.com/office/drawing/2014/main" id="{C95CE362-1EA0-4F3F-992F-91D646121D2E}"/>
              </a:ext>
            </a:extLst>
          </p:cNvPr>
          <p:cNvSpPr>
            <a:spLocks noChangeShapeType="1"/>
          </p:cNvSpPr>
          <p:nvPr/>
        </p:nvSpPr>
        <p:spPr bwMode="auto">
          <a:xfrm>
            <a:off x="6027738" y="4357688"/>
            <a:ext cx="3175"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49" name="Line 126">
            <a:extLst>
              <a:ext uri="{FF2B5EF4-FFF2-40B4-BE49-F238E27FC236}">
                <a16:creationId xmlns:a16="http://schemas.microsoft.com/office/drawing/2014/main" id="{7272A957-62D6-4540-BB05-9FD3D42D13F9}"/>
              </a:ext>
            </a:extLst>
          </p:cNvPr>
          <p:cNvSpPr>
            <a:spLocks noChangeShapeType="1"/>
          </p:cNvSpPr>
          <p:nvPr/>
        </p:nvSpPr>
        <p:spPr bwMode="auto">
          <a:xfrm>
            <a:off x="6045200" y="4416425"/>
            <a:ext cx="3175"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0" name="Line 127">
            <a:extLst>
              <a:ext uri="{FF2B5EF4-FFF2-40B4-BE49-F238E27FC236}">
                <a16:creationId xmlns:a16="http://schemas.microsoft.com/office/drawing/2014/main" id="{01B1A85E-7CE5-443D-914A-77985C0E6A52}"/>
              </a:ext>
            </a:extLst>
          </p:cNvPr>
          <p:cNvSpPr>
            <a:spLocks noChangeShapeType="1"/>
          </p:cNvSpPr>
          <p:nvPr/>
        </p:nvSpPr>
        <p:spPr bwMode="auto">
          <a:xfrm>
            <a:off x="6064250" y="4476750"/>
            <a:ext cx="3175"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1" name="Line 128">
            <a:extLst>
              <a:ext uri="{FF2B5EF4-FFF2-40B4-BE49-F238E27FC236}">
                <a16:creationId xmlns:a16="http://schemas.microsoft.com/office/drawing/2014/main" id="{6CDE4AFB-F875-47C5-A104-EE85FFB1B24C}"/>
              </a:ext>
            </a:extLst>
          </p:cNvPr>
          <p:cNvSpPr>
            <a:spLocks noChangeShapeType="1"/>
          </p:cNvSpPr>
          <p:nvPr/>
        </p:nvSpPr>
        <p:spPr bwMode="auto">
          <a:xfrm>
            <a:off x="6081713" y="4535488"/>
            <a:ext cx="317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2" name="Line 129">
            <a:extLst>
              <a:ext uri="{FF2B5EF4-FFF2-40B4-BE49-F238E27FC236}">
                <a16:creationId xmlns:a16="http://schemas.microsoft.com/office/drawing/2014/main" id="{3F70325C-B998-467D-821E-F6091F921890}"/>
              </a:ext>
            </a:extLst>
          </p:cNvPr>
          <p:cNvSpPr>
            <a:spLocks noChangeShapeType="1"/>
          </p:cNvSpPr>
          <p:nvPr/>
        </p:nvSpPr>
        <p:spPr bwMode="auto">
          <a:xfrm>
            <a:off x="6097588" y="4594225"/>
            <a:ext cx="3175"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3" name="Line 130">
            <a:extLst>
              <a:ext uri="{FF2B5EF4-FFF2-40B4-BE49-F238E27FC236}">
                <a16:creationId xmlns:a16="http://schemas.microsoft.com/office/drawing/2014/main" id="{44EDA3F6-6339-438E-BED3-606C4A9B0D76}"/>
              </a:ext>
            </a:extLst>
          </p:cNvPr>
          <p:cNvSpPr>
            <a:spLocks noChangeShapeType="1"/>
          </p:cNvSpPr>
          <p:nvPr/>
        </p:nvSpPr>
        <p:spPr bwMode="auto">
          <a:xfrm>
            <a:off x="6115050" y="4652963"/>
            <a:ext cx="1588"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4" name="Line 131">
            <a:extLst>
              <a:ext uri="{FF2B5EF4-FFF2-40B4-BE49-F238E27FC236}">
                <a16:creationId xmlns:a16="http://schemas.microsoft.com/office/drawing/2014/main" id="{A4CB1A25-CA04-4FA1-A0D4-DCCD1CA296F3}"/>
              </a:ext>
            </a:extLst>
          </p:cNvPr>
          <p:cNvSpPr>
            <a:spLocks noChangeShapeType="1"/>
          </p:cNvSpPr>
          <p:nvPr/>
        </p:nvSpPr>
        <p:spPr bwMode="auto">
          <a:xfrm>
            <a:off x="6130925" y="4711700"/>
            <a:ext cx="3175" cy="111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5" name="Line 132">
            <a:extLst>
              <a:ext uri="{FF2B5EF4-FFF2-40B4-BE49-F238E27FC236}">
                <a16:creationId xmlns:a16="http://schemas.microsoft.com/office/drawing/2014/main" id="{8F451894-14AD-4EA3-9EF5-6B55873B5323}"/>
              </a:ext>
            </a:extLst>
          </p:cNvPr>
          <p:cNvSpPr>
            <a:spLocks noChangeShapeType="1"/>
          </p:cNvSpPr>
          <p:nvPr/>
        </p:nvSpPr>
        <p:spPr bwMode="auto">
          <a:xfrm>
            <a:off x="6146800" y="4770438"/>
            <a:ext cx="3175"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6" name="Line 133">
            <a:extLst>
              <a:ext uri="{FF2B5EF4-FFF2-40B4-BE49-F238E27FC236}">
                <a16:creationId xmlns:a16="http://schemas.microsoft.com/office/drawing/2014/main" id="{413B06B6-6599-4C61-92C5-306737544576}"/>
              </a:ext>
            </a:extLst>
          </p:cNvPr>
          <p:cNvSpPr>
            <a:spLocks noChangeShapeType="1"/>
          </p:cNvSpPr>
          <p:nvPr/>
        </p:nvSpPr>
        <p:spPr bwMode="auto">
          <a:xfrm>
            <a:off x="6162675" y="4829175"/>
            <a:ext cx="4763" cy="12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57" name="Rectangle 134">
            <a:extLst>
              <a:ext uri="{FF2B5EF4-FFF2-40B4-BE49-F238E27FC236}">
                <a16:creationId xmlns:a16="http://schemas.microsoft.com/office/drawing/2014/main" id="{382CC5E9-9106-4423-8925-E849ADE009B9}"/>
              </a:ext>
            </a:extLst>
          </p:cNvPr>
          <p:cNvSpPr>
            <a:spLocks noChangeArrowheads="1"/>
          </p:cNvSpPr>
          <p:nvPr/>
        </p:nvSpPr>
        <p:spPr bwMode="auto">
          <a:xfrm>
            <a:off x="3382963" y="3911600"/>
            <a:ext cx="6334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2700">
                <a:solidFill>
                  <a:srgbClr val="000000"/>
                </a:solidFill>
                <a:ea typeface="宋体" panose="02010600030101010101" pitchFamily="2" charset="-122"/>
              </a:rPr>
              <a:t>NG</a:t>
            </a:r>
            <a:endParaRPr kumimoji="1" lang="en-US" altLang="zh-CN" sz="4000">
              <a:ea typeface="宋体" panose="02010600030101010101" pitchFamily="2" charset="-122"/>
            </a:endParaRPr>
          </a:p>
        </p:txBody>
      </p:sp>
      <p:sp>
        <p:nvSpPr>
          <p:cNvPr id="103558" name="Rectangle 135">
            <a:extLst>
              <a:ext uri="{FF2B5EF4-FFF2-40B4-BE49-F238E27FC236}">
                <a16:creationId xmlns:a16="http://schemas.microsoft.com/office/drawing/2014/main" id="{3A1C65FF-830E-4E57-8040-098F034DF7C5}"/>
              </a:ext>
            </a:extLst>
          </p:cNvPr>
          <p:cNvSpPr>
            <a:spLocks noChangeArrowheads="1"/>
          </p:cNvSpPr>
          <p:nvPr/>
        </p:nvSpPr>
        <p:spPr bwMode="auto">
          <a:xfrm>
            <a:off x="4813300" y="3900488"/>
            <a:ext cx="5762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2700">
                <a:solidFill>
                  <a:srgbClr val="000000"/>
                </a:solidFill>
                <a:ea typeface="宋体" panose="02010600030101010101" pitchFamily="2" charset="-122"/>
              </a:rPr>
              <a:t>SD</a:t>
            </a:r>
            <a:endParaRPr kumimoji="1" lang="en-US" altLang="zh-CN" sz="4000">
              <a:ea typeface="宋体" panose="02010600030101010101" pitchFamily="2" charset="-122"/>
            </a:endParaRPr>
          </a:p>
        </p:txBody>
      </p:sp>
      <p:sp>
        <p:nvSpPr>
          <p:cNvPr id="103559" name="Rectangle 136">
            <a:extLst>
              <a:ext uri="{FF2B5EF4-FFF2-40B4-BE49-F238E27FC236}">
                <a16:creationId xmlns:a16="http://schemas.microsoft.com/office/drawing/2014/main" id="{C33A0BE9-E40A-4345-8EBD-32B6EC8A7A7F}"/>
              </a:ext>
            </a:extLst>
          </p:cNvPr>
          <p:cNvSpPr>
            <a:spLocks noChangeArrowheads="1"/>
          </p:cNvSpPr>
          <p:nvPr/>
        </p:nvSpPr>
        <p:spPr bwMode="auto">
          <a:xfrm>
            <a:off x="5094288" y="2320925"/>
            <a:ext cx="9001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i="1">
                <a:solidFill>
                  <a:srgbClr val="000000"/>
                </a:solidFill>
                <a:latin typeface="Arial" panose="020B0604020202020204" pitchFamily="34" charset="0"/>
                <a:ea typeface="宋体" panose="02010600030101010101" pitchFamily="2" charset="-122"/>
              </a:rPr>
              <a:t>quench</a:t>
            </a:r>
            <a:endParaRPr kumimoji="1" lang="en-US" altLang="zh-CN" sz="4000">
              <a:ea typeface="宋体" panose="02010600030101010101" pitchFamily="2" charset="-122"/>
            </a:endParaRPr>
          </a:p>
        </p:txBody>
      </p:sp>
      <p:sp>
        <p:nvSpPr>
          <p:cNvPr id="103560" name="Freeform 137">
            <a:extLst>
              <a:ext uri="{FF2B5EF4-FFF2-40B4-BE49-F238E27FC236}">
                <a16:creationId xmlns:a16="http://schemas.microsoft.com/office/drawing/2014/main" id="{A957583F-320F-4A28-9952-D4F1471F5F59}"/>
              </a:ext>
            </a:extLst>
          </p:cNvPr>
          <p:cNvSpPr>
            <a:spLocks/>
          </p:cNvSpPr>
          <p:nvPr/>
        </p:nvSpPr>
        <p:spPr bwMode="auto">
          <a:xfrm>
            <a:off x="4979988" y="3146425"/>
            <a:ext cx="57150" cy="104775"/>
          </a:xfrm>
          <a:custGeom>
            <a:avLst/>
            <a:gdLst>
              <a:gd name="T0" fmla="*/ 0 w 70"/>
              <a:gd name="T1" fmla="*/ 0 h 131"/>
              <a:gd name="T2" fmla="*/ 2147483646 w 70"/>
              <a:gd name="T3" fmla="*/ 2147483646 h 131"/>
              <a:gd name="T4" fmla="*/ 2147483646 w 70"/>
              <a:gd name="T5" fmla="*/ 0 h 131"/>
              <a:gd name="T6" fmla="*/ 0 w 70"/>
              <a:gd name="T7" fmla="*/ 0 h 1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131">
                <a:moveTo>
                  <a:pt x="0" y="0"/>
                </a:moveTo>
                <a:lnTo>
                  <a:pt x="35" y="131"/>
                </a:lnTo>
                <a:lnTo>
                  <a:pt x="70" y="0"/>
                </a:lnTo>
                <a:lnTo>
                  <a:pt x="0" y="0"/>
                </a:lnTo>
                <a:close/>
              </a:path>
            </a:pathLst>
          </a:custGeom>
          <a:solidFill>
            <a:srgbClr val="000000"/>
          </a:solidFill>
          <a:ln w="1588">
            <a:solidFill>
              <a:srgbClr val="000000"/>
            </a:solidFill>
            <a:prstDash val="solid"/>
            <a:round/>
            <a:headEnd/>
            <a:tailEnd/>
          </a:ln>
        </p:spPr>
        <p:txBody>
          <a:bodyPr/>
          <a:lstStyle/>
          <a:p>
            <a:endParaRPr lang="zh-CN" altLang="en-US"/>
          </a:p>
        </p:txBody>
      </p:sp>
      <p:sp>
        <p:nvSpPr>
          <p:cNvPr id="103561" name="Rectangle 138">
            <a:extLst>
              <a:ext uri="{FF2B5EF4-FFF2-40B4-BE49-F238E27FC236}">
                <a16:creationId xmlns:a16="http://schemas.microsoft.com/office/drawing/2014/main" id="{B95D43F4-8759-46A1-8469-36D4731FD4DF}"/>
              </a:ext>
            </a:extLst>
          </p:cNvPr>
          <p:cNvSpPr>
            <a:spLocks noChangeArrowheads="1"/>
          </p:cNvSpPr>
          <p:nvPr/>
        </p:nvSpPr>
        <p:spPr bwMode="auto">
          <a:xfrm>
            <a:off x="4510088" y="4464050"/>
            <a:ext cx="10763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2100" i="1">
                <a:solidFill>
                  <a:srgbClr val="000000"/>
                </a:solidFill>
                <a:ea typeface="宋体" panose="02010600030101010101" pitchFamily="2" charset="-122"/>
              </a:rPr>
              <a:t>Unstable</a:t>
            </a:r>
            <a:endParaRPr kumimoji="1" lang="en-US" altLang="zh-CN" sz="4000">
              <a:ea typeface="宋体" panose="02010600030101010101" pitchFamily="2" charset="-122"/>
            </a:endParaRPr>
          </a:p>
        </p:txBody>
      </p:sp>
      <p:sp>
        <p:nvSpPr>
          <p:cNvPr id="103562" name="Rectangle 139">
            <a:extLst>
              <a:ext uri="{FF2B5EF4-FFF2-40B4-BE49-F238E27FC236}">
                <a16:creationId xmlns:a16="http://schemas.microsoft.com/office/drawing/2014/main" id="{05B4D1CA-5A6B-42AD-ABD6-C67D3F121386}"/>
              </a:ext>
            </a:extLst>
          </p:cNvPr>
          <p:cNvSpPr>
            <a:spLocks noChangeArrowheads="1"/>
          </p:cNvSpPr>
          <p:nvPr/>
        </p:nvSpPr>
        <p:spPr bwMode="auto">
          <a:xfrm>
            <a:off x="2832100" y="4462463"/>
            <a:ext cx="11874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2100" i="1">
                <a:solidFill>
                  <a:srgbClr val="000000"/>
                </a:solidFill>
                <a:ea typeface="宋体" panose="02010600030101010101" pitchFamily="2" charset="-122"/>
              </a:rPr>
              <a:t>Metastable</a:t>
            </a:r>
            <a:endParaRPr kumimoji="1" lang="en-US" altLang="zh-CN" sz="4000">
              <a:ea typeface="宋体" panose="02010600030101010101" pitchFamily="2" charset="-122"/>
            </a:endParaRPr>
          </a:p>
        </p:txBody>
      </p:sp>
      <p:sp>
        <p:nvSpPr>
          <p:cNvPr id="103563" name="Rectangle 140">
            <a:extLst>
              <a:ext uri="{FF2B5EF4-FFF2-40B4-BE49-F238E27FC236}">
                <a16:creationId xmlns:a16="http://schemas.microsoft.com/office/drawing/2014/main" id="{68E2396C-E8F6-46B4-A981-7C0DE102E708}"/>
              </a:ext>
            </a:extLst>
          </p:cNvPr>
          <p:cNvSpPr>
            <a:spLocks noChangeArrowheads="1"/>
          </p:cNvSpPr>
          <p:nvPr/>
        </p:nvSpPr>
        <p:spPr bwMode="auto">
          <a:xfrm>
            <a:off x="3687763" y="5100638"/>
            <a:ext cx="3155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2300" b="1">
                <a:solidFill>
                  <a:srgbClr val="000000"/>
                </a:solidFill>
                <a:ea typeface="宋体" panose="02010600030101010101" pitchFamily="2" charset="-122"/>
              </a:rPr>
              <a:t>TWO PHASE REGION</a:t>
            </a:r>
            <a:endParaRPr kumimoji="1" lang="en-US" altLang="zh-CN" sz="4000">
              <a:ea typeface="宋体" panose="02010600030101010101" pitchFamily="2" charset="-122"/>
            </a:endParaRPr>
          </a:p>
        </p:txBody>
      </p:sp>
      <p:sp>
        <p:nvSpPr>
          <p:cNvPr id="103564" name="Rectangle 141">
            <a:extLst>
              <a:ext uri="{FF2B5EF4-FFF2-40B4-BE49-F238E27FC236}">
                <a16:creationId xmlns:a16="http://schemas.microsoft.com/office/drawing/2014/main" id="{27BFA5BE-B058-4CF8-AE3A-495527CEE43E}"/>
              </a:ext>
            </a:extLst>
          </p:cNvPr>
          <p:cNvSpPr>
            <a:spLocks noChangeArrowheads="1"/>
          </p:cNvSpPr>
          <p:nvPr/>
        </p:nvSpPr>
        <p:spPr bwMode="auto">
          <a:xfrm>
            <a:off x="4640263" y="1997075"/>
            <a:ext cx="30749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2300" b="1">
                <a:solidFill>
                  <a:srgbClr val="000000"/>
                </a:solidFill>
                <a:ea typeface="宋体" panose="02010600030101010101" pitchFamily="2" charset="-122"/>
              </a:rPr>
              <a:t>ONE PHASE REGION</a:t>
            </a:r>
            <a:endParaRPr kumimoji="1" lang="en-US" altLang="zh-CN" sz="4000">
              <a:ea typeface="宋体" panose="02010600030101010101" pitchFamily="2" charset="-122"/>
            </a:endParaRPr>
          </a:p>
        </p:txBody>
      </p:sp>
      <p:sp>
        <p:nvSpPr>
          <p:cNvPr id="103565" name="Line 142">
            <a:extLst>
              <a:ext uri="{FF2B5EF4-FFF2-40B4-BE49-F238E27FC236}">
                <a16:creationId xmlns:a16="http://schemas.microsoft.com/office/drawing/2014/main" id="{0067F405-8768-4C6D-90A2-75BC6F7C7B54}"/>
              </a:ext>
            </a:extLst>
          </p:cNvPr>
          <p:cNvSpPr>
            <a:spLocks noChangeShapeType="1"/>
          </p:cNvSpPr>
          <p:nvPr/>
        </p:nvSpPr>
        <p:spPr bwMode="auto">
          <a:xfrm>
            <a:off x="2346325" y="2073275"/>
            <a:ext cx="54292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66" name="Rectangle 143">
            <a:extLst>
              <a:ext uri="{FF2B5EF4-FFF2-40B4-BE49-F238E27FC236}">
                <a16:creationId xmlns:a16="http://schemas.microsoft.com/office/drawing/2014/main" id="{F00B0580-4981-4020-B956-AE5AF8F0BFA2}"/>
              </a:ext>
            </a:extLst>
          </p:cNvPr>
          <p:cNvSpPr>
            <a:spLocks noChangeArrowheads="1"/>
          </p:cNvSpPr>
          <p:nvPr/>
        </p:nvSpPr>
        <p:spPr bwMode="auto">
          <a:xfrm>
            <a:off x="2889250" y="1954213"/>
            <a:ext cx="149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zh-CN" altLang="en-US">
                <a:solidFill>
                  <a:srgbClr val="000000"/>
                </a:solidFill>
                <a:ea typeface="宋体" panose="02010600030101010101" pitchFamily="2" charset="-122"/>
              </a:rPr>
              <a:t> </a:t>
            </a:r>
            <a:endParaRPr kumimoji="1" lang="zh-CN" altLang="en-US" sz="4000">
              <a:ea typeface="宋体" panose="02010600030101010101" pitchFamily="2" charset="-122"/>
            </a:endParaRPr>
          </a:p>
        </p:txBody>
      </p:sp>
      <p:sp>
        <p:nvSpPr>
          <p:cNvPr id="103567" name="Rectangle 144">
            <a:extLst>
              <a:ext uri="{FF2B5EF4-FFF2-40B4-BE49-F238E27FC236}">
                <a16:creationId xmlns:a16="http://schemas.microsoft.com/office/drawing/2014/main" id="{27F94CEF-3E85-4481-9D69-B4C783667C27}"/>
              </a:ext>
            </a:extLst>
          </p:cNvPr>
          <p:cNvSpPr>
            <a:spLocks noChangeArrowheads="1"/>
          </p:cNvSpPr>
          <p:nvPr/>
        </p:nvSpPr>
        <p:spPr bwMode="auto">
          <a:xfrm>
            <a:off x="2989263" y="1951038"/>
            <a:ext cx="12636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i="1">
                <a:solidFill>
                  <a:srgbClr val="000000"/>
                </a:solidFill>
                <a:ea typeface="宋体" panose="02010600030101010101" pitchFamily="2" charset="-122"/>
              </a:rPr>
              <a:t>binodal curve</a:t>
            </a:r>
            <a:endParaRPr kumimoji="1" lang="en-US" altLang="zh-CN" sz="4000">
              <a:ea typeface="宋体" panose="02010600030101010101" pitchFamily="2" charset="-122"/>
            </a:endParaRPr>
          </a:p>
        </p:txBody>
      </p:sp>
      <p:sp>
        <p:nvSpPr>
          <p:cNvPr id="103568" name="Line 145">
            <a:extLst>
              <a:ext uri="{FF2B5EF4-FFF2-40B4-BE49-F238E27FC236}">
                <a16:creationId xmlns:a16="http://schemas.microsoft.com/office/drawing/2014/main" id="{94D8C55F-0D2F-474C-AA14-77C8D9F12A6E}"/>
              </a:ext>
            </a:extLst>
          </p:cNvPr>
          <p:cNvSpPr>
            <a:spLocks noChangeShapeType="1"/>
          </p:cNvSpPr>
          <p:nvPr/>
        </p:nvSpPr>
        <p:spPr bwMode="auto">
          <a:xfrm>
            <a:off x="2346325" y="2366963"/>
            <a:ext cx="11113"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69" name="Line 146">
            <a:extLst>
              <a:ext uri="{FF2B5EF4-FFF2-40B4-BE49-F238E27FC236}">
                <a16:creationId xmlns:a16="http://schemas.microsoft.com/office/drawing/2014/main" id="{8A2AB3D2-2024-400D-873A-CC08CE3F9651}"/>
              </a:ext>
            </a:extLst>
          </p:cNvPr>
          <p:cNvSpPr>
            <a:spLocks noChangeShapeType="1"/>
          </p:cNvSpPr>
          <p:nvPr/>
        </p:nvSpPr>
        <p:spPr bwMode="auto">
          <a:xfrm>
            <a:off x="2405063" y="2366963"/>
            <a:ext cx="11112"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0" name="Line 147">
            <a:extLst>
              <a:ext uri="{FF2B5EF4-FFF2-40B4-BE49-F238E27FC236}">
                <a16:creationId xmlns:a16="http://schemas.microsoft.com/office/drawing/2014/main" id="{01422718-82BE-41BF-85DC-862F43E6A466}"/>
              </a:ext>
            </a:extLst>
          </p:cNvPr>
          <p:cNvSpPr>
            <a:spLocks noChangeShapeType="1"/>
          </p:cNvSpPr>
          <p:nvPr/>
        </p:nvSpPr>
        <p:spPr bwMode="auto">
          <a:xfrm>
            <a:off x="2463800" y="2366963"/>
            <a:ext cx="11113"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1" name="Line 148">
            <a:extLst>
              <a:ext uri="{FF2B5EF4-FFF2-40B4-BE49-F238E27FC236}">
                <a16:creationId xmlns:a16="http://schemas.microsoft.com/office/drawing/2014/main" id="{EB608FB3-D89F-4D0D-B097-68DACDAB9FAF}"/>
              </a:ext>
            </a:extLst>
          </p:cNvPr>
          <p:cNvSpPr>
            <a:spLocks noChangeShapeType="1"/>
          </p:cNvSpPr>
          <p:nvPr/>
        </p:nvSpPr>
        <p:spPr bwMode="auto">
          <a:xfrm>
            <a:off x="2522538" y="2366963"/>
            <a:ext cx="12700"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2" name="Line 149">
            <a:extLst>
              <a:ext uri="{FF2B5EF4-FFF2-40B4-BE49-F238E27FC236}">
                <a16:creationId xmlns:a16="http://schemas.microsoft.com/office/drawing/2014/main" id="{E6385D30-5D12-445B-8E75-1DB42C8BC8C2}"/>
              </a:ext>
            </a:extLst>
          </p:cNvPr>
          <p:cNvSpPr>
            <a:spLocks noChangeShapeType="1"/>
          </p:cNvSpPr>
          <p:nvPr/>
        </p:nvSpPr>
        <p:spPr bwMode="auto">
          <a:xfrm>
            <a:off x="2581275" y="2366963"/>
            <a:ext cx="12700"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3" name="Line 150">
            <a:extLst>
              <a:ext uri="{FF2B5EF4-FFF2-40B4-BE49-F238E27FC236}">
                <a16:creationId xmlns:a16="http://schemas.microsoft.com/office/drawing/2014/main" id="{B3E6D0FE-461A-45A5-BFAE-558E9CFC50D1}"/>
              </a:ext>
            </a:extLst>
          </p:cNvPr>
          <p:cNvSpPr>
            <a:spLocks noChangeShapeType="1"/>
          </p:cNvSpPr>
          <p:nvPr/>
        </p:nvSpPr>
        <p:spPr bwMode="auto">
          <a:xfrm>
            <a:off x="2641600" y="2366963"/>
            <a:ext cx="11113"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4" name="Line 151">
            <a:extLst>
              <a:ext uri="{FF2B5EF4-FFF2-40B4-BE49-F238E27FC236}">
                <a16:creationId xmlns:a16="http://schemas.microsoft.com/office/drawing/2014/main" id="{E4DA6808-DDF5-48C1-AEAE-BC0B9323460A}"/>
              </a:ext>
            </a:extLst>
          </p:cNvPr>
          <p:cNvSpPr>
            <a:spLocks noChangeShapeType="1"/>
          </p:cNvSpPr>
          <p:nvPr/>
        </p:nvSpPr>
        <p:spPr bwMode="auto">
          <a:xfrm>
            <a:off x="2700338" y="2366963"/>
            <a:ext cx="11112"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5" name="Line 152">
            <a:extLst>
              <a:ext uri="{FF2B5EF4-FFF2-40B4-BE49-F238E27FC236}">
                <a16:creationId xmlns:a16="http://schemas.microsoft.com/office/drawing/2014/main" id="{A8A7DACD-F686-4454-B4AA-BC7C84CAA969}"/>
              </a:ext>
            </a:extLst>
          </p:cNvPr>
          <p:cNvSpPr>
            <a:spLocks noChangeShapeType="1"/>
          </p:cNvSpPr>
          <p:nvPr/>
        </p:nvSpPr>
        <p:spPr bwMode="auto">
          <a:xfrm>
            <a:off x="2759075" y="2366963"/>
            <a:ext cx="11113"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6" name="Line 153">
            <a:extLst>
              <a:ext uri="{FF2B5EF4-FFF2-40B4-BE49-F238E27FC236}">
                <a16:creationId xmlns:a16="http://schemas.microsoft.com/office/drawing/2014/main" id="{3F7D6607-A432-41A8-863A-B0548C43DDDF}"/>
              </a:ext>
            </a:extLst>
          </p:cNvPr>
          <p:cNvSpPr>
            <a:spLocks noChangeShapeType="1"/>
          </p:cNvSpPr>
          <p:nvPr/>
        </p:nvSpPr>
        <p:spPr bwMode="auto">
          <a:xfrm>
            <a:off x="2817813" y="2366963"/>
            <a:ext cx="12700"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7" name="Line 154">
            <a:extLst>
              <a:ext uri="{FF2B5EF4-FFF2-40B4-BE49-F238E27FC236}">
                <a16:creationId xmlns:a16="http://schemas.microsoft.com/office/drawing/2014/main" id="{175514B4-A542-4E9F-83F5-ED736C2FA51A}"/>
              </a:ext>
            </a:extLst>
          </p:cNvPr>
          <p:cNvSpPr>
            <a:spLocks noChangeShapeType="1"/>
          </p:cNvSpPr>
          <p:nvPr/>
        </p:nvSpPr>
        <p:spPr bwMode="auto">
          <a:xfrm>
            <a:off x="2878138" y="2366963"/>
            <a:ext cx="9525"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78" name="Rectangle 155">
            <a:extLst>
              <a:ext uri="{FF2B5EF4-FFF2-40B4-BE49-F238E27FC236}">
                <a16:creationId xmlns:a16="http://schemas.microsoft.com/office/drawing/2014/main" id="{77B8E860-5ED7-40DB-9881-1A7B873B09D3}"/>
              </a:ext>
            </a:extLst>
          </p:cNvPr>
          <p:cNvSpPr>
            <a:spLocks noChangeArrowheads="1"/>
          </p:cNvSpPr>
          <p:nvPr/>
        </p:nvSpPr>
        <p:spPr bwMode="auto">
          <a:xfrm>
            <a:off x="2889250" y="2247900"/>
            <a:ext cx="149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zh-CN" altLang="en-US">
                <a:solidFill>
                  <a:srgbClr val="000000"/>
                </a:solidFill>
                <a:ea typeface="宋体" panose="02010600030101010101" pitchFamily="2" charset="-122"/>
              </a:rPr>
              <a:t> </a:t>
            </a:r>
            <a:endParaRPr kumimoji="1" lang="zh-CN" altLang="en-US" sz="4000">
              <a:ea typeface="宋体" panose="02010600030101010101" pitchFamily="2" charset="-122"/>
            </a:endParaRPr>
          </a:p>
        </p:txBody>
      </p:sp>
      <p:sp>
        <p:nvSpPr>
          <p:cNvPr id="103579" name="Rectangle 156">
            <a:extLst>
              <a:ext uri="{FF2B5EF4-FFF2-40B4-BE49-F238E27FC236}">
                <a16:creationId xmlns:a16="http://schemas.microsoft.com/office/drawing/2014/main" id="{F7DFA2A9-0A76-41F9-AF86-E0737B6958D0}"/>
              </a:ext>
            </a:extLst>
          </p:cNvPr>
          <p:cNvSpPr>
            <a:spLocks noChangeArrowheads="1"/>
          </p:cNvSpPr>
          <p:nvPr/>
        </p:nvSpPr>
        <p:spPr bwMode="auto">
          <a:xfrm>
            <a:off x="2990850" y="2244725"/>
            <a:ext cx="1409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zh-CN" altLang="en-US" i="1">
                <a:solidFill>
                  <a:srgbClr val="000000"/>
                </a:solidFill>
                <a:ea typeface="宋体" panose="02010600030101010101" pitchFamily="2" charset="-122"/>
              </a:rPr>
              <a:t> </a:t>
            </a:r>
            <a:r>
              <a:rPr kumimoji="1" lang="en-US" altLang="zh-CN" i="1">
                <a:solidFill>
                  <a:srgbClr val="000000"/>
                </a:solidFill>
                <a:ea typeface="宋体" panose="02010600030101010101" pitchFamily="2" charset="-122"/>
              </a:rPr>
              <a:t>spinodal curve</a:t>
            </a:r>
            <a:endParaRPr kumimoji="1" lang="en-US" altLang="zh-CN" sz="4000">
              <a:ea typeface="宋体" panose="02010600030101010101" pitchFamily="2" charset="-122"/>
            </a:endParaRPr>
          </a:p>
        </p:txBody>
      </p:sp>
      <p:sp>
        <p:nvSpPr>
          <p:cNvPr id="103580" name="Rectangle 157">
            <a:extLst>
              <a:ext uri="{FF2B5EF4-FFF2-40B4-BE49-F238E27FC236}">
                <a16:creationId xmlns:a16="http://schemas.microsoft.com/office/drawing/2014/main" id="{AC0C3D77-FBF2-4404-BC7C-70D16401BEB9}"/>
              </a:ext>
            </a:extLst>
          </p:cNvPr>
          <p:cNvSpPr>
            <a:spLocks noChangeArrowheads="1"/>
          </p:cNvSpPr>
          <p:nvPr/>
        </p:nvSpPr>
        <p:spPr bwMode="auto">
          <a:xfrm rot="-5400000">
            <a:off x="1460501" y="3387725"/>
            <a:ext cx="36671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3000" i="1">
                <a:solidFill>
                  <a:srgbClr val="000000"/>
                </a:solidFill>
                <a:ea typeface="宋体" panose="02010600030101010101" pitchFamily="2" charset="-122"/>
              </a:rPr>
              <a:t>T</a:t>
            </a:r>
            <a:endParaRPr kumimoji="1" lang="en-US" altLang="zh-CN" sz="4000">
              <a:ea typeface="宋体" panose="02010600030101010101" pitchFamily="2" charset="-122"/>
            </a:endParaRPr>
          </a:p>
        </p:txBody>
      </p:sp>
      <p:sp>
        <p:nvSpPr>
          <p:cNvPr id="103581" name="Rectangle 158">
            <a:extLst>
              <a:ext uri="{FF2B5EF4-FFF2-40B4-BE49-F238E27FC236}">
                <a16:creationId xmlns:a16="http://schemas.microsoft.com/office/drawing/2014/main" id="{693018EF-3E41-4D1F-9AFF-5A0374E95C89}"/>
              </a:ext>
            </a:extLst>
          </p:cNvPr>
          <p:cNvSpPr>
            <a:spLocks noChangeArrowheads="1"/>
          </p:cNvSpPr>
          <p:nvPr/>
        </p:nvSpPr>
        <p:spPr bwMode="auto">
          <a:xfrm>
            <a:off x="4881563" y="5897563"/>
            <a:ext cx="5683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kumimoji="1" lang="en-US" altLang="zh-CN" sz="3100">
                <a:solidFill>
                  <a:srgbClr val="000000"/>
                </a:solidFill>
                <a:latin typeface="Symbol" panose="05050102010706020507" pitchFamily="18" charset="2"/>
                <a:ea typeface="宋体" panose="02010600030101010101" pitchFamily="2" charset="-122"/>
              </a:rPr>
              <a:t>Y</a:t>
            </a:r>
            <a:endParaRPr kumimoji="1" lang="en-US" altLang="zh-CN" sz="4000">
              <a:ea typeface="宋体" panose="02010600030101010101" pitchFamily="2" charset="-122"/>
            </a:endParaRPr>
          </a:p>
        </p:txBody>
      </p:sp>
      <p:graphicFrame>
        <p:nvGraphicFramePr>
          <p:cNvPr id="103582" name="Object 159">
            <a:extLst>
              <a:ext uri="{FF2B5EF4-FFF2-40B4-BE49-F238E27FC236}">
                <a16:creationId xmlns:a16="http://schemas.microsoft.com/office/drawing/2014/main" id="{61F3C193-BD2E-4718-A768-E1BF45F0650F}"/>
              </a:ext>
            </a:extLst>
          </p:cNvPr>
          <p:cNvGraphicFramePr>
            <a:graphicFrameLocks noChangeAspect="1"/>
          </p:cNvGraphicFramePr>
          <p:nvPr/>
        </p:nvGraphicFramePr>
        <p:xfrm>
          <a:off x="4648200" y="3124200"/>
          <a:ext cx="819150" cy="838200"/>
        </p:xfrm>
        <a:graphic>
          <a:graphicData uri="http://schemas.openxmlformats.org/presentationml/2006/ole">
            <mc:AlternateContent xmlns:mc="http://schemas.openxmlformats.org/markup-compatibility/2006">
              <mc:Choice xmlns:v="urn:schemas-microsoft-com:vml" Requires="v">
                <p:oleObj spid="_x0000_s101524" name="文档" r:id="rId3" imgW="409575" imgH="419100" progId="Word.Document.8">
                  <p:embed/>
                </p:oleObj>
              </mc:Choice>
              <mc:Fallback>
                <p:oleObj name="文档" r:id="rId3" imgW="409575" imgH="419100" progId="Word.Document.8">
                  <p:embed/>
                  <p:pic>
                    <p:nvPicPr>
                      <p:cNvPr id="103582" name="Object 159">
                        <a:extLst>
                          <a:ext uri="{FF2B5EF4-FFF2-40B4-BE49-F238E27FC236}">
                            <a16:creationId xmlns:a16="http://schemas.microsoft.com/office/drawing/2014/main" id="{61F3C193-BD2E-4718-A768-E1BF45F06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124200"/>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583" name="Object 160">
            <a:extLst>
              <a:ext uri="{FF2B5EF4-FFF2-40B4-BE49-F238E27FC236}">
                <a16:creationId xmlns:a16="http://schemas.microsoft.com/office/drawing/2014/main" id="{564BDD99-0BFA-45AF-8E49-B2921A5A5736}"/>
              </a:ext>
            </a:extLst>
          </p:cNvPr>
          <p:cNvGraphicFramePr>
            <a:graphicFrameLocks noChangeAspect="1"/>
          </p:cNvGraphicFramePr>
          <p:nvPr/>
        </p:nvGraphicFramePr>
        <p:xfrm>
          <a:off x="5832475" y="3886200"/>
          <a:ext cx="838200" cy="858838"/>
        </p:xfrm>
        <a:graphic>
          <a:graphicData uri="http://schemas.openxmlformats.org/presentationml/2006/ole">
            <mc:AlternateContent xmlns:mc="http://schemas.openxmlformats.org/markup-compatibility/2006">
              <mc:Choice xmlns:v="urn:schemas-microsoft-com:vml" Requires="v">
                <p:oleObj spid="_x0000_s101525" name="文档" r:id="rId5" imgW="409575" imgH="419100" progId="Word.Document.8">
                  <p:embed/>
                </p:oleObj>
              </mc:Choice>
              <mc:Fallback>
                <p:oleObj name="文档" r:id="rId5" imgW="409575" imgH="419100" progId="Word.Document.8">
                  <p:embed/>
                  <p:pic>
                    <p:nvPicPr>
                      <p:cNvPr id="103583" name="Object 160">
                        <a:extLst>
                          <a:ext uri="{FF2B5EF4-FFF2-40B4-BE49-F238E27FC236}">
                            <a16:creationId xmlns:a16="http://schemas.microsoft.com/office/drawing/2014/main" id="{564BDD99-0BFA-45AF-8E49-B2921A5A5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2475" y="3886200"/>
                        <a:ext cx="838200"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584" name="Line 161">
            <a:extLst>
              <a:ext uri="{FF2B5EF4-FFF2-40B4-BE49-F238E27FC236}">
                <a16:creationId xmlns:a16="http://schemas.microsoft.com/office/drawing/2014/main" id="{8F26A484-DE9B-44A2-BC00-5B6683BD1CA5}"/>
              </a:ext>
            </a:extLst>
          </p:cNvPr>
          <p:cNvSpPr>
            <a:spLocks noChangeShapeType="1"/>
          </p:cNvSpPr>
          <p:nvPr/>
        </p:nvSpPr>
        <p:spPr bwMode="auto">
          <a:xfrm>
            <a:off x="5024438" y="2260600"/>
            <a:ext cx="1587" cy="8366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3585" name="Rectangle 162">
            <a:extLst>
              <a:ext uri="{FF2B5EF4-FFF2-40B4-BE49-F238E27FC236}">
                <a16:creationId xmlns:a16="http://schemas.microsoft.com/office/drawing/2014/main" id="{D9A16869-8843-47F1-AF2B-67332FEC72E7}"/>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传统相分离相图</a:t>
            </a:r>
            <a:r>
              <a:rPr lang="en-US" altLang="zh-CN" sz="3200" b="1">
                <a:latin typeface="Verdana" panose="020B0604030504040204" pitchFamily="34" charset="0"/>
                <a:ea typeface="黑体" panose="02010609060101010101" pitchFamily="49" charset="-122"/>
              </a:rPr>
              <a:t>-</a:t>
            </a:r>
            <a:r>
              <a:rPr lang="zh-CN" altLang="en-US" sz="3200" b="1">
                <a:latin typeface="Verdana" panose="020B0604030504040204" pitchFamily="34" charset="0"/>
                <a:ea typeface="黑体" panose="02010609060101010101" pitchFamily="49" charset="-122"/>
              </a:rPr>
              <a:t>形态对应关系</a:t>
            </a:r>
          </a:p>
        </p:txBody>
      </p:sp>
      <p:sp>
        <p:nvSpPr>
          <p:cNvPr id="2" name="灯片编号占位符 1">
            <a:extLst>
              <a:ext uri="{FF2B5EF4-FFF2-40B4-BE49-F238E27FC236}">
                <a16:creationId xmlns:a16="http://schemas.microsoft.com/office/drawing/2014/main" id="{5661BDA3-426B-4D58-ADE1-EBA7161A154B}"/>
              </a:ext>
            </a:extLst>
          </p:cNvPr>
          <p:cNvSpPr>
            <a:spLocks noGrp="1"/>
          </p:cNvSpPr>
          <p:nvPr>
            <p:ph type="sldNum" sz="quarter" idx="10"/>
          </p:nvPr>
        </p:nvSpPr>
        <p:spPr/>
        <p:txBody>
          <a:bodyPr/>
          <a:lstStyle/>
          <a:p>
            <a:pPr>
              <a:defRPr/>
            </a:pPr>
            <a:fld id="{D7BB402D-B06D-4DDF-8869-57033888A9EA}" type="slidenum">
              <a:rPr lang="ko-KR" altLang="en-US" smtClean="0"/>
              <a:pPr>
                <a:defRPr/>
              </a:pPr>
              <a:t>79</a:t>
            </a:fld>
            <a:endParaRPr lang="en-US" altLang="ko-K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A3558184-E92F-4501-83A8-2C5C8BD2E34A}"/>
              </a:ext>
            </a:extLst>
          </p:cNvPr>
          <p:cNvSpPr txBox="1">
            <a:spLocks noChangeArrowheads="1"/>
          </p:cNvSpPr>
          <p:nvPr/>
        </p:nvSpPr>
        <p:spPr bwMode="auto">
          <a:xfrm>
            <a:off x="304800" y="1371600"/>
            <a:ext cx="307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dirty="0">
                <a:solidFill>
                  <a:srgbClr val="000099"/>
                </a:solidFill>
                <a:latin typeface="微软雅黑" panose="020B0503020204020204" pitchFamily="34" charset="-122"/>
                <a:ea typeface="微软雅黑" panose="020B0503020204020204" pitchFamily="34" charset="-122"/>
              </a:rPr>
              <a:t>2 溶剂选择</a:t>
            </a:r>
          </a:p>
        </p:txBody>
      </p:sp>
      <p:sp>
        <p:nvSpPr>
          <p:cNvPr id="9220" name="Text Box 4">
            <a:extLst>
              <a:ext uri="{FF2B5EF4-FFF2-40B4-BE49-F238E27FC236}">
                <a16:creationId xmlns:a16="http://schemas.microsoft.com/office/drawing/2014/main" id="{FF25F156-64A3-4A10-BE0F-461D5D28B10B}"/>
              </a:ext>
            </a:extLst>
          </p:cNvPr>
          <p:cNvSpPr txBox="1">
            <a:spLocks noChangeArrowheads="1"/>
          </p:cNvSpPr>
          <p:nvPr/>
        </p:nvSpPr>
        <p:spPr bwMode="auto">
          <a:xfrm>
            <a:off x="76611" y="4690130"/>
            <a:ext cx="84923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（1）“相似相溶”原则</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也称为“极性相近”原则</a:t>
            </a:r>
          </a:p>
        </p:txBody>
      </p:sp>
      <p:sp>
        <p:nvSpPr>
          <p:cNvPr id="9222" name="Text Box 6">
            <a:extLst>
              <a:ext uri="{FF2B5EF4-FFF2-40B4-BE49-F238E27FC236}">
                <a16:creationId xmlns:a16="http://schemas.microsoft.com/office/drawing/2014/main" id="{3CEC4125-90FB-452B-A28C-8E583F5E5F20}"/>
              </a:ext>
            </a:extLst>
          </p:cNvPr>
          <p:cNvSpPr txBox="1">
            <a:spLocks noChangeArrowheads="1"/>
          </p:cNvSpPr>
          <p:nvPr/>
        </p:nvSpPr>
        <p:spPr bwMode="auto">
          <a:xfrm>
            <a:off x="381000" y="5410200"/>
            <a:ext cx="83056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Font typeface="Wingdings" panose="05000000000000000000" pitchFamily="2" charset="2"/>
              <a:buChar char="Ø"/>
            </a:pPr>
            <a:r>
              <a:rPr lang="zh-CN" altLang="zh-CN" sz="2400" b="1" dirty="0">
                <a:solidFill>
                  <a:schemeClr val="tx2"/>
                </a:solidFill>
                <a:latin typeface="微软雅黑" panose="020B0503020204020204" pitchFamily="34" charset="-122"/>
                <a:ea typeface="微软雅黑" panose="020B0503020204020204" pitchFamily="34" charset="-122"/>
              </a:rPr>
              <a:t>极性高聚物溶于极性溶剂，由于高分子与溶剂分子的强烈作用，溶解时放热，使体系的自由能降低，所以能自发进行。</a:t>
            </a:r>
          </a:p>
        </p:txBody>
      </p:sp>
      <mc:AlternateContent xmlns:mc="http://schemas.openxmlformats.org/markup-compatibility/2006" xmlns:a14="http://schemas.microsoft.com/office/drawing/2010/main">
        <mc:Choice Requires="a14">
          <p:sp>
            <p:nvSpPr>
              <p:cNvPr id="9223" name="Object 7">
                <a:extLst>
                  <a:ext uri="{FF2B5EF4-FFF2-40B4-BE49-F238E27FC236}">
                    <a16:creationId xmlns:a16="http://schemas.microsoft.com/office/drawing/2014/main" id="{530F1DC5-8A30-4EDE-86E9-176E2D5EE2E7}"/>
                  </a:ext>
                </a:extLst>
              </p:cNvPr>
              <p:cNvSpPr txBox="1"/>
              <p:nvPr/>
            </p:nvSpPr>
            <p:spPr bwMode="auto">
              <a:xfrm>
                <a:off x="2319338" y="1752600"/>
                <a:ext cx="3429000" cy="566738"/>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800" i="1">
                          <a:latin typeface="Cambria Math" panose="02040503050406030204" pitchFamily="18" charset="0"/>
                        </a:rPr>
                        <m:t>Δ</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𝐺</m:t>
                          </m:r>
                        </m:e>
                        <m:sub>
                          <m:r>
                            <a:rPr lang="zh-CN" altLang="en-US" sz="2800" i="1">
                              <a:latin typeface="Cambria Math" panose="02040503050406030204" pitchFamily="18" charset="0"/>
                            </a:rPr>
                            <m:t>𝑀</m:t>
                          </m:r>
                        </m:sub>
                      </m:sSub>
                      <m:r>
                        <a:rPr lang="zh-CN" altLang="en-US" sz="2800" i="1">
                          <a:latin typeface="Cambria Math" panose="02040503050406030204" pitchFamily="18" charset="0"/>
                        </a:rPr>
                        <m:t>=</m:t>
                      </m:r>
                      <m:r>
                        <m:rPr>
                          <m:sty m:val="p"/>
                        </m:rPr>
                        <a:rPr lang="zh-CN" altLang="en-US" sz="2800" i="1">
                          <a:latin typeface="Cambria Math" panose="02040503050406030204" pitchFamily="18" charset="0"/>
                        </a:rPr>
                        <m:t>Δ</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𝐻</m:t>
                          </m:r>
                        </m:e>
                        <m:sub>
                          <m:r>
                            <a:rPr lang="zh-CN" altLang="en-US" sz="2800" i="1">
                              <a:latin typeface="Cambria Math" panose="02040503050406030204" pitchFamily="18" charset="0"/>
                            </a:rPr>
                            <m:t>𝑀</m:t>
                          </m:r>
                        </m:sub>
                      </m:sSub>
                      <m:r>
                        <a:rPr lang="zh-CN" altLang="en-US" sz="2800" i="1">
                          <a:latin typeface="Cambria Math" panose="02040503050406030204" pitchFamily="18" charset="0"/>
                        </a:rPr>
                        <m:t>−</m:t>
                      </m:r>
                      <m:r>
                        <a:rPr lang="zh-CN" altLang="en-US" sz="2800" i="1">
                          <a:latin typeface="Cambria Math" panose="02040503050406030204" pitchFamily="18" charset="0"/>
                        </a:rPr>
                        <m:t>𝑇</m:t>
                      </m:r>
                      <m:r>
                        <m:rPr>
                          <m:sty m:val="p"/>
                        </m:rPr>
                        <a:rPr lang="zh-CN" altLang="en-US" sz="2800" i="1">
                          <a:latin typeface="Cambria Math" panose="02040503050406030204" pitchFamily="18" charset="0"/>
                        </a:rPr>
                        <m:t>Δ</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𝑆</m:t>
                          </m:r>
                        </m:e>
                        <m:sub>
                          <m:r>
                            <a:rPr lang="zh-CN" altLang="en-US" sz="2800" i="1">
                              <a:latin typeface="Cambria Math" panose="02040503050406030204" pitchFamily="18" charset="0"/>
                            </a:rPr>
                            <m:t>𝑀</m:t>
                          </m:r>
                        </m:sub>
                      </m:sSub>
                    </m:oMath>
                  </m:oMathPara>
                </a14:m>
                <a:endParaRPr lang="zh-CN" altLang="en-US" sz="2800" dirty="0"/>
              </a:p>
            </p:txBody>
          </p:sp>
        </mc:Choice>
        <mc:Fallback xmlns="">
          <p:sp>
            <p:nvSpPr>
              <p:cNvPr id="9223" name="Object 7">
                <a:extLst>
                  <a:ext uri="{FF2B5EF4-FFF2-40B4-BE49-F238E27FC236}">
                    <a16:creationId xmlns:a16="http://schemas.microsoft.com/office/drawing/2014/main" id="{530F1DC5-8A30-4EDE-86E9-176E2D5EE2E7}"/>
                  </a:ext>
                </a:extLst>
              </p:cNvPr>
              <p:cNvSpPr txBox="1">
                <a:spLocks noRot="1" noChangeAspect="1" noMove="1" noResize="1" noEditPoints="1" noAdjustHandles="1" noChangeArrowheads="1" noChangeShapeType="1" noTextEdit="1"/>
              </p:cNvSpPr>
              <p:nvPr/>
            </p:nvSpPr>
            <p:spPr bwMode="auto">
              <a:xfrm>
                <a:off x="2319338" y="1752600"/>
                <a:ext cx="3429000" cy="566738"/>
              </a:xfrm>
              <a:prstGeom prst="rect">
                <a:avLst/>
              </a:prstGeom>
              <a:blipFill>
                <a:blip r:embed="rId2"/>
                <a:stretch>
                  <a:fillRect/>
                </a:stretch>
              </a:blipFill>
              <a:ln>
                <a:noFill/>
              </a:ln>
            </p:spPr>
            <p:txBody>
              <a:bodyPr/>
              <a:lstStyle/>
              <a:p>
                <a:r>
                  <a:rPr lang="zh-CN" altLang="en-US">
                    <a:noFill/>
                  </a:rPr>
                  <a:t> </a:t>
                </a:r>
              </a:p>
            </p:txBody>
          </p:sp>
        </mc:Fallback>
      </mc:AlternateContent>
      <p:sp>
        <p:nvSpPr>
          <p:cNvPr id="11272" name="Text Box 8">
            <a:extLst>
              <a:ext uri="{FF2B5EF4-FFF2-40B4-BE49-F238E27FC236}">
                <a16:creationId xmlns:a16="http://schemas.microsoft.com/office/drawing/2014/main" id="{D26593E5-F6E0-44CC-855C-073438ACF7EF}"/>
              </a:ext>
            </a:extLst>
          </p:cNvPr>
          <p:cNvSpPr txBox="1">
            <a:spLocks noChangeArrowheads="1"/>
          </p:cNvSpPr>
          <p:nvPr/>
        </p:nvSpPr>
        <p:spPr bwMode="auto">
          <a:xfrm>
            <a:off x="1219200" y="2590800"/>
            <a:ext cx="274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sz="2800" b="1">
                <a:solidFill>
                  <a:schemeClr val="tx2"/>
                </a:solidFill>
                <a:latin typeface="微软雅黑" panose="020B0503020204020204" pitchFamily="34" charset="-122"/>
                <a:ea typeface="微软雅黑" panose="020B0503020204020204" pitchFamily="34" charset="-122"/>
              </a:rPr>
              <a:t>吉布斯自由能</a:t>
            </a:r>
          </a:p>
        </p:txBody>
      </p:sp>
      <p:sp>
        <p:nvSpPr>
          <p:cNvPr id="11273" name="Text Box 9">
            <a:extLst>
              <a:ext uri="{FF2B5EF4-FFF2-40B4-BE49-F238E27FC236}">
                <a16:creationId xmlns:a16="http://schemas.microsoft.com/office/drawing/2014/main" id="{E912C685-244A-49F7-A074-BE9CEEB58A4F}"/>
              </a:ext>
            </a:extLst>
          </p:cNvPr>
          <p:cNvSpPr txBox="1">
            <a:spLocks noChangeArrowheads="1"/>
          </p:cNvSpPr>
          <p:nvPr/>
        </p:nvSpPr>
        <p:spPr bwMode="auto">
          <a:xfrm>
            <a:off x="3962400" y="2590800"/>
            <a:ext cx="720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800" b="1">
                <a:solidFill>
                  <a:schemeClr val="tx2"/>
                </a:solidFill>
                <a:latin typeface="微软雅黑" panose="020B0503020204020204" pitchFamily="34" charset="-122"/>
                <a:ea typeface="微软雅黑" panose="020B0503020204020204" pitchFamily="34" charset="-122"/>
              </a:rPr>
              <a:t>焓</a:t>
            </a:r>
          </a:p>
        </p:txBody>
      </p:sp>
      <p:sp>
        <p:nvSpPr>
          <p:cNvPr id="11274" name="Text Box 10">
            <a:extLst>
              <a:ext uri="{FF2B5EF4-FFF2-40B4-BE49-F238E27FC236}">
                <a16:creationId xmlns:a16="http://schemas.microsoft.com/office/drawing/2014/main" id="{B8513EC2-73A8-45B2-8DD1-50014C040908}"/>
              </a:ext>
            </a:extLst>
          </p:cNvPr>
          <p:cNvSpPr txBox="1">
            <a:spLocks noChangeArrowheads="1"/>
          </p:cNvSpPr>
          <p:nvPr/>
        </p:nvSpPr>
        <p:spPr bwMode="auto">
          <a:xfrm>
            <a:off x="5181600" y="2590800"/>
            <a:ext cx="6397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800" b="1" dirty="0">
                <a:solidFill>
                  <a:schemeClr val="tx2"/>
                </a:solidFill>
                <a:latin typeface="微软雅黑" panose="020B0503020204020204" pitchFamily="34" charset="-122"/>
                <a:ea typeface="微软雅黑" panose="020B0503020204020204" pitchFamily="34" charset="-122"/>
              </a:rPr>
              <a:t>熵</a:t>
            </a:r>
          </a:p>
        </p:txBody>
      </p:sp>
      <p:sp>
        <p:nvSpPr>
          <p:cNvPr id="11275" name="Text Box 11">
            <a:extLst>
              <a:ext uri="{FF2B5EF4-FFF2-40B4-BE49-F238E27FC236}">
                <a16:creationId xmlns:a16="http://schemas.microsoft.com/office/drawing/2014/main" id="{6B4F293E-B795-4E3A-BBB3-71B27A1AEAAF}"/>
              </a:ext>
            </a:extLst>
          </p:cNvPr>
          <p:cNvSpPr txBox="1">
            <a:spLocks noChangeArrowheads="1"/>
          </p:cNvSpPr>
          <p:nvPr/>
        </p:nvSpPr>
        <p:spPr bwMode="auto">
          <a:xfrm>
            <a:off x="381000" y="3581400"/>
            <a:ext cx="4198938" cy="588963"/>
          </a:xfrm>
          <a:prstGeom prst="rect">
            <a:avLst/>
          </a:prstGeom>
          <a:noFill/>
          <a:ln w="9525" cmpd="sng">
            <a:solidFill>
              <a:srgbClr val="66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3200" b="1">
                <a:solidFill>
                  <a:schemeClr val="tx2"/>
                </a:solidFill>
                <a:latin typeface="Times New Roman" pitchFamily="18" charset="0"/>
              </a:rPr>
              <a:t>溶解自发进行的条件</a:t>
            </a:r>
          </a:p>
        </p:txBody>
      </p:sp>
      <mc:AlternateContent xmlns:mc="http://schemas.openxmlformats.org/markup-compatibility/2006" xmlns:a14="http://schemas.microsoft.com/office/drawing/2010/main">
        <mc:Choice Requires="a14">
          <p:sp>
            <p:nvSpPr>
              <p:cNvPr id="9228" name="Object 12">
                <a:extLst>
                  <a:ext uri="{FF2B5EF4-FFF2-40B4-BE49-F238E27FC236}">
                    <a16:creationId xmlns:a16="http://schemas.microsoft.com/office/drawing/2014/main" id="{6D6B1924-2FA4-4265-9140-D7D100EECB35}"/>
                  </a:ext>
                </a:extLst>
              </p:cNvPr>
              <p:cNvSpPr txBox="1"/>
              <p:nvPr/>
            </p:nvSpPr>
            <p:spPr bwMode="auto">
              <a:xfrm>
                <a:off x="5410200" y="3460728"/>
                <a:ext cx="2209800" cy="806450"/>
              </a:xfrm>
              <a:prstGeom prst="rect">
                <a:avLst/>
              </a:prstGeom>
              <a:solidFill>
                <a:schemeClr val="bg1"/>
              </a:solidFill>
              <a:ln w="38100">
                <a:solidFill>
                  <a:srgbClr val="66FF66"/>
                </a:solidFill>
                <a:miter lim="800000"/>
                <a:headEnd/>
                <a:tailEnd/>
              </a:ln>
            </p:spPr>
            <p:txBody>
              <a:bodyPr>
                <a:normAutofit/>
              </a:bodyPr>
              <a:lstStyle/>
              <a:p>
                <a:pPr/>
                <a14:m>
                  <m:oMathPara xmlns:m="http://schemas.openxmlformats.org/officeDocument/2006/math">
                    <m:oMathParaPr>
                      <m:jc m:val="center"/>
                    </m:oMathParaPr>
                    <m:oMath xmlns:m="http://schemas.openxmlformats.org/officeDocument/2006/math">
                      <m:r>
                        <m:rPr>
                          <m:sty m:val="p"/>
                        </m:rPr>
                        <a:rPr lang="zh-CN" altLang="en-US" sz="3200" i="1">
                          <a:solidFill>
                            <a:srgbClr val="000000"/>
                          </a:solidFill>
                          <a:latin typeface="Cambria Math" panose="02040503050406030204" pitchFamily="18" charset="0"/>
                        </a:rPr>
                        <m:t>Δ</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𝐺</m:t>
                          </m:r>
                        </m:e>
                        <m:sub>
                          <m:r>
                            <a:rPr lang="zh-CN" altLang="en-US" sz="3200" i="1">
                              <a:solidFill>
                                <a:srgbClr val="000000"/>
                              </a:solidFill>
                              <a:latin typeface="Cambria Math" panose="02040503050406030204" pitchFamily="18" charset="0"/>
                            </a:rPr>
                            <m:t>𝑀</m:t>
                          </m:r>
                        </m:sub>
                      </m:sSub>
                      <m:r>
                        <a:rPr lang="zh-CN" altLang="en-US" sz="3200" i="1">
                          <a:solidFill>
                            <a:srgbClr val="000000"/>
                          </a:solidFill>
                          <a:latin typeface="Cambria Math" panose="02040503050406030204" pitchFamily="18" charset="0"/>
                        </a:rPr>
                        <m:t>&lt;0</m:t>
                      </m:r>
                    </m:oMath>
                  </m:oMathPara>
                </a14:m>
                <a:endParaRPr lang="zh-CN" altLang="en-US" sz="3200"/>
              </a:p>
            </p:txBody>
          </p:sp>
        </mc:Choice>
        <mc:Fallback xmlns="">
          <p:sp>
            <p:nvSpPr>
              <p:cNvPr id="9228" name="Object 12">
                <a:extLst>
                  <a:ext uri="{FF2B5EF4-FFF2-40B4-BE49-F238E27FC236}">
                    <a16:creationId xmlns:a16="http://schemas.microsoft.com/office/drawing/2014/main" id="{6D6B1924-2FA4-4265-9140-D7D100EECB35}"/>
                  </a:ext>
                </a:extLst>
              </p:cNvPr>
              <p:cNvSpPr txBox="1">
                <a:spLocks noRot="1" noChangeAspect="1" noMove="1" noResize="1" noEditPoints="1" noAdjustHandles="1" noChangeArrowheads="1" noChangeShapeType="1" noTextEdit="1"/>
              </p:cNvSpPr>
              <p:nvPr/>
            </p:nvSpPr>
            <p:spPr bwMode="auto">
              <a:xfrm>
                <a:off x="5410200" y="3460728"/>
                <a:ext cx="2209800" cy="806450"/>
              </a:xfrm>
              <a:prstGeom prst="rect">
                <a:avLst/>
              </a:prstGeom>
              <a:blipFill>
                <a:blip r:embed="rId3"/>
                <a:stretch>
                  <a:fillRect/>
                </a:stretch>
              </a:blipFill>
              <a:ln w="38100">
                <a:solidFill>
                  <a:srgbClr val="66FF66"/>
                </a:solidFill>
                <a:miter lim="800000"/>
                <a:headEnd/>
                <a:tailEnd/>
              </a:ln>
            </p:spPr>
            <p:txBody>
              <a:bodyPr/>
              <a:lstStyle/>
              <a:p>
                <a:r>
                  <a:rPr lang="zh-CN" altLang="en-US">
                    <a:noFill/>
                  </a:rPr>
                  <a:t> </a:t>
                </a:r>
              </a:p>
            </p:txBody>
          </p:sp>
        </mc:Fallback>
      </mc:AlternateContent>
      <p:sp>
        <p:nvSpPr>
          <p:cNvPr id="9229" name="AutoShape 13">
            <a:extLst>
              <a:ext uri="{FF2B5EF4-FFF2-40B4-BE49-F238E27FC236}">
                <a16:creationId xmlns:a16="http://schemas.microsoft.com/office/drawing/2014/main" id="{33866CA3-3490-4CB4-AAE9-A86892E50E50}"/>
              </a:ext>
            </a:extLst>
          </p:cNvPr>
          <p:cNvSpPr>
            <a:spLocks noChangeArrowheads="1"/>
          </p:cNvSpPr>
          <p:nvPr/>
        </p:nvSpPr>
        <p:spPr bwMode="auto">
          <a:xfrm>
            <a:off x="4724400" y="3657600"/>
            <a:ext cx="533400" cy="381000"/>
          </a:xfrm>
          <a:prstGeom prst="rightArrow">
            <a:avLst>
              <a:gd name="adj1" fmla="val 50000"/>
              <a:gd name="adj2" fmla="val 35000"/>
            </a:avLst>
          </a:prstGeom>
          <a:solidFill>
            <a:srgbClr val="66FF66"/>
          </a:solidFill>
          <a:ln w="9525">
            <a:solidFill>
              <a:srgbClr val="66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30" name="Line 14">
            <a:extLst>
              <a:ext uri="{FF2B5EF4-FFF2-40B4-BE49-F238E27FC236}">
                <a16:creationId xmlns:a16="http://schemas.microsoft.com/office/drawing/2014/main" id="{5A8B333B-6215-4D43-A62E-0294D1A2570B}"/>
              </a:ext>
            </a:extLst>
          </p:cNvPr>
          <p:cNvSpPr>
            <a:spLocks noChangeShapeType="1"/>
          </p:cNvSpPr>
          <p:nvPr/>
        </p:nvSpPr>
        <p:spPr bwMode="auto">
          <a:xfrm flipV="1">
            <a:off x="2133600" y="2286000"/>
            <a:ext cx="381000" cy="381000"/>
          </a:xfrm>
          <a:prstGeom prst="line">
            <a:avLst/>
          </a:prstGeom>
          <a:noFill/>
          <a:ln w="5715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1" name="Line 15">
            <a:extLst>
              <a:ext uri="{FF2B5EF4-FFF2-40B4-BE49-F238E27FC236}">
                <a16:creationId xmlns:a16="http://schemas.microsoft.com/office/drawing/2014/main" id="{A1E9C4EB-554D-4872-8A58-4D18322AD58D}"/>
              </a:ext>
            </a:extLst>
          </p:cNvPr>
          <p:cNvSpPr>
            <a:spLocks noChangeShapeType="1"/>
          </p:cNvSpPr>
          <p:nvPr/>
        </p:nvSpPr>
        <p:spPr bwMode="auto">
          <a:xfrm flipH="1" flipV="1">
            <a:off x="3962400" y="2209800"/>
            <a:ext cx="76200" cy="533400"/>
          </a:xfrm>
          <a:prstGeom prst="line">
            <a:avLst/>
          </a:prstGeom>
          <a:noFill/>
          <a:ln w="5715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32" name="Line 16">
            <a:extLst>
              <a:ext uri="{FF2B5EF4-FFF2-40B4-BE49-F238E27FC236}">
                <a16:creationId xmlns:a16="http://schemas.microsoft.com/office/drawing/2014/main" id="{4B33B483-8631-45AB-937E-F15DB6EE32D3}"/>
              </a:ext>
            </a:extLst>
          </p:cNvPr>
          <p:cNvSpPr>
            <a:spLocks noChangeShapeType="1"/>
          </p:cNvSpPr>
          <p:nvPr/>
        </p:nvSpPr>
        <p:spPr bwMode="auto">
          <a:xfrm flipH="1" flipV="1">
            <a:off x="4953000" y="2133600"/>
            <a:ext cx="152400" cy="609600"/>
          </a:xfrm>
          <a:prstGeom prst="line">
            <a:avLst/>
          </a:prstGeom>
          <a:noFill/>
          <a:ln w="5715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Text Box 13">
            <a:extLst>
              <a:ext uri="{FF2B5EF4-FFF2-40B4-BE49-F238E27FC236}">
                <a16:creationId xmlns:a16="http://schemas.microsoft.com/office/drawing/2014/main" id="{08154D38-A9C8-4BC0-BEB4-94BE96502ADA}"/>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567D1238-476E-4270-9F76-DA4CA9BF2196}"/>
              </a:ext>
            </a:extLst>
          </p:cNvPr>
          <p:cNvSpPr>
            <a:spLocks noGrp="1"/>
          </p:cNvSpPr>
          <p:nvPr>
            <p:ph type="sldNum" sz="quarter" idx="12"/>
          </p:nvPr>
        </p:nvSpPr>
        <p:spPr/>
        <p:txBody>
          <a:bodyPr/>
          <a:lstStyle/>
          <a:p>
            <a:fld id="{2683E018-39C6-4725-A718-E21BC41313B1}" type="slidenum">
              <a:rPr lang="zh-CN" altLang="en-US" smtClean="0"/>
              <a:t>8</a:t>
            </a:fld>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a:extLst>
              <a:ext uri="{FF2B5EF4-FFF2-40B4-BE49-F238E27FC236}">
                <a16:creationId xmlns:a16="http://schemas.microsoft.com/office/drawing/2014/main" id="{54198EEB-CE40-4710-B8F3-54ECC9E1F0E8}"/>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相分离动力学表征</a:t>
            </a:r>
          </a:p>
        </p:txBody>
      </p:sp>
      <p:sp>
        <p:nvSpPr>
          <p:cNvPr id="104451" name="Rectangle 6">
            <a:extLst>
              <a:ext uri="{FF2B5EF4-FFF2-40B4-BE49-F238E27FC236}">
                <a16:creationId xmlns:a16="http://schemas.microsoft.com/office/drawing/2014/main" id="{55E76BF7-A660-4659-8AC4-9A897F852B3C}"/>
              </a:ext>
            </a:extLst>
          </p:cNvPr>
          <p:cNvSpPr>
            <a:spLocks noChangeArrowheads="1"/>
          </p:cNvSpPr>
          <p:nvPr/>
        </p:nvSpPr>
        <p:spPr bwMode="auto">
          <a:xfrm>
            <a:off x="776288" y="1036638"/>
            <a:ext cx="3508375" cy="520700"/>
          </a:xfrm>
          <a:prstGeom prst="rect">
            <a:avLst/>
          </a:prstGeom>
          <a:solidFill>
            <a:srgbClr val="FFFFFF"/>
          </a:solidFill>
          <a:ln w="9525">
            <a:solidFill>
              <a:srgbClr val="000000"/>
            </a:solidFill>
            <a:miter lim="800000"/>
            <a:headEnd/>
            <a:tailEnd/>
          </a:ln>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ea typeface="黑体" panose="02010609060101010101" pitchFamily="49" charset="-122"/>
              </a:rPr>
              <a:t>(1)</a:t>
            </a:r>
            <a:r>
              <a:rPr lang="zh-CN" altLang="en-US" sz="2800" b="1">
                <a:solidFill>
                  <a:schemeClr val="tx2"/>
                </a:solidFill>
                <a:latin typeface="Verdana" panose="020B0604030504040204" pitchFamily="34" charset="0"/>
                <a:ea typeface="黑体" panose="02010609060101010101" pitchFamily="49" charset="-122"/>
              </a:rPr>
              <a:t>光学显微镜法</a:t>
            </a:r>
            <a:endParaRPr lang="zh-CN" altLang="en-US" sz="2600" b="1">
              <a:solidFill>
                <a:schemeClr val="tx2"/>
              </a:solidFill>
              <a:latin typeface="Verdana" panose="020B0604030504040204" pitchFamily="34" charset="0"/>
              <a:ea typeface="楷体" panose="02010609060101010101" pitchFamily="49" charset="-122"/>
            </a:endParaRPr>
          </a:p>
        </p:txBody>
      </p:sp>
      <p:grpSp>
        <p:nvGrpSpPr>
          <p:cNvPr id="104452" name="Group 7">
            <a:extLst>
              <a:ext uri="{FF2B5EF4-FFF2-40B4-BE49-F238E27FC236}">
                <a16:creationId xmlns:a16="http://schemas.microsoft.com/office/drawing/2014/main" id="{E2FFAD6B-C844-4AF9-A967-66C9E7410457}"/>
              </a:ext>
            </a:extLst>
          </p:cNvPr>
          <p:cNvGrpSpPr>
            <a:grpSpLocks/>
          </p:cNvGrpSpPr>
          <p:nvPr/>
        </p:nvGrpSpPr>
        <p:grpSpPr bwMode="auto">
          <a:xfrm>
            <a:off x="6732588" y="1700213"/>
            <a:ext cx="1800225" cy="1439862"/>
            <a:chOff x="7118" y="11883"/>
            <a:chExt cx="2542" cy="1910"/>
          </a:xfrm>
        </p:grpSpPr>
        <p:pic>
          <p:nvPicPr>
            <p:cNvPr id="104476" name="Picture 8" descr="50min-放大">
              <a:extLst>
                <a:ext uri="{FF2B5EF4-FFF2-40B4-BE49-F238E27FC236}">
                  <a16:creationId xmlns:a16="http://schemas.microsoft.com/office/drawing/2014/main" id="{1D4A88DA-A76E-42C0-87DE-779C962FF06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 y="11883"/>
              <a:ext cx="2540" cy="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77" name="Text Box 9">
              <a:extLst>
                <a:ext uri="{FF2B5EF4-FFF2-40B4-BE49-F238E27FC236}">
                  <a16:creationId xmlns:a16="http://schemas.microsoft.com/office/drawing/2014/main" id="{BC147E80-46DE-441A-82E2-86C543E23CC6}"/>
                </a:ext>
              </a:extLst>
            </p:cNvPr>
            <p:cNvSpPr txBox="1">
              <a:spLocks noChangeArrowheads="1"/>
            </p:cNvSpPr>
            <p:nvPr/>
          </p:nvSpPr>
          <p:spPr bwMode="auto">
            <a:xfrm>
              <a:off x="9120" y="11885"/>
              <a:ext cx="540" cy="309"/>
            </a:xfrm>
            <a:prstGeom prst="rect">
              <a:avLst/>
            </a:prstGeom>
            <a:solidFill>
              <a:srgbClr val="FFFFFF"/>
            </a:solidFill>
            <a:ln w="9525">
              <a:solidFill>
                <a:srgbClr val="FFFFFF"/>
              </a:solidFill>
              <a:miter lim="800000"/>
              <a:headEnd/>
              <a:tailEnd/>
            </a:ln>
          </p:spPr>
          <p:txBody>
            <a:bodyPr lIns="0" tIns="0" rIns="0" bIns="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700">
                  <a:ea typeface="宋体" panose="02010600030101010101" pitchFamily="2" charset="-122"/>
                </a:rPr>
                <a:t>50min</a:t>
              </a:r>
              <a:endParaRPr lang="en-US" altLang="zh-CN">
                <a:ea typeface="宋体" panose="02010600030101010101" pitchFamily="2" charset="-122"/>
              </a:endParaRPr>
            </a:p>
          </p:txBody>
        </p:sp>
      </p:grpSp>
      <p:grpSp>
        <p:nvGrpSpPr>
          <p:cNvPr id="104453" name="Group 10">
            <a:extLst>
              <a:ext uri="{FF2B5EF4-FFF2-40B4-BE49-F238E27FC236}">
                <a16:creationId xmlns:a16="http://schemas.microsoft.com/office/drawing/2014/main" id="{42C6B363-B7BC-4093-827D-1A117BAA94D5}"/>
              </a:ext>
            </a:extLst>
          </p:cNvPr>
          <p:cNvGrpSpPr>
            <a:grpSpLocks/>
          </p:cNvGrpSpPr>
          <p:nvPr/>
        </p:nvGrpSpPr>
        <p:grpSpPr bwMode="auto">
          <a:xfrm>
            <a:off x="2982913" y="1701800"/>
            <a:ext cx="1800225" cy="1439863"/>
            <a:chOff x="4471" y="9694"/>
            <a:chExt cx="2550" cy="1920"/>
          </a:xfrm>
        </p:grpSpPr>
        <p:pic>
          <p:nvPicPr>
            <p:cNvPr id="104474" name="Picture 11" descr="10min-放大">
              <a:extLst>
                <a:ext uri="{FF2B5EF4-FFF2-40B4-BE49-F238E27FC236}">
                  <a16:creationId xmlns:a16="http://schemas.microsoft.com/office/drawing/2014/main" id="{6194AA0E-86D0-4E34-A2E0-AA29A902721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 y="9694"/>
              <a:ext cx="2550"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75" name="Text Box 12">
              <a:extLst>
                <a:ext uri="{FF2B5EF4-FFF2-40B4-BE49-F238E27FC236}">
                  <a16:creationId xmlns:a16="http://schemas.microsoft.com/office/drawing/2014/main" id="{C1BED3B6-97E2-474D-8D22-E702157D0535}"/>
                </a:ext>
              </a:extLst>
            </p:cNvPr>
            <p:cNvSpPr txBox="1">
              <a:spLocks noChangeArrowheads="1"/>
            </p:cNvSpPr>
            <p:nvPr/>
          </p:nvSpPr>
          <p:spPr bwMode="auto">
            <a:xfrm>
              <a:off x="6470" y="9698"/>
              <a:ext cx="540" cy="309"/>
            </a:xfrm>
            <a:prstGeom prst="rect">
              <a:avLst/>
            </a:prstGeom>
            <a:solidFill>
              <a:srgbClr val="FFFFFF"/>
            </a:solidFill>
            <a:ln w="9525">
              <a:solidFill>
                <a:srgbClr val="FFFFFF"/>
              </a:solidFill>
              <a:miter lim="800000"/>
              <a:headEnd/>
              <a:tailEnd/>
            </a:ln>
          </p:spPr>
          <p:txBody>
            <a:bodyPr lIns="0" tIns="0" rIns="0" bIns="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700">
                  <a:ea typeface="宋体" panose="02010600030101010101" pitchFamily="2" charset="-122"/>
                </a:rPr>
                <a:t>10min</a:t>
              </a:r>
              <a:endParaRPr lang="en-US" altLang="zh-CN">
                <a:ea typeface="宋体" panose="02010600030101010101" pitchFamily="2" charset="-122"/>
              </a:endParaRPr>
            </a:p>
          </p:txBody>
        </p:sp>
      </p:grpSp>
      <p:grpSp>
        <p:nvGrpSpPr>
          <p:cNvPr id="104454" name="Group 13">
            <a:extLst>
              <a:ext uri="{FF2B5EF4-FFF2-40B4-BE49-F238E27FC236}">
                <a16:creationId xmlns:a16="http://schemas.microsoft.com/office/drawing/2014/main" id="{D11BBEE9-0788-48AA-A040-F472A53659DE}"/>
              </a:ext>
            </a:extLst>
          </p:cNvPr>
          <p:cNvGrpSpPr>
            <a:grpSpLocks noChangeAspect="1"/>
          </p:cNvGrpSpPr>
          <p:nvPr/>
        </p:nvGrpSpPr>
        <p:grpSpPr bwMode="auto">
          <a:xfrm>
            <a:off x="1143000" y="1700213"/>
            <a:ext cx="1800225" cy="1439862"/>
            <a:chOff x="1800" y="1481"/>
            <a:chExt cx="1984" cy="1484"/>
          </a:xfrm>
        </p:grpSpPr>
        <p:pic>
          <p:nvPicPr>
            <p:cNvPr id="104472" name="Picture 14" descr="1min-放大-定标">
              <a:extLst>
                <a:ext uri="{FF2B5EF4-FFF2-40B4-BE49-F238E27FC236}">
                  <a16:creationId xmlns:a16="http://schemas.microsoft.com/office/drawing/2014/main" id="{C0B08277-E954-47E2-B90F-D286B9CA0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 y="1481"/>
              <a:ext cx="1984" cy="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73" name="Text Box 15">
              <a:extLst>
                <a:ext uri="{FF2B5EF4-FFF2-40B4-BE49-F238E27FC236}">
                  <a16:creationId xmlns:a16="http://schemas.microsoft.com/office/drawing/2014/main" id="{2F5BE9E5-F210-4FEC-9502-B91C79D9B7D3}"/>
                </a:ext>
              </a:extLst>
            </p:cNvPr>
            <p:cNvSpPr txBox="1">
              <a:spLocks noChangeAspect="1" noChangeArrowheads="1"/>
            </p:cNvSpPr>
            <p:nvPr/>
          </p:nvSpPr>
          <p:spPr bwMode="auto">
            <a:xfrm>
              <a:off x="3269" y="1483"/>
              <a:ext cx="510" cy="240"/>
            </a:xfrm>
            <a:prstGeom prst="rect">
              <a:avLst/>
            </a:prstGeom>
            <a:solidFill>
              <a:srgbClr val="FFFFFF"/>
            </a:solidFill>
            <a:ln w="9525">
              <a:solidFill>
                <a:srgbClr val="FFFFFF"/>
              </a:solidFill>
              <a:miter lim="800000"/>
              <a:headEnd/>
              <a:tailEnd/>
            </a:ln>
          </p:spPr>
          <p:txBody>
            <a:bodyPr lIns="0" tIns="0" rIns="0" bIns="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700">
                  <a:ea typeface="宋体" panose="02010600030101010101" pitchFamily="2" charset="-122"/>
                </a:rPr>
                <a:t>(b)0min</a:t>
              </a:r>
              <a:endParaRPr lang="en-US" altLang="zh-CN">
                <a:ea typeface="宋体" panose="02010600030101010101" pitchFamily="2" charset="-122"/>
              </a:endParaRPr>
            </a:p>
          </p:txBody>
        </p:sp>
      </p:grpSp>
      <p:grpSp>
        <p:nvGrpSpPr>
          <p:cNvPr id="104455" name="Group 16">
            <a:extLst>
              <a:ext uri="{FF2B5EF4-FFF2-40B4-BE49-F238E27FC236}">
                <a16:creationId xmlns:a16="http://schemas.microsoft.com/office/drawing/2014/main" id="{AA2F3993-B6C1-4AD7-9C55-7791EF87B487}"/>
              </a:ext>
            </a:extLst>
          </p:cNvPr>
          <p:cNvGrpSpPr>
            <a:grpSpLocks noChangeAspect="1"/>
          </p:cNvGrpSpPr>
          <p:nvPr/>
        </p:nvGrpSpPr>
        <p:grpSpPr bwMode="auto">
          <a:xfrm>
            <a:off x="4859338" y="1701800"/>
            <a:ext cx="1800225" cy="1439863"/>
            <a:chOff x="4320" y="1908"/>
            <a:chExt cx="1978" cy="1490"/>
          </a:xfrm>
        </p:grpSpPr>
        <p:pic>
          <p:nvPicPr>
            <p:cNvPr id="104470" name="Picture 17" descr="PS3-PVME=30-70 30minfangda">
              <a:extLst>
                <a:ext uri="{FF2B5EF4-FFF2-40B4-BE49-F238E27FC236}">
                  <a16:creationId xmlns:a16="http://schemas.microsoft.com/office/drawing/2014/main" id="{E95A892F-AEA6-4F7A-8687-741B52BBF1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 y="1908"/>
              <a:ext cx="1978" cy="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71" name="Text Box 18">
              <a:extLst>
                <a:ext uri="{FF2B5EF4-FFF2-40B4-BE49-F238E27FC236}">
                  <a16:creationId xmlns:a16="http://schemas.microsoft.com/office/drawing/2014/main" id="{A6DEDA8C-8FD5-4277-880F-2DEBAF1CB0E7}"/>
                </a:ext>
              </a:extLst>
            </p:cNvPr>
            <p:cNvSpPr txBox="1">
              <a:spLocks noChangeAspect="1" noChangeArrowheads="1"/>
            </p:cNvSpPr>
            <p:nvPr/>
          </p:nvSpPr>
          <p:spPr bwMode="auto">
            <a:xfrm>
              <a:off x="5849" y="1908"/>
              <a:ext cx="425" cy="244"/>
            </a:xfrm>
            <a:prstGeom prst="rect">
              <a:avLst/>
            </a:prstGeom>
            <a:solidFill>
              <a:srgbClr val="FFFFFF"/>
            </a:solidFill>
            <a:ln w="9525">
              <a:solidFill>
                <a:srgbClr val="FFFFFF"/>
              </a:solidFill>
              <a:miter lim="800000"/>
              <a:headEnd/>
              <a:tailEnd/>
            </a:ln>
          </p:spPr>
          <p:txBody>
            <a:bodyPr lIns="0" tIns="0" rIns="0" bIns="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700">
                  <a:ea typeface="宋体" panose="02010600030101010101" pitchFamily="2" charset="-122"/>
                </a:rPr>
                <a:t>30min</a:t>
              </a:r>
              <a:endParaRPr lang="en-US" altLang="zh-CN">
                <a:ea typeface="宋体" panose="02010600030101010101" pitchFamily="2" charset="-122"/>
              </a:endParaRPr>
            </a:p>
          </p:txBody>
        </p:sp>
      </p:grpSp>
      <p:grpSp>
        <p:nvGrpSpPr>
          <p:cNvPr id="104456" name="Group 19">
            <a:extLst>
              <a:ext uri="{FF2B5EF4-FFF2-40B4-BE49-F238E27FC236}">
                <a16:creationId xmlns:a16="http://schemas.microsoft.com/office/drawing/2014/main" id="{B90A4630-F140-46EE-8CB4-D4ED9045FB3F}"/>
              </a:ext>
            </a:extLst>
          </p:cNvPr>
          <p:cNvGrpSpPr>
            <a:grpSpLocks/>
          </p:cNvGrpSpPr>
          <p:nvPr/>
        </p:nvGrpSpPr>
        <p:grpSpPr bwMode="auto">
          <a:xfrm>
            <a:off x="6735763" y="3214688"/>
            <a:ext cx="1800225" cy="1439862"/>
            <a:chOff x="4459" y="4390"/>
            <a:chExt cx="2550" cy="1910"/>
          </a:xfrm>
        </p:grpSpPr>
        <p:pic>
          <p:nvPicPr>
            <p:cNvPr id="104468" name="Picture 20" descr="50min-放大">
              <a:extLst>
                <a:ext uri="{FF2B5EF4-FFF2-40B4-BE49-F238E27FC236}">
                  <a16:creationId xmlns:a16="http://schemas.microsoft.com/office/drawing/2014/main" id="{BE5D717B-31AC-4262-8DE1-3A2DFAD4DEB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9" y="4390"/>
              <a:ext cx="2550" cy="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9" name="Text Box 21">
              <a:extLst>
                <a:ext uri="{FF2B5EF4-FFF2-40B4-BE49-F238E27FC236}">
                  <a16:creationId xmlns:a16="http://schemas.microsoft.com/office/drawing/2014/main" id="{AF0ED21B-67CA-425B-9E41-38BECEB97F92}"/>
                </a:ext>
              </a:extLst>
            </p:cNvPr>
            <p:cNvSpPr txBox="1">
              <a:spLocks noChangeArrowheads="1"/>
            </p:cNvSpPr>
            <p:nvPr/>
          </p:nvSpPr>
          <p:spPr bwMode="auto">
            <a:xfrm>
              <a:off x="6460" y="4394"/>
              <a:ext cx="540" cy="309"/>
            </a:xfrm>
            <a:prstGeom prst="rect">
              <a:avLst/>
            </a:prstGeom>
            <a:solidFill>
              <a:srgbClr val="FFFFFF"/>
            </a:solidFill>
            <a:ln w="9525">
              <a:solidFill>
                <a:srgbClr val="FFFFFF"/>
              </a:solidFill>
              <a:miter lim="800000"/>
              <a:headEnd/>
              <a:tailEnd/>
            </a:ln>
          </p:spPr>
          <p:txBody>
            <a:bodyPr lIns="0" tIns="0" rIns="0" bIns="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700">
                  <a:ea typeface="宋体" panose="02010600030101010101" pitchFamily="2" charset="-122"/>
                </a:rPr>
                <a:t>50min</a:t>
              </a:r>
              <a:endParaRPr lang="en-US" altLang="zh-CN">
                <a:ea typeface="宋体" panose="02010600030101010101" pitchFamily="2" charset="-122"/>
              </a:endParaRPr>
            </a:p>
          </p:txBody>
        </p:sp>
      </p:grpSp>
      <p:grpSp>
        <p:nvGrpSpPr>
          <p:cNvPr id="104457" name="Group 22">
            <a:extLst>
              <a:ext uri="{FF2B5EF4-FFF2-40B4-BE49-F238E27FC236}">
                <a16:creationId xmlns:a16="http://schemas.microsoft.com/office/drawing/2014/main" id="{C159FCB8-A135-4562-BF94-8A8B5EB988B9}"/>
              </a:ext>
            </a:extLst>
          </p:cNvPr>
          <p:cNvGrpSpPr>
            <a:grpSpLocks/>
          </p:cNvGrpSpPr>
          <p:nvPr/>
        </p:nvGrpSpPr>
        <p:grpSpPr bwMode="auto">
          <a:xfrm>
            <a:off x="4879975" y="3213100"/>
            <a:ext cx="1800225" cy="1439863"/>
            <a:chOff x="7130" y="2200"/>
            <a:chExt cx="2560" cy="1920"/>
          </a:xfrm>
        </p:grpSpPr>
        <p:pic>
          <p:nvPicPr>
            <p:cNvPr id="104466" name="Picture 23" descr="21min-放大">
              <a:extLst>
                <a:ext uri="{FF2B5EF4-FFF2-40B4-BE49-F238E27FC236}">
                  <a16:creationId xmlns:a16="http://schemas.microsoft.com/office/drawing/2014/main" id="{8E8CBDC6-0222-41C0-BD97-BE85C5B5B39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0" y="2200"/>
              <a:ext cx="2560"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7" name="Text Box 24">
              <a:extLst>
                <a:ext uri="{FF2B5EF4-FFF2-40B4-BE49-F238E27FC236}">
                  <a16:creationId xmlns:a16="http://schemas.microsoft.com/office/drawing/2014/main" id="{9F0C31FE-010C-47B5-8341-B444FE02EDAF}"/>
                </a:ext>
              </a:extLst>
            </p:cNvPr>
            <p:cNvSpPr txBox="1">
              <a:spLocks noChangeArrowheads="1"/>
            </p:cNvSpPr>
            <p:nvPr/>
          </p:nvSpPr>
          <p:spPr bwMode="auto">
            <a:xfrm>
              <a:off x="9143" y="2200"/>
              <a:ext cx="540" cy="309"/>
            </a:xfrm>
            <a:prstGeom prst="rect">
              <a:avLst/>
            </a:prstGeom>
            <a:solidFill>
              <a:srgbClr val="FFFFFF"/>
            </a:solidFill>
            <a:ln w="9525">
              <a:solidFill>
                <a:srgbClr val="FFFFFF"/>
              </a:solidFill>
              <a:miter lim="800000"/>
              <a:headEnd/>
              <a:tailEnd/>
            </a:ln>
          </p:spPr>
          <p:txBody>
            <a:bodyPr lIns="0" tIns="0" rIns="0" bIns="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700">
                  <a:ea typeface="宋体" panose="02010600030101010101" pitchFamily="2" charset="-122"/>
                </a:rPr>
                <a:t>21min</a:t>
              </a:r>
              <a:endParaRPr lang="en-US" altLang="zh-CN">
                <a:ea typeface="宋体" panose="02010600030101010101" pitchFamily="2" charset="-122"/>
              </a:endParaRPr>
            </a:p>
          </p:txBody>
        </p:sp>
      </p:grpSp>
      <p:grpSp>
        <p:nvGrpSpPr>
          <p:cNvPr id="104458" name="Group 25">
            <a:extLst>
              <a:ext uri="{FF2B5EF4-FFF2-40B4-BE49-F238E27FC236}">
                <a16:creationId xmlns:a16="http://schemas.microsoft.com/office/drawing/2014/main" id="{658279FC-E59B-4C16-9BB3-D8BF7AB9337F}"/>
              </a:ext>
            </a:extLst>
          </p:cNvPr>
          <p:cNvGrpSpPr>
            <a:grpSpLocks/>
          </p:cNvGrpSpPr>
          <p:nvPr/>
        </p:nvGrpSpPr>
        <p:grpSpPr bwMode="auto">
          <a:xfrm>
            <a:off x="2990850" y="3213100"/>
            <a:ext cx="1800225" cy="1439863"/>
            <a:chOff x="4471" y="2200"/>
            <a:chExt cx="2560" cy="1920"/>
          </a:xfrm>
        </p:grpSpPr>
        <p:pic>
          <p:nvPicPr>
            <p:cNvPr id="104464" name="Picture 26" descr="5min-放大">
              <a:extLst>
                <a:ext uri="{FF2B5EF4-FFF2-40B4-BE49-F238E27FC236}">
                  <a16:creationId xmlns:a16="http://schemas.microsoft.com/office/drawing/2014/main" id="{5AFE5027-AE87-4B0E-BE85-A884C02C369D}"/>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1" y="2200"/>
              <a:ext cx="2560"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5" name="Text Box 27">
              <a:extLst>
                <a:ext uri="{FF2B5EF4-FFF2-40B4-BE49-F238E27FC236}">
                  <a16:creationId xmlns:a16="http://schemas.microsoft.com/office/drawing/2014/main" id="{5D001A42-15B2-4699-881F-77E36B04205F}"/>
                </a:ext>
              </a:extLst>
            </p:cNvPr>
            <p:cNvSpPr txBox="1">
              <a:spLocks noChangeArrowheads="1"/>
            </p:cNvSpPr>
            <p:nvPr/>
          </p:nvSpPr>
          <p:spPr bwMode="auto">
            <a:xfrm>
              <a:off x="6480" y="2200"/>
              <a:ext cx="540" cy="309"/>
            </a:xfrm>
            <a:prstGeom prst="rect">
              <a:avLst/>
            </a:prstGeom>
            <a:solidFill>
              <a:srgbClr val="FFFFFF"/>
            </a:solidFill>
            <a:ln w="9525">
              <a:solidFill>
                <a:srgbClr val="FFFFFF"/>
              </a:solidFill>
              <a:miter lim="800000"/>
              <a:headEnd/>
              <a:tailEnd/>
            </a:ln>
          </p:spPr>
          <p:txBody>
            <a:bodyPr lIns="0" tIns="0" rIns="0" bIns="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700">
                  <a:ea typeface="宋体" panose="02010600030101010101" pitchFamily="2" charset="-122"/>
                </a:rPr>
                <a:t>5min</a:t>
              </a:r>
              <a:endParaRPr lang="en-US" altLang="zh-CN">
                <a:ea typeface="宋体" panose="02010600030101010101" pitchFamily="2" charset="-122"/>
              </a:endParaRPr>
            </a:p>
          </p:txBody>
        </p:sp>
      </p:grpSp>
      <p:grpSp>
        <p:nvGrpSpPr>
          <p:cNvPr id="104459" name="Group 28">
            <a:extLst>
              <a:ext uri="{FF2B5EF4-FFF2-40B4-BE49-F238E27FC236}">
                <a16:creationId xmlns:a16="http://schemas.microsoft.com/office/drawing/2014/main" id="{BB998BC9-22B4-436B-919D-B81D03DFC7B8}"/>
              </a:ext>
            </a:extLst>
          </p:cNvPr>
          <p:cNvGrpSpPr>
            <a:grpSpLocks noChangeAspect="1"/>
          </p:cNvGrpSpPr>
          <p:nvPr/>
        </p:nvGrpSpPr>
        <p:grpSpPr bwMode="auto">
          <a:xfrm>
            <a:off x="1143000" y="3217863"/>
            <a:ext cx="1800225" cy="1439862"/>
            <a:chOff x="1800" y="1481"/>
            <a:chExt cx="1984" cy="1484"/>
          </a:xfrm>
        </p:grpSpPr>
        <p:pic>
          <p:nvPicPr>
            <p:cNvPr id="104462" name="Picture 29" descr="1min-放大_201505051945340437">
              <a:extLst>
                <a:ext uri="{FF2B5EF4-FFF2-40B4-BE49-F238E27FC236}">
                  <a16:creationId xmlns:a16="http://schemas.microsoft.com/office/drawing/2014/main" id="{96C10A86-E5A9-4DFF-8382-86AF5E8671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0" y="1481"/>
              <a:ext cx="1984" cy="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3" name="Text Box 30">
              <a:extLst>
                <a:ext uri="{FF2B5EF4-FFF2-40B4-BE49-F238E27FC236}">
                  <a16:creationId xmlns:a16="http://schemas.microsoft.com/office/drawing/2014/main" id="{41B9DC77-B9DE-4BC6-81F5-5ECF2BF22986}"/>
                </a:ext>
              </a:extLst>
            </p:cNvPr>
            <p:cNvSpPr txBox="1">
              <a:spLocks noChangeAspect="1" noChangeArrowheads="1"/>
            </p:cNvSpPr>
            <p:nvPr/>
          </p:nvSpPr>
          <p:spPr bwMode="auto">
            <a:xfrm>
              <a:off x="3254" y="1496"/>
              <a:ext cx="510" cy="240"/>
            </a:xfrm>
            <a:prstGeom prst="rect">
              <a:avLst/>
            </a:prstGeom>
            <a:solidFill>
              <a:srgbClr val="FFFFFF"/>
            </a:solidFill>
            <a:ln w="9525">
              <a:solidFill>
                <a:srgbClr val="FFFFFF"/>
              </a:solidFill>
              <a:miter lim="800000"/>
              <a:headEnd/>
              <a:tailEnd/>
            </a:ln>
          </p:spPr>
          <p:txBody>
            <a:bodyPr lIns="0" tIns="0" rIns="0" bIns="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700">
                  <a:ea typeface="宋体" panose="02010600030101010101" pitchFamily="2" charset="-122"/>
                </a:rPr>
                <a:t>(c)0min</a:t>
              </a:r>
              <a:endParaRPr lang="en-US" altLang="zh-CN">
                <a:ea typeface="宋体" panose="02010600030101010101" pitchFamily="2" charset="-122"/>
              </a:endParaRPr>
            </a:p>
          </p:txBody>
        </p:sp>
      </p:grpSp>
      <p:sp>
        <p:nvSpPr>
          <p:cNvPr id="104460" name="Rectangle 31">
            <a:extLst>
              <a:ext uri="{FF2B5EF4-FFF2-40B4-BE49-F238E27FC236}">
                <a16:creationId xmlns:a16="http://schemas.microsoft.com/office/drawing/2014/main" id="{6D172020-05EC-4F21-BDE2-331C9837AB31}"/>
              </a:ext>
            </a:extLst>
          </p:cNvPr>
          <p:cNvSpPr>
            <a:spLocks noChangeArrowheads="1"/>
          </p:cNvSpPr>
          <p:nvPr/>
        </p:nvSpPr>
        <p:spPr bwMode="auto">
          <a:xfrm>
            <a:off x="3051175" y="5157788"/>
            <a:ext cx="2684463" cy="8636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4800" b="1" i="1">
                <a:ea typeface="宋体" panose="02010600030101010101" pitchFamily="2" charset="-122"/>
              </a:rPr>
              <a:t>R</a:t>
            </a:r>
            <a:r>
              <a:rPr lang="en-US" altLang="zh-CN" sz="4800" b="1">
                <a:ea typeface="宋体" panose="02010600030101010101" pitchFamily="2" charset="-122"/>
              </a:rPr>
              <a:t> ~ </a:t>
            </a:r>
            <a:r>
              <a:rPr lang="en-US" altLang="zh-CN" sz="4800" b="1" i="1">
                <a:ea typeface="宋体" panose="02010600030101010101" pitchFamily="2" charset="-122"/>
              </a:rPr>
              <a:t>t</a:t>
            </a:r>
            <a:r>
              <a:rPr lang="en-US" altLang="zh-CN" sz="4800" b="1" baseline="30000">
                <a:latin typeface="Symbol" panose="05050102010706020507" pitchFamily="18" charset="2"/>
                <a:ea typeface="宋体" panose="02010600030101010101" pitchFamily="2" charset="-122"/>
              </a:rPr>
              <a:t>a</a:t>
            </a:r>
          </a:p>
        </p:txBody>
      </p:sp>
      <p:sp>
        <p:nvSpPr>
          <p:cNvPr id="2" name="灯片编号占位符 1">
            <a:extLst>
              <a:ext uri="{FF2B5EF4-FFF2-40B4-BE49-F238E27FC236}">
                <a16:creationId xmlns:a16="http://schemas.microsoft.com/office/drawing/2014/main" id="{D0965110-A9B7-45CA-96A1-5B3694B19E42}"/>
              </a:ext>
            </a:extLst>
          </p:cNvPr>
          <p:cNvSpPr>
            <a:spLocks noGrp="1"/>
          </p:cNvSpPr>
          <p:nvPr>
            <p:ph type="sldNum" sz="quarter" idx="10"/>
          </p:nvPr>
        </p:nvSpPr>
        <p:spPr/>
        <p:txBody>
          <a:bodyPr/>
          <a:lstStyle/>
          <a:p>
            <a:pPr>
              <a:defRPr/>
            </a:pPr>
            <a:fld id="{BFE0CC85-D7AE-45D7-8518-892EA2E5D73C}" type="slidenum">
              <a:rPr lang="ko-KR" altLang="en-US" smtClean="0"/>
              <a:pPr>
                <a:defRPr/>
              </a:pPr>
              <a:t>80</a:t>
            </a:fld>
            <a:endParaRPr lang="en-US" altLang="ko-K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5" descr="R0Q$1C@56[C2GI$E@029@(F">
            <a:extLst>
              <a:ext uri="{FF2B5EF4-FFF2-40B4-BE49-F238E27FC236}">
                <a16:creationId xmlns:a16="http://schemas.microsoft.com/office/drawing/2014/main" id="{832B56DB-7C97-4D68-912C-C77EAAEF3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268413"/>
            <a:ext cx="3983037"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Picture 6">
            <a:extLst>
              <a:ext uri="{FF2B5EF4-FFF2-40B4-BE49-F238E27FC236}">
                <a16:creationId xmlns:a16="http://schemas.microsoft.com/office/drawing/2014/main" id="{2C3C93D4-A978-4637-B96F-1F8EA1A26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436688"/>
            <a:ext cx="3024188" cy="29289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76" name="Rectangle 7">
            <a:extLst>
              <a:ext uri="{FF2B5EF4-FFF2-40B4-BE49-F238E27FC236}">
                <a16:creationId xmlns:a16="http://schemas.microsoft.com/office/drawing/2014/main" id="{44D21048-6DE7-42CD-BFC6-2BA4E90FC580}"/>
              </a:ext>
            </a:extLst>
          </p:cNvPr>
          <p:cNvSpPr>
            <a:spLocks noChangeArrowheads="1"/>
          </p:cNvSpPr>
          <p:nvPr/>
        </p:nvSpPr>
        <p:spPr bwMode="auto">
          <a:xfrm>
            <a:off x="2828925" y="4941888"/>
            <a:ext cx="4392613" cy="10795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342900" indent="-342900">
              <a:defRPr>
                <a:solidFill>
                  <a:schemeClr val="tx1"/>
                </a:solidFill>
                <a:latin typeface="Times New Roman" panose="02020603050405020304" pitchFamily="18" charset="0"/>
              </a:defRPr>
            </a:lvl1pPr>
            <a:lvl2pPr marL="800100" indent="-342900">
              <a:defRPr>
                <a:solidFill>
                  <a:schemeClr val="tx1"/>
                </a:solidFill>
                <a:latin typeface="Times New Roman" panose="02020603050405020304" pitchFamily="18" charset="0"/>
              </a:defRPr>
            </a:lvl2pPr>
            <a:lvl3pPr marL="1257300" indent="-342900">
              <a:defRPr>
                <a:solidFill>
                  <a:schemeClr val="tx1"/>
                </a:solidFill>
                <a:latin typeface="Times New Roman" panose="02020603050405020304" pitchFamily="18" charset="0"/>
              </a:defRPr>
            </a:lvl3pPr>
            <a:lvl4pPr marL="1714500" indent="-342900">
              <a:defRPr>
                <a:solidFill>
                  <a:schemeClr val="tx1"/>
                </a:solidFill>
                <a:latin typeface="Times New Roman" panose="02020603050405020304" pitchFamily="18" charset="0"/>
              </a:defRPr>
            </a:lvl4pPr>
            <a:lvl5pPr marL="2171700" indent="-342900">
              <a:defRPr>
                <a:solidFill>
                  <a:schemeClr val="tx1"/>
                </a:solidFill>
                <a:latin typeface="Times New Roman" panose="02020603050405020304" pitchFamily="18" charset="0"/>
              </a:defRPr>
            </a:lvl5pPr>
            <a:lvl6pPr marL="2628900" indent="-342900" eaLnBrk="0" fontAlgn="base" hangingPunct="0">
              <a:spcBef>
                <a:spcPct val="0"/>
              </a:spcBef>
              <a:spcAft>
                <a:spcPct val="0"/>
              </a:spcAft>
              <a:defRPr>
                <a:solidFill>
                  <a:schemeClr val="tx1"/>
                </a:solidFill>
                <a:latin typeface="Times New Roman" panose="02020603050405020304" pitchFamily="18" charset="0"/>
              </a:defRPr>
            </a:lvl6pPr>
            <a:lvl7pPr marL="3086100" indent="-342900" eaLnBrk="0" fontAlgn="base" hangingPunct="0">
              <a:spcBef>
                <a:spcPct val="0"/>
              </a:spcBef>
              <a:spcAft>
                <a:spcPct val="0"/>
              </a:spcAft>
              <a:defRPr>
                <a:solidFill>
                  <a:schemeClr val="tx1"/>
                </a:solidFill>
                <a:latin typeface="Times New Roman" panose="02020603050405020304" pitchFamily="18" charset="0"/>
              </a:defRPr>
            </a:lvl7pPr>
            <a:lvl8pPr marL="3543300" indent="-342900" eaLnBrk="0" fontAlgn="base" hangingPunct="0">
              <a:spcBef>
                <a:spcPct val="0"/>
              </a:spcBef>
              <a:spcAft>
                <a:spcPct val="0"/>
              </a:spcAft>
              <a:defRPr>
                <a:solidFill>
                  <a:schemeClr val="tx1"/>
                </a:solidFill>
                <a:latin typeface="Times New Roman" panose="02020603050405020304" pitchFamily="18" charset="0"/>
              </a:defRPr>
            </a:lvl8pPr>
            <a:lvl9pPr marL="4000500" indent="-342900" eaLnBrk="0" fontAlgn="base" hangingPunct="0">
              <a:spcBef>
                <a:spcPct val="0"/>
              </a:spcBef>
              <a:spcAft>
                <a:spcPct val="0"/>
              </a:spcAft>
              <a:defRPr>
                <a:solidFill>
                  <a:schemeClr val="tx1"/>
                </a:solidFill>
                <a:latin typeface="Times New Roman" panose="02020603050405020304" pitchFamily="18" charset="0"/>
              </a:defRPr>
            </a:lvl9pPr>
          </a:lstStyle>
          <a:p>
            <a:pPr>
              <a:buFontTx/>
              <a:buAutoNum type="arabicPeriod"/>
            </a:pPr>
            <a:r>
              <a:rPr lang="zh-CN" altLang="en-US" sz="2400">
                <a:ea typeface="黑体" panose="02010609060101010101" pitchFamily="49" charset="-122"/>
              </a:rPr>
              <a:t>二值化处理</a:t>
            </a:r>
          </a:p>
          <a:p>
            <a:pPr>
              <a:buFontTx/>
              <a:buAutoNum type="arabicPeriod"/>
            </a:pPr>
            <a:r>
              <a:rPr lang="zh-CN" altLang="en-US" sz="2400">
                <a:ea typeface="黑体" panose="02010609060101010101" pitchFamily="49" charset="-122"/>
              </a:rPr>
              <a:t>读出其中一相面积</a:t>
            </a:r>
          </a:p>
          <a:p>
            <a:pPr>
              <a:buFontTx/>
              <a:buAutoNum type="arabicPeriod"/>
            </a:pPr>
            <a:r>
              <a:rPr lang="zh-CN" altLang="en-US" sz="2400">
                <a:ea typeface="黑体" panose="02010609060101010101" pitchFamily="49" charset="-122"/>
              </a:rPr>
              <a:t>面积比例随时间的变化</a:t>
            </a:r>
          </a:p>
        </p:txBody>
      </p:sp>
      <p:sp>
        <p:nvSpPr>
          <p:cNvPr id="105477" name="Rectangle 8">
            <a:extLst>
              <a:ext uri="{FF2B5EF4-FFF2-40B4-BE49-F238E27FC236}">
                <a16:creationId xmlns:a16="http://schemas.microsoft.com/office/drawing/2014/main" id="{CC25739D-9501-4B03-8C13-7E44D99C728B}"/>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相分离动力学表征</a:t>
            </a:r>
          </a:p>
        </p:txBody>
      </p:sp>
      <p:sp>
        <p:nvSpPr>
          <p:cNvPr id="2" name="灯片编号占位符 1">
            <a:extLst>
              <a:ext uri="{FF2B5EF4-FFF2-40B4-BE49-F238E27FC236}">
                <a16:creationId xmlns:a16="http://schemas.microsoft.com/office/drawing/2014/main" id="{5851FD4D-D0A9-4453-BB59-506B5AA5842E}"/>
              </a:ext>
            </a:extLst>
          </p:cNvPr>
          <p:cNvSpPr>
            <a:spLocks noGrp="1"/>
          </p:cNvSpPr>
          <p:nvPr>
            <p:ph type="sldNum" sz="quarter" idx="10"/>
          </p:nvPr>
        </p:nvSpPr>
        <p:spPr/>
        <p:txBody>
          <a:bodyPr/>
          <a:lstStyle/>
          <a:p>
            <a:pPr>
              <a:defRPr/>
            </a:pPr>
            <a:fld id="{6B1EE6BF-641F-4405-9995-E0D5E9D02C4D}" type="slidenum">
              <a:rPr lang="ko-KR" altLang="en-US" smtClean="0"/>
              <a:pPr>
                <a:defRPr/>
              </a:pPr>
              <a:t>81</a:t>
            </a:fld>
            <a:endParaRPr lang="en-US" altLang="ko-K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19BCA91A-E5E5-4892-8B51-FA6AEB65A52E}"/>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相分离动力学表征</a:t>
            </a:r>
          </a:p>
        </p:txBody>
      </p:sp>
      <p:sp>
        <p:nvSpPr>
          <p:cNvPr id="106499" name="Rectangle 3">
            <a:extLst>
              <a:ext uri="{FF2B5EF4-FFF2-40B4-BE49-F238E27FC236}">
                <a16:creationId xmlns:a16="http://schemas.microsoft.com/office/drawing/2014/main" id="{9D09FF9B-B9AB-45B1-865A-F5B4BA1713C9}"/>
              </a:ext>
            </a:extLst>
          </p:cNvPr>
          <p:cNvSpPr>
            <a:spLocks noChangeArrowheads="1"/>
          </p:cNvSpPr>
          <p:nvPr/>
        </p:nvSpPr>
        <p:spPr bwMode="auto">
          <a:xfrm>
            <a:off x="776288" y="981075"/>
            <a:ext cx="3508375" cy="520700"/>
          </a:xfrm>
          <a:prstGeom prst="rect">
            <a:avLst/>
          </a:prstGeom>
          <a:solidFill>
            <a:srgbClr val="FFFFFF"/>
          </a:solidFill>
          <a:ln w="9525">
            <a:solidFill>
              <a:srgbClr val="000000"/>
            </a:solidFill>
            <a:miter lim="800000"/>
            <a:headEnd/>
            <a:tailEnd/>
          </a:ln>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ea typeface="黑体" panose="02010609060101010101" pitchFamily="49" charset="-122"/>
              </a:rPr>
              <a:t>(2)</a:t>
            </a:r>
            <a:r>
              <a:rPr lang="zh-CN" altLang="en-US" sz="2800" b="1">
                <a:solidFill>
                  <a:schemeClr val="tx2"/>
                </a:solidFill>
                <a:latin typeface="Verdana" panose="020B0604030504040204" pitchFamily="34" charset="0"/>
                <a:ea typeface="黑体" panose="02010609060101010101" pitchFamily="49" charset="-122"/>
              </a:rPr>
              <a:t>光散射法</a:t>
            </a:r>
            <a:endParaRPr lang="zh-CN" altLang="en-US" sz="2600" b="1">
              <a:solidFill>
                <a:schemeClr val="tx2"/>
              </a:solidFill>
              <a:latin typeface="Verdana" panose="020B0604030504040204" pitchFamily="34" charset="0"/>
              <a:ea typeface="楷体" panose="02010609060101010101" pitchFamily="49" charset="-122"/>
            </a:endParaRPr>
          </a:p>
        </p:txBody>
      </p:sp>
      <p:pic>
        <p:nvPicPr>
          <p:cNvPr id="106500" name="Picture 29">
            <a:extLst>
              <a:ext uri="{FF2B5EF4-FFF2-40B4-BE49-F238E27FC236}">
                <a16:creationId xmlns:a16="http://schemas.microsoft.com/office/drawing/2014/main" id="{761C25B2-36C2-47E7-829E-7A4572C89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557338"/>
            <a:ext cx="6913563" cy="46037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a:extLst>
              <a:ext uri="{FF2B5EF4-FFF2-40B4-BE49-F238E27FC236}">
                <a16:creationId xmlns:a16="http://schemas.microsoft.com/office/drawing/2014/main" id="{E2274756-C7FD-409B-87F6-1BF22FF781F4}"/>
              </a:ext>
            </a:extLst>
          </p:cNvPr>
          <p:cNvSpPr>
            <a:spLocks noGrp="1"/>
          </p:cNvSpPr>
          <p:nvPr>
            <p:ph type="sldNum" sz="quarter" idx="10"/>
          </p:nvPr>
        </p:nvSpPr>
        <p:spPr/>
        <p:txBody>
          <a:bodyPr/>
          <a:lstStyle/>
          <a:p>
            <a:pPr>
              <a:defRPr/>
            </a:pPr>
            <a:fld id="{B3548473-1B3B-492D-8410-A05A0A9A2C5C}" type="slidenum">
              <a:rPr lang="ko-KR" altLang="en-US" smtClean="0"/>
              <a:pPr>
                <a:defRPr/>
              </a:pPr>
              <a:t>82</a:t>
            </a:fld>
            <a:endParaRPr lang="en-US" altLang="ko-K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a:extLst>
              <a:ext uri="{FF2B5EF4-FFF2-40B4-BE49-F238E27FC236}">
                <a16:creationId xmlns:a16="http://schemas.microsoft.com/office/drawing/2014/main" id="{784A0942-3258-4289-A440-0AB003226E0D}"/>
              </a:ext>
            </a:extLst>
          </p:cNvPr>
          <p:cNvSpPr>
            <a:spLocks noChangeArrowheads="1"/>
          </p:cNvSpPr>
          <p:nvPr/>
        </p:nvSpPr>
        <p:spPr bwMode="auto">
          <a:xfrm>
            <a:off x="1908175" y="4002088"/>
            <a:ext cx="2952750" cy="86518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4800" b="1" i="1">
                <a:ea typeface="宋体" panose="02010600030101010101" pitchFamily="2" charset="-122"/>
              </a:rPr>
              <a:t>q</a:t>
            </a:r>
            <a:r>
              <a:rPr lang="en-US" altLang="zh-CN" sz="4800" b="1" i="1" baseline="-25000">
                <a:ea typeface="宋体" panose="02010600030101010101" pitchFamily="2" charset="-122"/>
              </a:rPr>
              <a:t>m</a:t>
            </a:r>
            <a:r>
              <a:rPr lang="en-US" altLang="zh-CN" sz="4800" b="1">
                <a:ea typeface="宋体" panose="02010600030101010101" pitchFamily="2" charset="-122"/>
              </a:rPr>
              <a:t> ~ </a:t>
            </a:r>
            <a:r>
              <a:rPr lang="en-US" altLang="zh-CN" sz="4800" b="1" i="1">
                <a:ea typeface="宋体" panose="02010600030101010101" pitchFamily="2" charset="-122"/>
              </a:rPr>
              <a:t>t </a:t>
            </a:r>
            <a:r>
              <a:rPr lang="en-US" altLang="zh-CN" sz="4800" b="1" i="1" baseline="30000">
                <a:ea typeface="宋体" panose="02010600030101010101" pitchFamily="2" charset="-122"/>
              </a:rPr>
              <a:t>-</a:t>
            </a:r>
            <a:r>
              <a:rPr lang="en-US" altLang="zh-CN" sz="4800" b="1" baseline="30000">
                <a:latin typeface="Symbol" panose="05050102010706020507" pitchFamily="18" charset="2"/>
                <a:ea typeface="宋体" panose="02010600030101010101" pitchFamily="2" charset="-122"/>
              </a:rPr>
              <a:t>a</a:t>
            </a:r>
          </a:p>
        </p:txBody>
      </p:sp>
      <p:pic>
        <p:nvPicPr>
          <p:cNvPr id="107523" name="Picture 5">
            <a:extLst>
              <a:ext uri="{FF2B5EF4-FFF2-40B4-BE49-F238E27FC236}">
                <a16:creationId xmlns:a16="http://schemas.microsoft.com/office/drawing/2014/main" id="{76D29556-D34B-41F1-8148-74E22B42C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911225"/>
            <a:ext cx="5400675" cy="28225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4" name="Rectangle 6">
            <a:extLst>
              <a:ext uri="{FF2B5EF4-FFF2-40B4-BE49-F238E27FC236}">
                <a16:creationId xmlns:a16="http://schemas.microsoft.com/office/drawing/2014/main" id="{58D7C95E-4413-4145-95B4-FB63DA5634D3}"/>
              </a:ext>
            </a:extLst>
          </p:cNvPr>
          <p:cNvSpPr>
            <a:spLocks noChangeArrowheads="1"/>
          </p:cNvSpPr>
          <p:nvPr/>
        </p:nvSpPr>
        <p:spPr bwMode="auto">
          <a:xfrm>
            <a:off x="1908175" y="5156200"/>
            <a:ext cx="2952750" cy="86518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4800" b="1" i="1">
                <a:ea typeface="宋体" panose="02010600030101010101" pitchFamily="2" charset="-122"/>
              </a:rPr>
              <a:t>R</a:t>
            </a:r>
            <a:r>
              <a:rPr lang="en-US" altLang="zh-CN" sz="4800" b="1">
                <a:ea typeface="宋体" panose="02010600030101010101" pitchFamily="2" charset="-122"/>
              </a:rPr>
              <a:t> ~ </a:t>
            </a:r>
            <a:r>
              <a:rPr lang="en-US" altLang="zh-CN" sz="4800" b="1" i="1">
                <a:ea typeface="宋体" panose="02010600030101010101" pitchFamily="2" charset="-122"/>
              </a:rPr>
              <a:t>2</a:t>
            </a:r>
            <a:r>
              <a:rPr lang="en-US" altLang="zh-CN" sz="4800" b="1" i="1">
                <a:latin typeface="Symbol" panose="05050102010706020507" pitchFamily="18" charset="2"/>
                <a:ea typeface="宋体" panose="02010600030101010101" pitchFamily="2" charset="-122"/>
              </a:rPr>
              <a:t>p/</a:t>
            </a:r>
            <a:r>
              <a:rPr lang="en-US" altLang="zh-CN" sz="4800" b="1" i="1">
                <a:ea typeface="宋体" panose="02010600030101010101" pitchFamily="2" charset="-122"/>
              </a:rPr>
              <a:t>q</a:t>
            </a:r>
            <a:r>
              <a:rPr lang="en-US" altLang="zh-CN" sz="4800" b="1" i="1" baseline="-25000">
                <a:ea typeface="宋体" panose="02010600030101010101" pitchFamily="2" charset="-122"/>
              </a:rPr>
              <a:t>m</a:t>
            </a:r>
            <a:endParaRPr lang="en-US" altLang="zh-CN" sz="4800" b="1" baseline="-25000">
              <a:latin typeface="Symbol" panose="05050102010706020507" pitchFamily="18" charset="2"/>
              <a:ea typeface="宋体" panose="02010600030101010101" pitchFamily="2" charset="-122"/>
            </a:endParaRPr>
          </a:p>
        </p:txBody>
      </p:sp>
      <p:sp>
        <p:nvSpPr>
          <p:cNvPr id="107525" name="Text Box 7">
            <a:extLst>
              <a:ext uri="{FF2B5EF4-FFF2-40B4-BE49-F238E27FC236}">
                <a16:creationId xmlns:a16="http://schemas.microsoft.com/office/drawing/2014/main" id="{D8033E87-AB83-4E63-8CCD-E86C6796214D}"/>
              </a:ext>
            </a:extLst>
          </p:cNvPr>
          <p:cNvSpPr txBox="1">
            <a:spLocks noChangeArrowheads="1"/>
          </p:cNvSpPr>
          <p:nvPr/>
        </p:nvSpPr>
        <p:spPr bwMode="auto">
          <a:xfrm>
            <a:off x="5292725" y="4365625"/>
            <a:ext cx="2808288" cy="13430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zh-CN" sz="4000" b="1" i="1">
                <a:ea typeface="黑体" panose="02010609060101010101" pitchFamily="49" charset="-122"/>
              </a:rPr>
              <a:t>q</a:t>
            </a:r>
            <a:r>
              <a:rPr lang="en-US" altLang="zh-CN" sz="4000" b="1" i="1" baseline="-25000">
                <a:ea typeface="黑体" panose="02010609060101010101" pitchFamily="49" charset="-122"/>
              </a:rPr>
              <a:t>m </a:t>
            </a:r>
            <a:r>
              <a:rPr lang="zh-CN" altLang="en-US" sz="2800" b="1">
                <a:ea typeface="黑体" panose="02010609060101010101" pitchFamily="49" charset="-122"/>
              </a:rPr>
              <a:t>越小</a:t>
            </a:r>
          </a:p>
          <a:p>
            <a:pPr>
              <a:spcBef>
                <a:spcPct val="50000"/>
              </a:spcBef>
            </a:pPr>
            <a:r>
              <a:rPr lang="zh-CN" altLang="en-US" sz="2800" b="1">
                <a:ea typeface="黑体" panose="02010609060101010101" pitchFamily="49" charset="-122"/>
              </a:rPr>
              <a:t>特征尺寸越大</a:t>
            </a:r>
          </a:p>
        </p:txBody>
      </p:sp>
      <p:sp>
        <p:nvSpPr>
          <p:cNvPr id="107526" name="Rectangle 8">
            <a:extLst>
              <a:ext uri="{FF2B5EF4-FFF2-40B4-BE49-F238E27FC236}">
                <a16:creationId xmlns:a16="http://schemas.microsoft.com/office/drawing/2014/main" id="{AAAB607F-C840-4EC5-8FAE-B95736331BF1}"/>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相分离动力学表征</a:t>
            </a:r>
          </a:p>
        </p:txBody>
      </p:sp>
      <p:sp>
        <p:nvSpPr>
          <p:cNvPr id="2" name="灯片编号占位符 1">
            <a:extLst>
              <a:ext uri="{FF2B5EF4-FFF2-40B4-BE49-F238E27FC236}">
                <a16:creationId xmlns:a16="http://schemas.microsoft.com/office/drawing/2014/main" id="{A96CAB80-4A07-453C-834D-23EDC60FABAC}"/>
              </a:ext>
            </a:extLst>
          </p:cNvPr>
          <p:cNvSpPr>
            <a:spLocks noGrp="1"/>
          </p:cNvSpPr>
          <p:nvPr>
            <p:ph type="sldNum" sz="quarter" idx="10"/>
          </p:nvPr>
        </p:nvSpPr>
        <p:spPr/>
        <p:txBody>
          <a:bodyPr/>
          <a:lstStyle/>
          <a:p>
            <a:pPr>
              <a:defRPr/>
            </a:pPr>
            <a:fld id="{727FB70B-8FA4-4EB5-8CC4-EFA2EB935F44}" type="slidenum">
              <a:rPr lang="ko-KR" altLang="en-US" smtClean="0"/>
              <a:pPr>
                <a:defRPr/>
              </a:pPr>
              <a:t>83</a:t>
            </a:fld>
            <a:endParaRPr lang="en-US" altLang="ko-K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4">
            <a:extLst>
              <a:ext uri="{FF2B5EF4-FFF2-40B4-BE49-F238E27FC236}">
                <a16:creationId xmlns:a16="http://schemas.microsoft.com/office/drawing/2014/main" id="{996D7E28-F1C2-4022-9651-5F67EF5DB1CD}"/>
              </a:ext>
            </a:extLst>
          </p:cNvPr>
          <p:cNvSpPr>
            <a:spLocks noChangeArrowheads="1"/>
          </p:cNvSpPr>
          <p:nvPr/>
        </p:nvSpPr>
        <p:spPr bwMode="auto">
          <a:xfrm>
            <a:off x="776288" y="981075"/>
            <a:ext cx="3508375" cy="520700"/>
          </a:xfrm>
          <a:prstGeom prst="rect">
            <a:avLst/>
          </a:prstGeom>
          <a:solidFill>
            <a:srgbClr val="FFFFFF"/>
          </a:solidFill>
          <a:ln w="9525">
            <a:solidFill>
              <a:srgbClr val="000000"/>
            </a:solidFill>
            <a:miter lim="800000"/>
            <a:headEnd/>
            <a:tailEnd/>
          </a:ln>
        </p:spPr>
        <p:txBody>
          <a:bodyPr/>
          <a:lstStyle>
            <a:lvl1pPr marL="342900" indent="-3429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ea typeface="黑体" panose="02010609060101010101" pitchFamily="49" charset="-122"/>
              </a:rPr>
              <a:t>(3)</a:t>
            </a:r>
            <a:r>
              <a:rPr lang="zh-CN" altLang="en-US" sz="2800" b="1">
                <a:solidFill>
                  <a:schemeClr val="tx2"/>
                </a:solidFill>
                <a:latin typeface="Verdana" panose="020B0604030504040204" pitchFamily="34" charset="0"/>
                <a:ea typeface="黑体" panose="02010609060101010101" pitchFamily="49" charset="-122"/>
              </a:rPr>
              <a:t>流变法</a:t>
            </a:r>
            <a:endParaRPr lang="zh-CN" altLang="en-US" sz="2600" b="1">
              <a:solidFill>
                <a:schemeClr val="tx2"/>
              </a:solidFill>
              <a:latin typeface="Verdana" panose="020B0604030504040204" pitchFamily="34" charset="0"/>
              <a:ea typeface="楷体" panose="02010609060101010101" pitchFamily="49" charset="-122"/>
            </a:endParaRPr>
          </a:p>
        </p:txBody>
      </p:sp>
      <p:sp>
        <p:nvSpPr>
          <p:cNvPr id="108547" name="Rectangle 5">
            <a:extLst>
              <a:ext uri="{FF2B5EF4-FFF2-40B4-BE49-F238E27FC236}">
                <a16:creationId xmlns:a16="http://schemas.microsoft.com/office/drawing/2014/main" id="{045C37B3-5287-4495-914A-AB5C73D24CE3}"/>
              </a:ext>
            </a:extLst>
          </p:cNvPr>
          <p:cNvSpPr>
            <a:spLocks noChangeArrowheads="1"/>
          </p:cNvSpPr>
          <p:nvPr/>
        </p:nvSpPr>
        <p:spPr bwMode="white">
          <a:xfrm>
            <a:off x="706438" y="76200"/>
            <a:ext cx="7980362" cy="609600"/>
          </a:xfrm>
          <a:prstGeom prst="rect">
            <a:avLst/>
          </a:prstGeom>
          <a:solidFill>
            <a:schemeClr val="accent2"/>
          </a:solid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zh-CN" altLang="en-US" sz="3200" b="1">
                <a:latin typeface="Verdana" panose="020B0604030504040204" pitchFamily="34" charset="0"/>
                <a:ea typeface="黑体" panose="02010609060101010101" pitchFamily="49" charset="-122"/>
              </a:rPr>
              <a:t>相分离动力学表征</a:t>
            </a:r>
          </a:p>
        </p:txBody>
      </p:sp>
      <p:pic>
        <p:nvPicPr>
          <p:cNvPr id="108548" name="Picture 6">
            <a:extLst>
              <a:ext uri="{FF2B5EF4-FFF2-40B4-BE49-F238E27FC236}">
                <a16:creationId xmlns:a16="http://schemas.microsoft.com/office/drawing/2014/main" id="{FFB39037-4605-4B33-BB10-BCE65DC93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844675"/>
            <a:ext cx="6934200" cy="30289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49" name="Rectangle 7">
            <a:extLst>
              <a:ext uri="{FF2B5EF4-FFF2-40B4-BE49-F238E27FC236}">
                <a16:creationId xmlns:a16="http://schemas.microsoft.com/office/drawing/2014/main" id="{FFA1EB28-9D6C-475B-9352-9E600C9B4895}"/>
              </a:ext>
            </a:extLst>
          </p:cNvPr>
          <p:cNvSpPr>
            <a:spLocks noChangeArrowheads="1"/>
          </p:cNvSpPr>
          <p:nvPr/>
        </p:nvSpPr>
        <p:spPr bwMode="auto">
          <a:xfrm>
            <a:off x="3203575" y="5084763"/>
            <a:ext cx="2952750" cy="86518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zh-CN" sz="4800" b="1" i="1">
                <a:ea typeface="宋体" panose="02010600030101010101" pitchFamily="2" charset="-122"/>
              </a:rPr>
              <a:t>G</a:t>
            </a:r>
            <a:r>
              <a:rPr lang="en-US" altLang="zh-CN" sz="4800" b="1">
                <a:ea typeface="宋体" panose="02010600030101010101" pitchFamily="2" charset="-122"/>
              </a:rPr>
              <a:t> ~ </a:t>
            </a:r>
            <a:r>
              <a:rPr lang="en-US" altLang="zh-CN" sz="4800" b="1" i="1">
                <a:ea typeface="宋体" panose="02010600030101010101" pitchFamily="2" charset="-122"/>
              </a:rPr>
              <a:t>t </a:t>
            </a:r>
            <a:r>
              <a:rPr lang="en-US" altLang="zh-CN" sz="4800" b="1" baseline="30000">
                <a:latin typeface="Symbol" panose="05050102010706020507" pitchFamily="18" charset="2"/>
                <a:ea typeface="宋体" panose="02010600030101010101" pitchFamily="2" charset="-122"/>
              </a:rPr>
              <a:t>a</a:t>
            </a:r>
          </a:p>
        </p:txBody>
      </p:sp>
      <p:sp>
        <p:nvSpPr>
          <p:cNvPr id="2" name="灯片编号占位符 1">
            <a:extLst>
              <a:ext uri="{FF2B5EF4-FFF2-40B4-BE49-F238E27FC236}">
                <a16:creationId xmlns:a16="http://schemas.microsoft.com/office/drawing/2014/main" id="{CE53B9E0-0ACD-4843-9640-F042EF8A0266}"/>
              </a:ext>
            </a:extLst>
          </p:cNvPr>
          <p:cNvSpPr>
            <a:spLocks noGrp="1"/>
          </p:cNvSpPr>
          <p:nvPr>
            <p:ph type="sldNum" sz="quarter" idx="10"/>
          </p:nvPr>
        </p:nvSpPr>
        <p:spPr/>
        <p:txBody>
          <a:bodyPr/>
          <a:lstStyle/>
          <a:p>
            <a:pPr>
              <a:defRPr/>
            </a:pPr>
            <a:fld id="{404A7336-6849-41CA-9708-9C7D15D9FE70}" type="slidenum">
              <a:rPr lang="ko-KR" altLang="en-US" smtClean="0"/>
              <a:pPr>
                <a:defRPr/>
              </a:pPr>
              <a:t>84</a:t>
            </a:fld>
            <a:endParaRPr lang="en-US" altLang="ko-K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ext Box 3">
            <a:extLst>
              <a:ext uri="{FF2B5EF4-FFF2-40B4-BE49-F238E27FC236}">
                <a16:creationId xmlns:a16="http://schemas.microsoft.com/office/drawing/2014/main" id="{C254EEC5-C630-425B-8FA4-6DFFD2BC2545}"/>
              </a:ext>
            </a:extLst>
          </p:cNvPr>
          <p:cNvSpPr txBox="1">
            <a:spLocks noChangeArrowheads="1"/>
          </p:cNvSpPr>
          <p:nvPr/>
        </p:nvSpPr>
        <p:spPr bwMode="auto">
          <a:xfrm>
            <a:off x="381110" y="1299388"/>
            <a:ext cx="472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accent2"/>
                </a:solidFill>
                <a:latin typeface="微软雅黑" panose="020B0503020204020204" pitchFamily="34" charset="-122"/>
                <a:ea typeface="微软雅黑" panose="020B0503020204020204" pitchFamily="34" charset="-122"/>
              </a:rPr>
              <a:t>1. 稀溶液向亚浓溶液的过渡</a:t>
            </a:r>
            <a:endParaRPr lang="zh-CN" altLang="en-US" sz="2800" b="1">
              <a:latin typeface="微软雅黑" panose="020B0503020204020204" pitchFamily="34" charset="-122"/>
              <a:ea typeface="微软雅黑" panose="020B0503020204020204" pitchFamily="34" charset="-122"/>
            </a:endParaRPr>
          </a:p>
        </p:txBody>
      </p:sp>
      <p:sp>
        <p:nvSpPr>
          <p:cNvPr id="66564" name="Text Box 4">
            <a:extLst>
              <a:ext uri="{FF2B5EF4-FFF2-40B4-BE49-F238E27FC236}">
                <a16:creationId xmlns:a16="http://schemas.microsoft.com/office/drawing/2014/main" id="{9C287440-A39B-4FBF-B44D-29BABC173281}"/>
              </a:ext>
            </a:extLst>
          </p:cNvPr>
          <p:cNvSpPr txBox="1">
            <a:spLocks noChangeArrowheads="1"/>
          </p:cNvSpPr>
          <p:nvPr/>
        </p:nvSpPr>
        <p:spPr bwMode="auto">
          <a:xfrm>
            <a:off x="152400" y="2133600"/>
            <a:ext cx="8839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latin typeface="Times New Roman" panose="02020603050405020304" pitchFamily="18" charset="0"/>
                <a:ea typeface="楷体_GB2312" pitchFamily="49" charset="-122"/>
              </a:rPr>
              <a:t>在稀溶液中，高分子线团是相互分离的，链段分布也不均一，</a:t>
            </a:r>
            <a:r>
              <a:rPr lang="zh-CN" altLang="en-US" sz="2400" b="1" dirty="0">
                <a:solidFill>
                  <a:srgbClr val="008000"/>
                </a:solidFill>
                <a:latin typeface="Times New Roman" panose="02020603050405020304" pitchFamily="18" charset="0"/>
                <a:ea typeface="楷体_GB2312" pitchFamily="49" charset="-122"/>
              </a:rPr>
              <a:t>当溶液浓度增大到一定程度后，高分子线团互相穿插交叠，链段分布趋于均一，这种溶液称为</a:t>
            </a:r>
            <a:r>
              <a:rPr lang="zh-CN" altLang="en-US" sz="2400" b="1" dirty="0">
                <a:solidFill>
                  <a:srgbClr val="FF0000"/>
                </a:solidFill>
                <a:latin typeface="Times New Roman" panose="02020603050405020304" pitchFamily="18" charset="0"/>
                <a:ea typeface="楷体_GB2312" pitchFamily="49" charset="-122"/>
              </a:rPr>
              <a:t>亚浓溶液。</a:t>
            </a:r>
            <a:endParaRPr lang="zh-CN" altLang="en-US" sz="2400" b="1" dirty="0">
              <a:solidFill>
                <a:srgbClr val="FF0000"/>
              </a:solidFill>
              <a:latin typeface="宋体" panose="02010600030101010101" pitchFamily="2" charset="-122"/>
              <a:ea typeface="楷体_GB2312" pitchFamily="49" charset="-122"/>
            </a:endParaRPr>
          </a:p>
        </p:txBody>
      </p:sp>
      <p:pic>
        <p:nvPicPr>
          <p:cNvPr id="66565" name="Picture 5">
            <a:extLst>
              <a:ext uri="{FF2B5EF4-FFF2-40B4-BE49-F238E27FC236}">
                <a16:creationId xmlns:a16="http://schemas.microsoft.com/office/drawing/2014/main" id="{971904DD-F4A4-44BE-B283-F3D60FA81FBB}"/>
              </a:ext>
            </a:extLst>
          </p:cNvPr>
          <p:cNvPicPr>
            <a:picLocks noChangeAspect="1" noChangeArrowheads="1"/>
          </p:cNvPicPr>
          <p:nvPr/>
        </p:nvPicPr>
        <p:blipFill>
          <a:blip r:embed="rId2">
            <a:lum contrast="6000"/>
            <a:extLst>
              <a:ext uri="{28A0092B-C50C-407E-A947-70E740481C1C}">
                <a14:useLocalDpi xmlns:a14="http://schemas.microsoft.com/office/drawing/2010/main" val="0"/>
              </a:ext>
            </a:extLst>
          </a:blip>
          <a:srcRect l="5652" t="7094" r="1767" b="7538"/>
          <a:stretch>
            <a:fillRect/>
          </a:stretch>
        </p:blipFill>
        <p:spPr bwMode="auto">
          <a:xfrm>
            <a:off x="1828800" y="3944938"/>
            <a:ext cx="5943600" cy="291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3">
            <a:extLst>
              <a:ext uri="{FF2B5EF4-FFF2-40B4-BE49-F238E27FC236}">
                <a16:creationId xmlns:a16="http://schemas.microsoft.com/office/drawing/2014/main" id="{3B91F6E9-6A0E-45A0-9501-08B109B3E2D8}"/>
              </a:ext>
            </a:extLst>
          </p:cNvPr>
          <p:cNvSpPr txBox="1">
            <a:spLocks noChangeArrowheads="1"/>
          </p:cNvSpPr>
          <p:nvPr/>
        </p:nvSpPr>
        <p:spPr bwMode="auto">
          <a:xfrm>
            <a:off x="236300" y="162136"/>
            <a:ext cx="7963634" cy="699102"/>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高分子的亚浓溶液</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047AE586-AA34-44B3-B781-B2AE2684D04F}"/>
              </a:ext>
            </a:extLst>
          </p:cNvPr>
          <p:cNvSpPr>
            <a:spLocks noGrp="1"/>
          </p:cNvSpPr>
          <p:nvPr>
            <p:ph type="sldNum" sz="quarter" idx="12"/>
          </p:nvPr>
        </p:nvSpPr>
        <p:spPr/>
        <p:txBody>
          <a:bodyPr/>
          <a:lstStyle/>
          <a:p>
            <a:fld id="{2683E018-39C6-4725-A718-E21BC41313B1}" type="slidenum">
              <a:rPr lang="zh-CN" altLang="en-US" smtClean="0"/>
              <a:t>85</a:t>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ext Box 4">
            <a:extLst>
              <a:ext uri="{FF2B5EF4-FFF2-40B4-BE49-F238E27FC236}">
                <a16:creationId xmlns:a16="http://schemas.microsoft.com/office/drawing/2014/main" id="{B5B9F056-D2C7-43F5-9ACC-F22DB73529E5}"/>
              </a:ext>
            </a:extLst>
          </p:cNvPr>
          <p:cNvSpPr txBox="1">
            <a:spLocks noChangeArrowheads="1"/>
          </p:cNvSpPr>
          <p:nvPr/>
        </p:nvSpPr>
        <p:spPr bwMode="auto">
          <a:xfrm>
            <a:off x="152400" y="2133600"/>
            <a:ext cx="8763000"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solidFill>
                  <a:schemeClr val="tx2"/>
                </a:solidFill>
                <a:latin typeface="Times New Roman" pitchFamily="18" charset="0"/>
                <a:ea typeface="楷体_GB2312" pitchFamily="49" charset="-122"/>
              </a:rPr>
              <a:t>稀溶液向亚浓溶液过渡的</a:t>
            </a:r>
            <a:r>
              <a:rPr lang="zh-CN" altLang="en-US" sz="2400" b="1">
                <a:solidFill>
                  <a:srgbClr val="FF0000"/>
                </a:solidFill>
                <a:latin typeface="Times New Roman" pitchFamily="18" charset="0"/>
                <a:ea typeface="楷体_GB2312" pitchFamily="49" charset="-122"/>
              </a:rPr>
              <a:t>临界浓度</a:t>
            </a:r>
            <a:r>
              <a:rPr lang="zh-CN" altLang="en-US" sz="2400" b="1">
                <a:solidFill>
                  <a:schemeClr val="tx2"/>
                </a:solidFill>
                <a:latin typeface="Times New Roman" pitchFamily="18" charset="0"/>
                <a:ea typeface="楷体_GB2312" pitchFamily="49" charset="-122"/>
              </a:rPr>
              <a:t>：</a:t>
            </a:r>
          </a:p>
          <a:p>
            <a:pPr>
              <a:spcBef>
                <a:spcPct val="50000"/>
              </a:spcBef>
              <a:defRPr/>
            </a:pPr>
            <a:r>
              <a:rPr lang="zh-CN" altLang="en-US" sz="2400" b="1">
                <a:solidFill>
                  <a:schemeClr val="tx2"/>
                </a:solidFill>
                <a:latin typeface="Times New Roman" pitchFamily="18" charset="0"/>
                <a:ea typeface="楷体_GB2312" pitchFamily="49" charset="-122"/>
              </a:rPr>
              <a:t>C*是以单位体积溶液中所含</a:t>
            </a:r>
            <a:r>
              <a:rPr lang="zh-CN" altLang="en-US" sz="2400" b="1">
                <a:solidFill>
                  <a:srgbClr val="008000"/>
                </a:solidFill>
                <a:effectLst>
                  <a:outerShdw blurRad="38100" dist="38100" dir="2700000" algn="tl">
                    <a:srgbClr val="C0C0C0"/>
                  </a:outerShdw>
                </a:effectLst>
                <a:latin typeface="Times New Roman" pitchFamily="18" charset="0"/>
                <a:ea typeface="楷体_GB2312" pitchFamily="49" charset="-122"/>
              </a:rPr>
              <a:t>溶质的质量</a:t>
            </a:r>
            <a:r>
              <a:rPr lang="zh-CN" altLang="en-US" sz="2400" b="1">
                <a:solidFill>
                  <a:schemeClr val="tx2"/>
                </a:solidFill>
                <a:latin typeface="Times New Roman" pitchFamily="18" charset="0"/>
                <a:ea typeface="楷体_GB2312" pitchFamily="49" charset="-122"/>
              </a:rPr>
              <a:t>表示的；</a:t>
            </a:r>
          </a:p>
          <a:p>
            <a:pPr>
              <a:spcBef>
                <a:spcPct val="50000"/>
              </a:spcBef>
              <a:defRPr/>
            </a:pPr>
            <a:r>
              <a:rPr lang="ru-RU" altLang="en-US" sz="2400" b="1">
                <a:solidFill>
                  <a:schemeClr val="tx2"/>
                </a:solidFill>
                <a:latin typeface="Times New Roman" pitchFamily="18" charset="0"/>
                <a:ea typeface="楷体_GB2312" pitchFamily="49" charset="-122"/>
              </a:rPr>
              <a:t>Ф</a:t>
            </a:r>
            <a:r>
              <a:rPr lang="zh-CN" altLang="en-US" sz="2400" b="1">
                <a:solidFill>
                  <a:schemeClr val="tx2"/>
                </a:solidFill>
                <a:latin typeface="Times New Roman" pitchFamily="18" charset="0"/>
                <a:ea typeface="楷体_GB2312" pitchFamily="49" charset="-122"/>
              </a:rPr>
              <a:t>*是指单位体积溶液中</a:t>
            </a:r>
            <a:r>
              <a:rPr lang="zh-CN" altLang="en-US" sz="2400" b="1">
                <a:solidFill>
                  <a:srgbClr val="008000"/>
                </a:solidFill>
                <a:effectLst>
                  <a:outerShdw blurRad="38100" dist="38100" dir="2700000" algn="tl">
                    <a:srgbClr val="C0C0C0"/>
                  </a:outerShdw>
                </a:effectLst>
                <a:latin typeface="Times New Roman" pitchFamily="18" charset="0"/>
                <a:ea typeface="楷体_GB2312" pitchFamily="49" charset="-122"/>
              </a:rPr>
              <a:t>溶质的体积</a:t>
            </a:r>
            <a:r>
              <a:rPr lang="zh-CN" altLang="en-US" sz="2400" b="1">
                <a:solidFill>
                  <a:schemeClr val="tx2"/>
                </a:solidFill>
                <a:latin typeface="Times New Roman" pitchFamily="18" charset="0"/>
                <a:ea typeface="楷体_GB2312" pitchFamily="49" charset="-122"/>
              </a:rPr>
              <a:t>。</a:t>
            </a:r>
          </a:p>
          <a:p>
            <a:pPr>
              <a:spcBef>
                <a:spcPct val="50000"/>
              </a:spcBef>
              <a:defRPr/>
            </a:pPr>
            <a:r>
              <a:rPr lang="zh-CN" altLang="en-US" sz="2400" b="1">
                <a:solidFill>
                  <a:schemeClr val="tx2"/>
                </a:solidFill>
                <a:latin typeface="Times New Roman" pitchFamily="18" charset="0"/>
                <a:ea typeface="楷体_GB2312" pitchFamily="49" charset="-122"/>
              </a:rPr>
              <a:t>——临界浓度时，高分子在溶液中处于密堆积程度。因此溶液的浓度可以按照每个高分子在溶液中所占的体积中，该分子的重量M或体积nl</a:t>
            </a:r>
            <a:r>
              <a:rPr lang="zh-CN" altLang="en-US" sz="2400" b="1" baseline="-25000">
                <a:solidFill>
                  <a:schemeClr val="tx2"/>
                </a:solidFill>
                <a:latin typeface="Times New Roman" pitchFamily="18" charset="0"/>
                <a:ea typeface="楷体_GB2312" pitchFamily="49" charset="-122"/>
              </a:rPr>
              <a:t>3</a:t>
            </a:r>
            <a:r>
              <a:rPr lang="zh-CN" altLang="en-US" sz="2400" b="1">
                <a:solidFill>
                  <a:schemeClr val="tx2"/>
                </a:solidFill>
                <a:latin typeface="Times New Roman" pitchFamily="18" charset="0"/>
                <a:ea typeface="楷体_GB2312" pitchFamily="49" charset="-122"/>
              </a:rPr>
              <a:t>计算。体积</a:t>
            </a:r>
            <a:r>
              <a:rPr lang="zh-CN" altLang="en-US" sz="2400" b="1">
                <a:solidFill>
                  <a:schemeClr val="tx2"/>
                </a:solidFill>
                <a:latin typeface="楷体_GB2312" pitchFamily="49" charset="-122"/>
                <a:ea typeface="楷体_GB2312" pitchFamily="49" charset="-122"/>
              </a:rPr>
              <a:t>∝R</a:t>
            </a:r>
            <a:r>
              <a:rPr lang="zh-CN" altLang="en-US" sz="2400" b="1" baseline="-25000">
                <a:solidFill>
                  <a:schemeClr val="tx2"/>
                </a:solidFill>
                <a:latin typeface="楷体_GB2312" pitchFamily="49" charset="-122"/>
                <a:ea typeface="楷体_GB2312" pitchFamily="49" charset="-122"/>
              </a:rPr>
              <a:t>g</a:t>
            </a:r>
            <a:r>
              <a:rPr lang="zh-CN" altLang="en-US" sz="2400" b="1" baseline="30000">
                <a:solidFill>
                  <a:schemeClr val="tx2"/>
                </a:solidFill>
                <a:latin typeface="楷体_GB2312" pitchFamily="49" charset="-122"/>
                <a:ea typeface="楷体_GB2312" pitchFamily="49" charset="-122"/>
              </a:rPr>
              <a:t>3</a:t>
            </a:r>
            <a:r>
              <a:rPr lang="zh-CN" altLang="en-US" sz="2400" b="1">
                <a:solidFill>
                  <a:schemeClr val="tx2"/>
                </a:solidFill>
                <a:latin typeface="楷体_GB2312" pitchFamily="49" charset="-122"/>
                <a:ea typeface="楷体_GB2312" pitchFamily="49" charset="-122"/>
              </a:rPr>
              <a:t>≈M</a:t>
            </a:r>
            <a:r>
              <a:rPr lang="zh-CN" altLang="en-US" sz="2400" b="1" baseline="30000">
                <a:solidFill>
                  <a:schemeClr val="tx2"/>
                </a:solidFill>
                <a:latin typeface="楷体_GB2312" pitchFamily="49" charset="-122"/>
                <a:ea typeface="楷体_GB2312" pitchFamily="49" charset="-122"/>
              </a:rPr>
              <a:t>3/5</a:t>
            </a:r>
          </a:p>
          <a:p>
            <a:pPr>
              <a:spcBef>
                <a:spcPct val="50000"/>
              </a:spcBef>
              <a:defRPr/>
            </a:pPr>
            <a:endParaRPr lang="zh-CN" altLang="en-US" sz="2400" b="1" baseline="30000">
              <a:solidFill>
                <a:schemeClr val="tx2"/>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67589" name="Object 5">
                <a:extLst>
                  <a:ext uri="{FF2B5EF4-FFF2-40B4-BE49-F238E27FC236}">
                    <a16:creationId xmlns:a16="http://schemas.microsoft.com/office/drawing/2014/main" id="{AF4C0809-D0B7-4DC5-A2D9-A37EDFAE241F}"/>
                  </a:ext>
                </a:extLst>
              </p:cNvPr>
              <p:cNvSpPr txBox="1"/>
              <p:nvPr/>
            </p:nvSpPr>
            <p:spPr bwMode="auto">
              <a:xfrm>
                <a:off x="2182813" y="5202238"/>
                <a:ext cx="4094162" cy="12573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𝑀</m:t>
                          </m:r>
                        </m:num>
                        <m:den>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𝑔</m:t>
                              </m:r>
                            </m:sub>
                            <m:sup>
                              <m:r>
                                <a:rPr lang="zh-CN" altLang="en-US" i="1">
                                  <a:solidFill>
                                    <a:srgbClr val="000000"/>
                                  </a:solidFill>
                                  <a:latin typeface="Cambria Math" panose="02040503050406030204" pitchFamily="18" charset="0"/>
                                </a:rPr>
                                <m:t>3</m:t>
                              </m:r>
                            </m:sup>
                          </m:sSubSup>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𝑀</m:t>
                          </m:r>
                        </m:e>
                        <m:sup>
                          <m:r>
                            <a:rPr lang="zh-CN" altLang="en-US" i="1">
                              <a:solidFill>
                                <a:srgbClr val="000000"/>
                              </a:solidFill>
                              <a:latin typeface="Cambria Math" panose="02040503050406030204" pitchFamily="18" charset="0"/>
                            </a:rPr>
                            <m:t>−</m:t>
                          </m:r>
                          <m:f>
                            <m:fPr>
                              <m:type m:val="skw"/>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4</m:t>
                              </m:r>
                            </m:num>
                            <m:den>
                              <m:r>
                                <a:rPr lang="zh-CN" altLang="en-US" i="1">
                                  <a:solidFill>
                                    <a:srgbClr val="000000"/>
                                  </a:solidFill>
                                  <a:latin typeface="Cambria Math" panose="02040503050406030204" pitchFamily="18" charset="0"/>
                                </a:rPr>
                                <m:t>5</m:t>
                              </m:r>
                            </m:den>
                          </m:f>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m:t>
                          </m:r>
                          <m:f>
                            <m:fPr>
                              <m:type m:val="skw"/>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4</m:t>
                              </m:r>
                            </m:num>
                            <m:den>
                              <m:r>
                                <a:rPr lang="zh-CN" altLang="en-US" i="1">
                                  <a:solidFill>
                                    <a:srgbClr val="000000"/>
                                  </a:solidFill>
                                  <a:latin typeface="Cambria Math" panose="02040503050406030204" pitchFamily="18" charset="0"/>
                                </a:rPr>
                                <m:t>5</m:t>
                              </m:r>
                            </m:den>
                          </m:f>
                        </m:sup>
                      </m:sSup>
                    </m:oMath>
                  </m:oMathPara>
                </a14:m>
                <a:endParaRPr lang="zh-CN" altLang="en-US"/>
              </a:p>
            </p:txBody>
          </p:sp>
        </mc:Choice>
        <mc:Fallback xmlns="">
          <p:sp>
            <p:nvSpPr>
              <p:cNvPr id="67589" name="Object 5">
                <a:extLst>
                  <a:ext uri="{FF2B5EF4-FFF2-40B4-BE49-F238E27FC236}">
                    <a16:creationId xmlns:a16="http://schemas.microsoft.com/office/drawing/2014/main" id="{AF4C0809-D0B7-4DC5-A2D9-A37EDFAE241F}"/>
                  </a:ext>
                </a:extLst>
              </p:cNvPr>
              <p:cNvSpPr txBox="1">
                <a:spLocks noRot="1" noChangeAspect="1" noMove="1" noResize="1" noEditPoints="1" noAdjustHandles="1" noChangeArrowheads="1" noChangeShapeType="1" noTextEdit="1"/>
              </p:cNvSpPr>
              <p:nvPr/>
            </p:nvSpPr>
            <p:spPr bwMode="auto">
              <a:xfrm>
                <a:off x="2182813" y="5202238"/>
                <a:ext cx="4094162" cy="1257300"/>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67590" name="Text Box 6">
            <a:extLst>
              <a:ext uri="{FF2B5EF4-FFF2-40B4-BE49-F238E27FC236}">
                <a16:creationId xmlns:a16="http://schemas.microsoft.com/office/drawing/2014/main" id="{B53BC417-F482-4DCF-A7CE-15CF7C523424}"/>
              </a:ext>
            </a:extLst>
          </p:cNvPr>
          <p:cNvSpPr txBox="1">
            <a:spLocks noChangeArrowheads="1"/>
          </p:cNvSpPr>
          <p:nvPr/>
        </p:nvSpPr>
        <p:spPr bwMode="auto">
          <a:xfrm>
            <a:off x="3733800" y="6384925"/>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660066"/>
                </a:solidFill>
                <a:latin typeface="Times New Roman" panose="02020603050405020304" pitchFamily="18" charset="0"/>
                <a:ea typeface="楷体_GB2312" pitchFamily="49" charset="-122"/>
              </a:rPr>
              <a:t>高分子的分子量越大，临界浓度越小。</a:t>
            </a:r>
            <a:endParaRPr lang="zh-CN" altLang="en-US" sz="2400" b="1">
              <a:solidFill>
                <a:srgbClr val="660066"/>
              </a:solidFill>
              <a:latin typeface="宋体" panose="02010600030101010101" pitchFamily="2" charset="-122"/>
              <a:ea typeface="楷体_GB2312" pitchFamily="49" charset="-122"/>
            </a:endParaRPr>
          </a:p>
        </p:txBody>
      </p:sp>
      <p:sp>
        <p:nvSpPr>
          <p:cNvPr id="7" name="Text Box 13">
            <a:extLst>
              <a:ext uri="{FF2B5EF4-FFF2-40B4-BE49-F238E27FC236}">
                <a16:creationId xmlns:a16="http://schemas.microsoft.com/office/drawing/2014/main" id="{67FF029F-CA72-4BEF-B6D1-125B243C316D}"/>
              </a:ext>
            </a:extLst>
          </p:cNvPr>
          <p:cNvSpPr txBox="1">
            <a:spLocks noChangeArrowheads="1"/>
          </p:cNvSpPr>
          <p:nvPr/>
        </p:nvSpPr>
        <p:spPr bwMode="auto">
          <a:xfrm>
            <a:off x="236300" y="139166"/>
            <a:ext cx="7963634" cy="699102"/>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高分子的亚浓溶液</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 Box 3">
            <a:extLst>
              <a:ext uri="{FF2B5EF4-FFF2-40B4-BE49-F238E27FC236}">
                <a16:creationId xmlns:a16="http://schemas.microsoft.com/office/drawing/2014/main" id="{F53BF1B8-EA99-4221-9F1B-9EDC30F5B5B7}"/>
              </a:ext>
            </a:extLst>
          </p:cNvPr>
          <p:cNvSpPr txBox="1">
            <a:spLocks noChangeArrowheads="1"/>
          </p:cNvSpPr>
          <p:nvPr/>
        </p:nvSpPr>
        <p:spPr bwMode="auto">
          <a:xfrm>
            <a:off x="381110" y="1299388"/>
            <a:ext cx="472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accent2"/>
                </a:solidFill>
                <a:latin typeface="微软雅黑" panose="020B0503020204020204" pitchFamily="34" charset="-122"/>
                <a:ea typeface="微软雅黑" panose="020B0503020204020204" pitchFamily="34" charset="-122"/>
              </a:rPr>
              <a:t>1. 稀溶液向亚浓溶液的过渡</a:t>
            </a:r>
            <a:endParaRPr lang="zh-CN" altLang="en-US" sz="2800" b="1">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06676D4-EEFE-487C-AFEB-3CECE5B31809}"/>
              </a:ext>
            </a:extLst>
          </p:cNvPr>
          <p:cNvSpPr>
            <a:spLocks noGrp="1"/>
          </p:cNvSpPr>
          <p:nvPr>
            <p:ph type="sldNum" sz="quarter" idx="12"/>
          </p:nvPr>
        </p:nvSpPr>
        <p:spPr/>
        <p:txBody>
          <a:bodyPr/>
          <a:lstStyle/>
          <a:p>
            <a:fld id="{2683E018-39C6-4725-A718-E21BC41313B1}" type="slidenum">
              <a:rPr lang="zh-CN" altLang="en-US" smtClean="0"/>
              <a:t>86</a:t>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 Box 3">
            <a:extLst>
              <a:ext uri="{FF2B5EF4-FFF2-40B4-BE49-F238E27FC236}">
                <a16:creationId xmlns:a16="http://schemas.microsoft.com/office/drawing/2014/main" id="{072C4B7A-B583-44FD-A60C-A0A2EDAC9335}"/>
              </a:ext>
            </a:extLst>
          </p:cNvPr>
          <p:cNvSpPr txBox="1">
            <a:spLocks noChangeArrowheads="1"/>
          </p:cNvSpPr>
          <p:nvPr/>
        </p:nvSpPr>
        <p:spPr bwMode="auto">
          <a:xfrm>
            <a:off x="457200" y="1447800"/>
            <a:ext cx="541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chemeClr val="accent2"/>
                </a:solidFill>
                <a:latin typeface="微软雅黑" panose="020B0503020204020204" pitchFamily="34" charset="-122"/>
                <a:ea typeface="微软雅黑" panose="020B0503020204020204" pitchFamily="34" charset="-122"/>
              </a:rPr>
              <a:t>2. 亚浓溶液中高分子链的尺寸</a:t>
            </a:r>
          </a:p>
        </p:txBody>
      </p:sp>
      <p:sp>
        <p:nvSpPr>
          <p:cNvPr id="68612" name="Text Box 4">
            <a:extLst>
              <a:ext uri="{FF2B5EF4-FFF2-40B4-BE49-F238E27FC236}">
                <a16:creationId xmlns:a16="http://schemas.microsoft.com/office/drawing/2014/main" id="{548A23EC-39F4-4C13-A048-7769830D3D04}"/>
              </a:ext>
            </a:extLst>
          </p:cNvPr>
          <p:cNvSpPr txBox="1">
            <a:spLocks noChangeArrowheads="1"/>
          </p:cNvSpPr>
          <p:nvPr/>
        </p:nvSpPr>
        <p:spPr bwMode="auto">
          <a:xfrm>
            <a:off x="381000" y="2209800"/>
            <a:ext cx="8534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latin typeface="微软雅黑" panose="020B0503020204020204" pitchFamily="34" charset="-122"/>
                <a:ea typeface="微软雅黑" panose="020B0503020204020204" pitchFamily="34" charset="-122"/>
              </a:rPr>
              <a:t>当溶液浓度远大于临界浓度时，高分子链相互交叠，很像交联网，网眼的平均尺寸用</a:t>
            </a:r>
            <a:r>
              <a:rPr lang="zh-CN" altLang="en-US" sz="2400" b="1" dirty="0">
                <a:latin typeface="微软雅黑" panose="020B0503020204020204" pitchFamily="34" charset="-122"/>
                <a:ea typeface="微软雅黑" panose="020B0503020204020204" pitchFamily="34" charset="-122"/>
                <a:sym typeface="Symbol" panose="05050102010706020507" pitchFamily="18" charset="2"/>
              </a:rPr>
              <a:t>表示，称相关长度。</a:t>
            </a:r>
          </a:p>
          <a:p>
            <a:pPr eaLnBrk="1" hangingPunct="1">
              <a:spcBef>
                <a:spcPct val="50000"/>
              </a:spcBef>
            </a:pPr>
            <a:r>
              <a:rPr lang="zh-CN" altLang="en-US" sz="2400" b="1" dirty="0">
                <a:latin typeface="微软雅黑" panose="020B0503020204020204" pitchFamily="34" charset="-122"/>
                <a:ea typeface="微软雅黑" panose="020B0503020204020204" pitchFamily="34" charset="-122"/>
                <a:sym typeface="Symbol" panose="05050102010706020507" pitchFamily="18" charset="2"/>
              </a:rPr>
              <a:t>用</a:t>
            </a:r>
            <a:r>
              <a:rPr lang="zh-CN" altLang="en-US" sz="2400" b="1" baseline="-25000" dirty="0">
                <a:latin typeface="微软雅黑" panose="020B0503020204020204" pitchFamily="34" charset="-122"/>
                <a:ea typeface="微软雅黑" panose="020B0503020204020204" pitchFamily="34" charset="-122"/>
                <a:sym typeface="Symbol" panose="05050102010706020507" pitchFamily="18" charset="2"/>
              </a:rPr>
              <a:t>0</a:t>
            </a:r>
            <a:r>
              <a:rPr lang="zh-CN" altLang="en-US" sz="2400" b="1" dirty="0">
                <a:latin typeface="微软雅黑" panose="020B0503020204020204" pitchFamily="34" charset="-122"/>
                <a:ea typeface="微软雅黑" panose="020B0503020204020204" pitchFamily="34" charset="-122"/>
                <a:sym typeface="Symbol" panose="05050102010706020507" pitchFamily="18" charset="2"/>
              </a:rPr>
              <a:t>表示良溶剂中高分子的相关长度，根据标度定律可得：</a:t>
            </a:r>
          </a:p>
        </p:txBody>
      </p:sp>
      <mc:AlternateContent xmlns:mc="http://schemas.openxmlformats.org/markup-compatibility/2006" xmlns:a14="http://schemas.microsoft.com/office/drawing/2010/main">
        <mc:Choice Requires="a14">
          <p:sp>
            <p:nvSpPr>
              <p:cNvPr id="68613" name="Object 5">
                <a:extLst>
                  <a:ext uri="{FF2B5EF4-FFF2-40B4-BE49-F238E27FC236}">
                    <a16:creationId xmlns:a16="http://schemas.microsoft.com/office/drawing/2014/main" id="{9BB6F722-7B75-429F-8BB0-BA151C44FD8F}"/>
                  </a:ext>
                </a:extLst>
              </p:cNvPr>
              <p:cNvSpPr txBox="1"/>
              <p:nvPr/>
            </p:nvSpPr>
            <p:spPr bwMode="auto">
              <a:xfrm>
                <a:off x="3048000" y="3810000"/>
                <a:ext cx="2335213" cy="13303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𝜀</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𝐶</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den>
                              </m:f>
                            </m:e>
                          </m:d>
                        </m:e>
                        <m:sup>
                          <m:r>
                            <a:rPr lang="zh-CN" altLang="en-US" i="1">
                              <a:solidFill>
                                <a:srgbClr val="000000"/>
                              </a:solidFill>
                              <a:latin typeface="Cambria Math" panose="02040503050406030204" pitchFamily="18" charset="0"/>
                            </a:rPr>
                            <m:t>𝑚</m:t>
                          </m:r>
                        </m:sup>
                      </m:sSup>
                    </m:oMath>
                  </m:oMathPara>
                </a14:m>
                <a:endParaRPr lang="zh-CN" altLang="en-US"/>
              </a:p>
            </p:txBody>
          </p:sp>
        </mc:Choice>
        <mc:Fallback xmlns="">
          <p:sp>
            <p:nvSpPr>
              <p:cNvPr id="68613" name="Object 5">
                <a:extLst>
                  <a:ext uri="{FF2B5EF4-FFF2-40B4-BE49-F238E27FC236}">
                    <a16:creationId xmlns:a16="http://schemas.microsoft.com/office/drawing/2014/main" id="{9BB6F722-7B75-429F-8BB0-BA151C44FD8F}"/>
                  </a:ext>
                </a:extLst>
              </p:cNvPr>
              <p:cNvSpPr txBox="1">
                <a:spLocks noRot="1" noChangeAspect="1" noMove="1" noResize="1" noEditPoints="1" noAdjustHandles="1" noChangeArrowheads="1" noChangeShapeType="1" noTextEdit="1"/>
              </p:cNvSpPr>
              <p:nvPr/>
            </p:nvSpPr>
            <p:spPr bwMode="auto">
              <a:xfrm>
                <a:off x="3048000" y="3810000"/>
                <a:ext cx="2335213" cy="1330325"/>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68614" name="Text Box 6">
            <a:extLst>
              <a:ext uri="{FF2B5EF4-FFF2-40B4-BE49-F238E27FC236}">
                <a16:creationId xmlns:a16="http://schemas.microsoft.com/office/drawing/2014/main" id="{7AF2B519-AAE4-42E0-89F0-C883C91085F9}"/>
              </a:ext>
            </a:extLst>
          </p:cNvPr>
          <p:cNvSpPr txBox="1">
            <a:spLocks noChangeArrowheads="1"/>
          </p:cNvSpPr>
          <p:nvPr/>
        </p:nvSpPr>
        <p:spPr bwMode="auto">
          <a:xfrm>
            <a:off x="381000" y="5654675"/>
            <a:ext cx="8534400" cy="822325"/>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99"/>
                </a:solidFill>
                <a:latin typeface="Times New Roman" panose="02020603050405020304" pitchFamily="18" charset="0"/>
              </a:rPr>
              <a:t>一个参数x达到某一临界值x*时体系向另一个状态过度，变量S</a:t>
            </a:r>
            <a:r>
              <a:rPr lang="zh-CN" altLang="en-US" sz="2400" b="1" baseline="-25000">
                <a:solidFill>
                  <a:srgbClr val="000099"/>
                </a:solidFill>
                <a:latin typeface="Times New Roman" panose="02020603050405020304" pitchFamily="18" charset="0"/>
              </a:rPr>
              <a:t>0</a:t>
            </a:r>
            <a:r>
              <a:rPr lang="zh-CN" altLang="en-US" sz="2400" b="1">
                <a:solidFill>
                  <a:srgbClr val="000099"/>
                </a:solidFill>
                <a:latin typeface="Times New Roman" panose="02020603050405020304" pitchFamily="18" charset="0"/>
              </a:rPr>
              <a:t>会变成两一种形式S：S=S</a:t>
            </a:r>
            <a:r>
              <a:rPr lang="zh-CN" altLang="en-US" sz="2400" b="1" baseline="-25000">
                <a:solidFill>
                  <a:srgbClr val="000099"/>
                </a:solidFill>
                <a:latin typeface="Times New Roman" panose="02020603050405020304" pitchFamily="18" charset="0"/>
              </a:rPr>
              <a:t>0</a:t>
            </a:r>
            <a:r>
              <a:rPr lang="zh-CN" altLang="en-US" sz="2400" b="1">
                <a:solidFill>
                  <a:srgbClr val="000099"/>
                </a:solidFill>
                <a:latin typeface="Times New Roman" panose="02020603050405020304" pitchFamily="18" charset="0"/>
              </a:rPr>
              <a:t>f(x)——标度定律。</a:t>
            </a:r>
            <a:endParaRPr lang="zh-CN" altLang="en-US" sz="2400" b="1">
              <a:solidFill>
                <a:srgbClr val="000099"/>
              </a:solidFill>
              <a:sym typeface="Symbol" panose="05050102010706020507" pitchFamily="18" charset="2"/>
            </a:endParaRPr>
          </a:p>
        </p:txBody>
      </p:sp>
      <p:sp>
        <p:nvSpPr>
          <p:cNvPr id="8" name="Text Box 13">
            <a:extLst>
              <a:ext uri="{FF2B5EF4-FFF2-40B4-BE49-F238E27FC236}">
                <a16:creationId xmlns:a16="http://schemas.microsoft.com/office/drawing/2014/main" id="{403DC126-60D3-417A-91F0-0721839E4541}"/>
              </a:ext>
            </a:extLst>
          </p:cNvPr>
          <p:cNvSpPr txBox="1">
            <a:spLocks noChangeArrowheads="1"/>
          </p:cNvSpPr>
          <p:nvPr/>
        </p:nvSpPr>
        <p:spPr bwMode="auto">
          <a:xfrm>
            <a:off x="236300" y="139166"/>
            <a:ext cx="7963634" cy="699102"/>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高分子的亚浓溶液</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8721EC45-DC34-419C-8291-84561A030A13}"/>
              </a:ext>
            </a:extLst>
          </p:cNvPr>
          <p:cNvSpPr>
            <a:spLocks noGrp="1"/>
          </p:cNvSpPr>
          <p:nvPr>
            <p:ph type="sldNum" sz="quarter" idx="12"/>
          </p:nvPr>
        </p:nvSpPr>
        <p:spPr/>
        <p:txBody>
          <a:bodyPr/>
          <a:lstStyle/>
          <a:p>
            <a:fld id="{2683E018-39C6-4725-A718-E21BC41313B1}" type="slidenum">
              <a:rPr lang="zh-CN" altLang="en-US" smtClean="0"/>
              <a:t>87</a:t>
            </a:fld>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a:extLst>
              <a:ext uri="{FF2B5EF4-FFF2-40B4-BE49-F238E27FC236}">
                <a16:creationId xmlns:a16="http://schemas.microsoft.com/office/drawing/2014/main" id="{B6F381E3-B971-4C98-9ACA-3B163FB7EB54}"/>
              </a:ext>
            </a:extLst>
          </p:cNvPr>
          <p:cNvSpPr>
            <a:spLocks noChangeArrowheads="1"/>
          </p:cNvSpPr>
          <p:nvPr/>
        </p:nvSpPr>
        <p:spPr bwMode="auto">
          <a:xfrm>
            <a:off x="88900" y="1435100"/>
            <a:ext cx="899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dirty="0">
                <a:latin typeface="微软雅黑" panose="020B0503020204020204" pitchFamily="34" charset="-122"/>
                <a:ea typeface="微软雅黑" panose="020B0503020204020204" pitchFamily="34" charset="-122"/>
              </a:rPr>
              <a:t>侧链中有许多可电离的离子性基团的高分子称</a:t>
            </a:r>
            <a:r>
              <a:rPr lang="zh-CN" altLang="zh-CN" sz="2800" b="1" dirty="0">
                <a:solidFill>
                  <a:srgbClr val="FF0000"/>
                </a:solidFill>
                <a:latin typeface="微软雅黑" panose="020B0503020204020204" pitchFamily="34" charset="-122"/>
                <a:ea typeface="微软雅黑" panose="020B0503020204020204" pitchFamily="34" charset="-122"/>
              </a:rPr>
              <a:t>聚电解质</a:t>
            </a:r>
            <a:r>
              <a:rPr lang="zh-CN" altLang="zh-CN" sz="2800" b="1" dirty="0">
                <a:latin typeface="微软雅黑" panose="020B0503020204020204" pitchFamily="34" charset="-122"/>
                <a:ea typeface="微软雅黑" panose="020B0503020204020204" pitchFamily="34" charset="-122"/>
              </a:rPr>
              <a:t>。</a:t>
            </a:r>
          </a:p>
        </p:txBody>
      </p:sp>
      <p:sp>
        <p:nvSpPr>
          <p:cNvPr id="76804" name="AutoShape 4">
            <a:extLst>
              <a:ext uri="{FF2B5EF4-FFF2-40B4-BE49-F238E27FC236}">
                <a16:creationId xmlns:a16="http://schemas.microsoft.com/office/drawing/2014/main" id="{9280D04D-6055-4253-BF05-AE42A7F1070F}"/>
              </a:ext>
            </a:extLst>
          </p:cNvPr>
          <p:cNvSpPr>
            <a:spLocks noChangeArrowheads="1"/>
          </p:cNvSpPr>
          <p:nvPr/>
        </p:nvSpPr>
        <p:spPr bwMode="auto">
          <a:xfrm>
            <a:off x="3048000" y="2133600"/>
            <a:ext cx="2819400" cy="2057400"/>
          </a:xfrm>
          <a:prstGeom prst="downArrowCallout">
            <a:avLst>
              <a:gd name="adj1" fmla="val 34259"/>
              <a:gd name="adj2" fmla="val 34259"/>
              <a:gd name="adj3" fmla="val 16667"/>
              <a:gd name="adj4" fmla="val 66667"/>
            </a:avLst>
          </a:prstGeom>
          <a:solidFill>
            <a:srgbClr val="FFDD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800" b="1">
                <a:ea typeface="楷体_GB2312" pitchFamily="49" charset="-122"/>
              </a:rPr>
              <a:t>低分子离子</a:t>
            </a:r>
          </a:p>
          <a:p>
            <a:pPr algn="ctr" eaLnBrk="1" hangingPunct="1"/>
            <a:endParaRPr lang="zh-CN" altLang="zh-CN" sz="2800" b="1">
              <a:ea typeface="楷体_GB2312" pitchFamily="49" charset="-122"/>
            </a:endParaRPr>
          </a:p>
          <a:p>
            <a:pPr algn="ctr" eaLnBrk="1" hangingPunct="1"/>
            <a:r>
              <a:rPr lang="zh-CN" altLang="zh-CN" sz="2800" b="1">
                <a:ea typeface="楷体_GB2312" pitchFamily="49" charset="-122"/>
              </a:rPr>
              <a:t>高分子离子</a:t>
            </a:r>
          </a:p>
        </p:txBody>
      </p:sp>
      <p:sp>
        <p:nvSpPr>
          <p:cNvPr id="76805" name="Rectangle 5">
            <a:extLst>
              <a:ext uri="{FF2B5EF4-FFF2-40B4-BE49-F238E27FC236}">
                <a16:creationId xmlns:a16="http://schemas.microsoft.com/office/drawing/2014/main" id="{5F16E743-379A-43A9-A930-A8827EF0730E}"/>
              </a:ext>
            </a:extLst>
          </p:cNvPr>
          <p:cNvSpPr>
            <a:spLocks noChangeArrowheads="1"/>
          </p:cNvSpPr>
          <p:nvPr/>
        </p:nvSpPr>
        <p:spPr bwMode="auto">
          <a:xfrm>
            <a:off x="381000" y="4394200"/>
            <a:ext cx="1752600" cy="528638"/>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latin typeface="楷体" panose="02010609060101010101" pitchFamily="49" charset="-122"/>
                <a:ea typeface="楷体" panose="02010609060101010101" pitchFamily="49" charset="-122"/>
              </a:rPr>
              <a:t>聚阳离子</a:t>
            </a:r>
          </a:p>
        </p:txBody>
      </p:sp>
      <p:sp>
        <p:nvSpPr>
          <p:cNvPr id="76806" name="Rectangle 6">
            <a:extLst>
              <a:ext uri="{FF2B5EF4-FFF2-40B4-BE49-F238E27FC236}">
                <a16:creationId xmlns:a16="http://schemas.microsoft.com/office/drawing/2014/main" id="{6ADF8C1C-7038-43B2-84BB-2A625BFE6929}"/>
              </a:ext>
            </a:extLst>
          </p:cNvPr>
          <p:cNvSpPr>
            <a:spLocks noChangeArrowheads="1"/>
          </p:cNvSpPr>
          <p:nvPr/>
        </p:nvSpPr>
        <p:spPr bwMode="auto">
          <a:xfrm>
            <a:off x="6235700" y="4394200"/>
            <a:ext cx="1752600" cy="528638"/>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latin typeface="楷体" panose="02010609060101010101" pitchFamily="49" charset="-122"/>
                <a:ea typeface="楷体" panose="02010609060101010101" pitchFamily="49" charset="-122"/>
              </a:rPr>
              <a:t>聚阴离子</a:t>
            </a:r>
          </a:p>
        </p:txBody>
      </p:sp>
      <p:sp>
        <p:nvSpPr>
          <p:cNvPr id="76807" name="Rectangle 7">
            <a:extLst>
              <a:ext uri="{FF2B5EF4-FFF2-40B4-BE49-F238E27FC236}">
                <a16:creationId xmlns:a16="http://schemas.microsoft.com/office/drawing/2014/main" id="{234A4A56-1365-48BE-B13E-C015F8215DC3}"/>
              </a:ext>
            </a:extLst>
          </p:cNvPr>
          <p:cNvSpPr>
            <a:spLocks noChangeArrowheads="1"/>
          </p:cNvSpPr>
          <p:nvPr/>
        </p:nvSpPr>
        <p:spPr bwMode="auto">
          <a:xfrm>
            <a:off x="2667000" y="4381500"/>
            <a:ext cx="3124200" cy="528638"/>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latin typeface="楷体" panose="02010609060101010101" pitchFamily="49" charset="-122"/>
                <a:ea typeface="楷体" panose="02010609060101010101" pitchFamily="49" charset="-122"/>
              </a:rPr>
              <a:t>两性高分子电解质</a:t>
            </a:r>
          </a:p>
        </p:txBody>
      </p:sp>
      <p:sp>
        <p:nvSpPr>
          <p:cNvPr id="76808" name="AutoShape 8">
            <a:extLst>
              <a:ext uri="{FF2B5EF4-FFF2-40B4-BE49-F238E27FC236}">
                <a16:creationId xmlns:a16="http://schemas.microsoft.com/office/drawing/2014/main" id="{E8FC683F-5B84-4724-BD5D-EB9B33B1B1A8}"/>
              </a:ext>
            </a:extLst>
          </p:cNvPr>
          <p:cNvSpPr>
            <a:spLocks noChangeArrowheads="1"/>
          </p:cNvSpPr>
          <p:nvPr/>
        </p:nvSpPr>
        <p:spPr bwMode="auto">
          <a:xfrm>
            <a:off x="4038600" y="4953000"/>
            <a:ext cx="381000" cy="762000"/>
          </a:xfrm>
          <a:prstGeom prst="downArrow">
            <a:avLst>
              <a:gd name="adj1" fmla="val 50000"/>
              <a:gd name="adj2" fmla="val 50000"/>
            </a:avLst>
          </a:prstGeom>
          <a:solidFill>
            <a:srgbClr val="FFDD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76809" name="Rectangle 9">
            <a:extLst>
              <a:ext uri="{FF2B5EF4-FFF2-40B4-BE49-F238E27FC236}">
                <a16:creationId xmlns:a16="http://schemas.microsoft.com/office/drawing/2014/main" id="{4F525A2B-5449-458E-BB58-6B7FFA79D6DC}"/>
              </a:ext>
            </a:extLst>
          </p:cNvPr>
          <p:cNvSpPr>
            <a:spLocks noChangeArrowheads="1"/>
          </p:cNvSpPr>
          <p:nvPr/>
        </p:nvSpPr>
        <p:spPr bwMode="auto">
          <a:xfrm>
            <a:off x="3200400" y="5867400"/>
            <a:ext cx="2667000" cy="466725"/>
          </a:xfrm>
          <a:prstGeom prst="rect">
            <a:avLst/>
          </a:prstGeom>
          <a:solidFill>
            <a:srgbClr val="FFDD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latin typeface="楷体" panose="02010609060101010101" pitchFamily="49" charset="-122"/>
                <a:ea typeface="楷体" panose="02010609060101010101" pitchFamily="49" charset="-122"/>
              </a:rPr>
              <a:t>蛋白质、核苷酸等</a:t>
            </a:r>
          </a:p>
        </p:txBody>
      </p:sp>
      <p:sp>
        <p:nvSpPr>
          <p:cNvPr id="76810" name="Rectangle 10">
            <a:extLst>
              <a:ext uri="{FF2B5EF4-FFF2-40B4-BE49-F238E27FC236}">
                <a16:creationId xmlns:a16="http://schemas.microsoft.com/office/drawing/2014/main" id="{2C7EF107-9946-4615-8FC1-58F8ABF5FFE5}"/>
              </a:ext>
            </a:extLst>
          </p:cNvPr>
          <p:cNvSpPr>
            <a:spLocks noChangeArrowheads="1"/>
          </p:cNvSpPr>
          <p:nvPr/>
        </p:nvSpPr>
        <p:spPr bwMode="auto">
          <a:xfrm>
            <a:off x="76200" y="5867400"/>
            <a:ext cx="2971800" cy="466725"/>
          </a:xfrm>
          <a:prstGeom prst="rect">
            <a:avLst/>
          </a:prstGeom>
          <a:solidFill>
            <a:srgbClr val="FFDD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latin typeface="楷体" panose="02010609060101010101" pitchFamily="49" charset="-122"/>
                <a:ea typeface="楷体" panose="02010609060101010101" pitchFamily="49" charset="-122"/>
              </a:rPr>
              <a:t>聚乙烯亚胺盐酸盐</a:t>
            </a:r>
          </a:p>
        </p:txBody>
      </p:sp>
      <p:sp>
        <p:nvSpPr>
          <p:cNvPr id="76811" name="Rectangle 11">
            <a:extLst>
              <a:ext uri="{FF2B5EF4-FFF2-40B4-BE49-F238E27FC236}">
                <a16:creationId xmlns:a16="http://schemas.microsoft.com/office/drawing/2014/main" id="{6FBB835F-562C-4D8A-B155-A1F8B26B5309}"/>
              </a:ext>
            </a:extLst>
          </p:cNvPr>
          <p:cNvSpPr>
            <a:spLocks noChangeArrowheads="1"/>
          </p:cNvSpPr>
          <p:nvPr/>
        </p:nvSpPr>
        <p:spPr bwMode="auto">
          <a:xfrm>
            <a:off x="6172200" y="5867400"/>
            <a:ext cx="1752600" cy="466725"/>
          </a:xfrm>
          <a:prstGeom prst="rect">
            <a:avLst/>
          </a:prstGeom>
          <a:solidFill>
            <a:srgbClr val="FFDD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latin typeface="楷体" panose="02010609060101010101" pitchFamily="49" charset="-122"/>
                <a:ea typeface="楷体" panose="02010609060101010101" pitchFamily="49" charset="-122"/>
              </a:rPr>
              <a:t>聚丙烯酸钠</a:t>
            </a:r>
          </a:p>
        </p:txBody>
      </p:sp>
      <p:sp>
        <p:nvSpPr>
          <p:cNvPr id="76812" name="AutoShape 12">
            <a:extLst>
              <a:ext uri="{FF2B5EF4-FFF2-40B4-BE49-F238E27FC236}">
                <a16:creationId xmlns:a16="http://schemas.microsoft.com/office/drawing/2014/main" id="{85205E38-9382-4CAE-BC19-F5AC6FE51167}"/>
              </a:ext>
            </a:extLst>
          </p:cNvPr>
          <p:cNvSpPr>
            <a:spLocks noChangeArrowheads="1"/>
          </p:cNvSpPr>
          <p:nvPr/>
        </p:nvSpPr>
        <p:spPr bwMode="auto">
          <a:xfrm>
            <a:off x="1066800" y="4953000"/>
            <a:ext cx="381000" cy="762000"/>
          </a:xfrm>
          <a:prstGeom prst="downArrow">
            <a:avLst>
              <a:gd name="adj1" fmla="val 50000"/>
              <a:gd name="adj2" fmla="val 50000"/>
            </a:avLst>
          </a:prstGeom>
          <a:solidFill>
            <a:srgbClr val="FFDD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76813" name="AutoShape 13">
            <a:extLst>
              <a:ext uri="{FF2B5EF4-FFF2-40B4-BE49-F238E27FC236}">
                <a16:creationId xmlns:a16="http://schemas.microsoft.com/office/drawing/2014/main" id="{31D30D6F-F24F-4C08-B100-964EDC298005}"/>
              </a:ext>
            </a:extLst>
          </p:cNvPr>
          <p:cNvSpPr>
            <a:spLocks noChangeArrowheads="1"/>
          </p:cNvSpPr>
          <p:nvPr/>
        </p:nvSpPr>
        <p:spPr bwMode="auto">
          <a:xfrm>
            <a:off x="6858000" y="4953000"/>
            <a:ext cx="381000" cy="762000"/>
          </a:xfrm>
          <a:prstGeom prst="downArrow">
            <a:avLst>
              <a:gd name="adj1" fmla="val 50000"/>
              <a:gd name="adj2" fmla="val 50000"/>
            </a:avLst>
          </a:prstGeom>
          <a:solidFill>
            <a:srgbClr val="FFDD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4" name="Text Box 2">
            <a:extLst>
              <a:ext uri="{FF2B5EF4-FFF2-40B4-BE49-F238E27FC236}">
                <a16:creationId xmlns:a16="http://schemas.microsoft.com/office/drawing/2014/main" id="{FBB51D0A-5A7F-4E4C-B829-1EA6F75476D1}"/>
              </a:ext>
            </a:extLst>
          </p:cNvPr>
          <p:cNvSpPr txBox="1">
            <a:spLocks noChangeArrowheads="1"/>
          </p:cNvSpPr>
          <p:nvPr/>
        </p:nvSpPr>
        <p:spPr bwMode="auto">
          <a:xfrm>
            <a:off x="328966" y="304882"/>
            <a:ext cx="8409868" cy="63318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200" b="1" dirty="0">
                <a:latin typeface="微软雅黑" panose="020B0503020204020204" pitchFamily="34" charset="-122"/>
                <a:ea typeface="微软雅黑" panose="020B0503020204020204" pitchFamily="34" charset="-122"/>
              </a:rPr>
              <a:t>3.</a:t>
            </a:r>
            <a:r>
              <a:rPr lang="en-US" altLang="zh-CN" sz="3200" b="1" dirty="0">
                <a:latin typeface="微软雅黑" panose="020B0503020204020204" pitchFamily="34" charset="-122"/>
                <a:ea typeface="微软雅黑" panose="020B0503020204020204" pitchFamily="34" charset="-122"/>
              </a:rPr>
              <a:t>5</a:t>
            </a:r>
            <a:r>
              <a:rPr lang="zh-CN"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聚电解质溶液</a:t>
            </a:r>
            <a:endParaRPr lang="zh-CN" altLang="zh-CN" sz="32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927C86FC-10DD-444F-887B-583EA1206007}"/>
              </a:ext>
            </a:extLst>
          </p:cNvPr>
          <p:cNvSpPr>
            <a:spLocks noGrp="1"/>
          </p:cNvSpPr>
          <p:nvPr>
            <p:ph type="sldNum" sz="quarter" idx="12"/>
          </p:nvPr>
        </p:nvSpPr>
        <p:spPr/>
        <p:txBody>
          <a:bodyPr/>
          <a:lstStyle/>
          <a:p>
            <a:fld id="{2683E018-39C6-4725-A718-E21BC41313B1}" type="slidenum">
              <a:rPr lang="zh-CN" altLang="en-US" smtClean="0"/>
              <a:t>88</a:t>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04682FEA-8E67-4BD5-8A04-69BE022C752F}"/>
              </a:ext>
            </a:extLst>
          </p:cNvPr>
          <p:cNvSpPr>
            <a:spLocks noGrp="1" noChangeArrowheads="1"/>
          </p:cNvSpPr>
          <p:nvPr>
            <p:ph type="body" idx="4294967295"/>
          </p:nvPr>
        </p:nvSpPr>
        <p:spPr bwMode="auto">
          <a:xfrm>
            <a:off x="0" y="2012950"/>
            <a:ext cx="8229600" cy="286381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zh-CN" altLang="zh-CN" dirty="0">
                <a:latin typeface="微软雅黑" panose="020B0503020204020204" pitchFamily="34" charset="-122"/>
                <a:ea typeface="微软雅黑" panose="020B0503020204020204" pitchFamily="34" charset="-122"/>
              </a:rPr>
              <a:t>1．</a:t>
            </a:r>
            <a:r>
              <a:rPr lang="zh-CN" altLang="zh-CN" b="1" dirty="0">
                <a:solidFill>
                  <a:schemeClr val="hlink"/>
                </a:solidFill>
                <a:latin typeface="微软雅黑" panose="020B0503020204020204" pitchFamily="34" charset="-122"/>
                <a:ea typeface="微软雅黑" panose="020B0503020204020204" pitchFamily="34" charset="-122"/>
              </a:rPr>
              <a:t>增塑</a:t>
            </a:r>
            <a:r>
              <a:rPr lang="zh-CN" altLang="zh-CN" b="1" dirty="0">
                <a:latin typeface="微软雅黑" panose="020B0503020204020204" pitchFamily="34" charset="-122"/>
                <a:ea typeface="微软雅黑" panose="020B0503020204020204" pitchFamily="34" charset="-122"/>
              </a:rPr>
              <a:t>——高聚物中加入高沸点，低挥发性，并能与高聚物相混容的小分子物质而改变其力学性质的行为。</a:t>
            </a:r>
          </a:p>
          <a:p>
            <a:pPr eaLnBrk="1" hangingPunct="1">
              <a:lnSpc>
                <a:spcPct val="90000"/>
              </a:lnSpc>
            </a:pPr>
            <a:r>
              <a:rPr lang="zh-CN" altLang="zh-CN" b="1" dirty="0">
                <a:latin typeface="微软雅黑" panose="020B0503020204020204" pitchFamily="34" charset="-122"/>
                <a:ea typeface="微软雅黑" panose="020B0503020204020204" pitchFamily="34" charset="-122"/>
              </a:rPr>
              <a:t> 所用的小分子物质叫增塑剂</a:t>
            </a:r>
            <a:r>
              <a:rPr lang="zh-CN" altLang="zh-CN" dirty="0">
                <a:latin typeface="微软雅黑" panose="020B0503020204020204" pitchFamily="34" charset="-122"/>
                <a:ea typeface="微软雅黑" panose="020B0503020204020204" pitchFamily="34" charset="-122"/>
              </a:rPr>
              <a:t>（plasticizer）</a:t>
            </a:r>
          </a:p>
          <a:p>
            <a:pPr eaLnBrk="1" hangingPunct="1">
              <a:lnSpc>
                <a:spcPct val="90000"/>
              </a:lnSpc>
            </a:pPr>
            <a:r>
              <a:rPr lang="zh-CN" altLang="zh-CN" b="1" dirty="0">
                <a:latin typeface="微软雅黑" panose="020B0503020204020204" pitchFamily="34" charset="-122"/>
                <a:ea typeface="微软雅黑" panose="020B0503020204020204" pitchFamily="34" charset="-122"/>
              </a:rPr>
              <a:t> 增塑是高聚物改性的一个重要方法，例如</a:t>
            </a:r>
            <a:r>
              <a:rPr lang="zh-CN" altLang="zh-CN" dirty="0">
                <a:latin typeface="微软雅黑" panose="020B0503020204020204" pitchFamily="34" charset="-122"/>
                <a:ea typeface="微软雅黑" panose="020B0503020204020204" pitchFamily="34" charset="-122"/>
              </a:rPr>
              <a:t>PVC</a:t>
            </a:r>
            <a:r>
              <a:rPr lang="zh-CN" altLang="zh-CN" b="1" dirty="0">
                <a:latin typeface="微软雅黑" panose="020B0503020204020204" pitchFamily="34" charset="-122"/>
                <a:ea typeface="微软雅黑" panose="020B0503020204020204" pitchFamily="34" charset="-122"/>
              </a:rPr>
              <a:t>的流动温度接近于分解温度，成型中常加入</a:t>
            </a:r>
            <a:r>
              <a:rPr lang="zh-CN" altLang="zh-CN" dirty="0">
                <a:latin typeface="微软雅黑" panose="020B0503020204020204" pitchFamily="34" charset="-122"/>
                <a:ea typeface="微软雅黑" panose="020B0503020204020204" pitchFamily="34" charset="-122"/>
              </a:rPr>
              <a:t>30～50</a:t>
            </a:r>
            <a:r>
              <a:rPr lang="zh-CN" altLang="zh-CN" b="1" dirty="0">
                <a:latin typeface="微软雅黑" panose="020B0503020204020204" pitchFamily="34" charset="-122"/>
                <a:ea typeface="微软雅黑" panose="020B0503020204020204" pitchFamily="34" charset="-122"/>
              </a:rPr>
              <a:t>％的邻苯二甲酸二丁酯，这样可以降低它的流动温度和熔体粘度便于加工。还可改善其耐寒、抗冲性能，制成软塑料制品（薄膜，胶带，人造革等）。</a:t>
            </a:r>
          </a:p>
        </p:txBody>
      </p:sp>
      <p:sp>
        <p:nvSpPr>
          <p:cNvPr id="2" name="矩形 1">
            <a:extLst>
              <a:ext uri="{FF2B5EF4-FFF2-40B4-BE49-F238E27FC236}">
                <a16:creationId xmlns:a16="http://schemas.microsoft.com/office/drawing/2014/main" id="{65556C2B-1010-48B4-BF19-F28BC86B60B6}"/>
              </a:ext>
            </a:extLst>
          </p:cNvPr>
          <p:cNvSpPr/>
          <p:nvPr/>
        </p:nvSpPr>
        <p:spPr>
          <a:xfrm>
            <a:off x="188215" y="1146208"/>
            <a:ext cx="8076988" cy="523220"/>
          </a:xfrm>
          <a:prstGeom prst="rect">
            <a:avLst/>
          </a:prstGeom>
          <a:noFill/>
          <a:ln w="38100">
            <a:solidFill>
              <a:schemeClr val="accent2"/>
            </a:solidFill>
          </a:ln>
        </p:spPr>
        <p:txBody>
          <a:bodyPr wrap="square">
            <a:spAutoFit/>
          </a:bodyPr>
          <a:lstStyle/>
          <a:p>
            <a:r>
              <a:rPr lang="en-US" altLang="zh-CN" sz="2800" b="1" dirty="0">
                <a:latin typeface="微软雅黑" panose="020B0503020204020204" pitchFamily="34" charset="-122"/>
                <a:ea typeface="微软雅黑" panose="020B0503020204020204" pitchFamily="34" charset="-122"/>
              </a:rPr>
              <a:t>3.6.1</a:t>
            </a:r>
            <a:r>
              <a:rPr lang="zh-CN" altLang="en-US" sz="2800" b="1" dirty="0">
                <a:latin typeface="微软雅黑" panose="020B0503020204020204" pitchFamily="34" charset="-122"/>
                <a:ea typeface="微软雅黑" panose="020B0503020204020204" pitchFamily="34" charset="-122"/>
              </a:rPr>
              <a:t>聚合物</a:t>
            </a:r>
            <a:r>
              <a:rPr lang="zh-CN" altLang="zh-CN" sz="2800" b="1" dirty="0">
                <a:latin typeface="微软雅黑" panose="020B0503020204020204" pitchFamily="34" charset="-122"/>
                <a:ea typeface="微软雅黑" panose="020B0503020204020204" pitchFamily="34" charset="-122"/>
              </a:rPr>
              <a:t>的增塑（plasticization）</a:t>
            </a:r>
            <a:endParaRPr lang="zh-CN" altLang="en-US" sz="2800" dirty="0"/>
          </a:p>
        </p:txBody>
      </p:sp>
      <p:sp>
        <p:nvSpPr>
          <p:cNvPr id="5" name="Text Box 2">
            <a:extLst>
              <a:ext uri="{FF2B5EF4-FFF2-40B4-BE49-F238E27FC236}">
                <a16:creationId xmlns:a16="http://schemas.microsoft.com/office/drawing/2014/main" id="{7B1155F7-693A-45D8-9703-9C20B3E77F1F}"/>
              </a:ext>
            </a:extLst>
          </p:cNvPr>
          <p:cNvSpPr txBox="1">
            <a:spLocks noChangeArrowheads="1"/>
          </p:cNvSpPr>
          <p:nvPr/>
        </p:nvSpPr>
        <p:spPr bwMode="auto">
          <a:xfrm>
            <a:off x="152612" y="169499"/>
            <a:ext cx="8409868" cy="63318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200" b="1" dirty="0">
                <a:latin typeface="微软雅黑" panose="020B0503020204020204" pitchFamily="34" charset="-122"/>
                <a:ea typeface="微软雅黑" panose="020B0503020204020204" pitchFamily="34" charset="-122"/>
              </a:rPr>
              <a:t>3.</a:t>
            </a:r>
            <a:r>
              <a:rPr lang="en-US" altLang="zh-CN" sz="3200" b="1" dirty="0">
                <a:latin typeface="微软雅黑" panose="020B0503020204020204" pitchFamily="34" charset="-122"/>
                <a:ea typeface="微软雅黑" panose="020B0503020204020204" pitchFamily="34" charset="-122"/>
              </a:rPr>
              <a:t>6 </a:t>
            </a:r>
            <a:r>
              <a:rPr lang="zh-CN" altLang="en-US" sz="3200" b="1" dirty="0">
                <a:latin typeface="微软雅黑" panose="020B0503020204020204" pitchFamily="34" charset="-122"/>
                <a:ea typeface="微软雅黑" panose="020B0503020204020204" pitchFamily="34" charset="-122"/>
              </a:rPr>
              <a:t>聚合物的浓溶液</a:t>
            </a:r>
            <a:endParaRPr lang="zh-CN" altLang="zh-CN" sz="3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D9E69471-CB12-4DB2-BFBE-E3DD2FAC04C6}"/>
              </a:ext>
            </a:extLst>
          </p:cNvPr>
          <p:cNvSpPr txBox="1">
            <a:spLocks noChangeArrowheads="1"/>
          </p:cNvSpPr>
          <p:nvPr/>
        </p:nvSpPr>
        <p:spPr bwMode="auto">
          <a:xfrm>
            <a:off x="304800" y="1371600"/>
            <a:ext cx="307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b="1">
                <a:solidFill>
                  <a:srgbClr val="000099"/>
                </a:solidFill>
                <a:latin typeface="微软雅黑" panose="020B0503020204020204" pitchFamily="34" charset="-122"/>
                <a:ea typeface="微软雅黑" panose="020B0503020204020204" pitchFamily="34" charset="-122"/>
              </a:rPr>
              <a:t>2 溶剂选择</a:t>
            </a:r>
          </a:p>
        </p:txBody>
      </p:sp>
      <p:sp>
        <p:nvSpPr>
          <p:cNvPr id="10244" name="Text Box 4">
            <a:extLst>
              <a:ext uri="{FF2B5EF4-FFF2-40B4-BE49-F238E27FC236}">
                <a16:creationId xmlns:a16="http://schemas.microsoft.com/office/drawing/2014/main" id="{00712390-6FAE-417A-886B-AB2E4BA32323}"/>
              </a:ext>
            </a:extLst>
          </p:cNvPr>
          <p:cNvSpPr txBox="1">
            <a:spLocks noChangeArrowheads="1"/>
          </p:cNvSpPr>
          <p:nvPr/>
        </p:nvSpPr>
        <p:spPr bwMode="auto">
          <a:xfrm>
            <a:off x="304800" y="1905000"/>
            <a:ext cx="716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b="1" dirty="0">
                <a:solidFill>
                  <a:schemeClr val="tx2"/>
                </a:solidFill>
                <a:latin typeface="微软雅黑" panose="020B0503020204020204" pitchFamily="34" charset="-122"/>
                <a:ea typeface="微软雅黑" panose="020B0503020204020204" pitchFamily="34" charset="-122"/>
              </a:rPr>
              <a:t>（1） “相似相溶”原则 </a:t>
            </a:r>
          </a:p>
        </p:txBody>
      </p:sp>
      <p:sp>
        <p:nvSpPr>
          <p:cNvPr id="12293" name="Text Box 5">
            <a:extLst>
              <a:ext uri="{FF2B5EF4-FFF2-40B4-BE49-F238E27FC236}">
                <a16:creationId xmlns:a16="http://schemas.microsoft.com/office/drawing/2014/main" id="{289F871D-C142-4846-85B2-1B6F9B3EB417}"/>
              </a:ext>
            </a:extLst>
          </p:cNvPr>
          <p:cNvSpPr txBox="1">
            <a:spLocks noChangeArrowheads="1"/>
          </p:cNvSpPr>
          <p:nvPr/>
        </p:nvSpPr>
        <p:spPr bwMode="auto">
          <a:xfrm>
            <a:off x="304799" y="2809860"/>
            <a:ext cx="1524001" cy="882293"/>
          </a:xfrm>
          <a:prstGeom prst="rect">
            <a:avLst/>
          </a:prstGeom>
          <a:solidFill>
            <a:schemeClr val="accent6">
              <a:lumMod val="40000"/>
              <a:lumOff val="60000"/>
            </a:schemeClr>
          </a:solidFill>
          <a:ln>
            <a:noFill/>
          </a:ln>
          <a:effectLst/>
        </p:spPr>
        <p:txBody>
          <a:bodyPr wrap="square">
            <a:spAutoFit/>
          </a:bodyPr>
          <a:lstStyle/>
          <a:p>
            <a:pPr>
              <a:spcBef>
                <a:spcPct val="50000"/>
              </a:spcBef>
              <a:defRPr/>
            </a:pPr>
            <a:r>
              <a:rPr lang="zh-CN" altLang="zh-CN" sz="2400" b="1" dirty="0">
                <a:effectLst>
                  <a:outerShdw blurRad="38100" dist="38100" dir="2700000" algn="tl">
                    <a:srgbClr val="C0C0C0"/>
                  </a:outerShdw>
                </a:effectLst>
                <a:latin typeface="Times New Roman" pitchFamily="18" charset="0"/>
              </a:rPr>
              <a:t>Non-polar</a:t>
            </a:r>
            <a:endParaRPr lang="en-US" altLang="zh-CN" sz="2400" b="1" dirty="0">
              <a:effectLst>
                <a:outerShdw blurRad="38100" dist="38100" dir="2700000" algn="tl">
                  <a:srgbClr val="C0C0C0"/>
                </a:outerShdw>
              </a:effectLst>
              <a:latin typeface="Times New Roman" pitchFamily="18" charset="0"/>
            </a:endParaRPr>
          </a:p>
          <a:p>
            <a:pPr>
              <a:spcBef>
                <a:spcPts val="360"/>
              </a:spcBef>
              <a:defRPr/>
            </a:pPr>
            <a:r>
              <a:rPr lang="zh-CN" altLang="zh-CN" sz="2400" b="1" dirty="0">
                <a:effectLst>
                  <a:outerShdw blurRad="38100" dist="38100" dir="2700000" algn="tl">
                    <a:srgbClr val="C0C0C0"/>
                  </a:outerShdw>
                </a:effectLst>
                <a:latin typeface="Times New Roman" pitchFamily="18" charset="0"/>
              </a:rPr>
              <a:t> </a:t>
            </a:r>
            <a:r>
              <a:rPr lang="zh-CN" sz="2400" b="1" dirty="0">
                <a:effectLst>
                  <a:outerShdw blurRad="38100" dist="38100" dir="2700000" algn="tl">
                    <a:srgbClr val="C0C0C0"/>
                  </a:outerShdw>
                </a:effectLst>
                <a:latin typeface="Times New Roman" pitchFamily="18" charset="0"/>
              </a:rPr>
              <a:t>非</a:t>
            </a:r>
            <a:r>
              <a:rPr lang="zh-CN" sz="2400" b="1" dirty="0">
                <a:latin typeface="Times New Roman" pitchFamily="18" charset="0"/>
              </a:rPr>
              <a:t>极性</a:t>
            </a:r>
            <a:r>
              <a:rPr lang="zh-CN" sz="2400" b="1" dirty="0">
                <a:effectLst>
                  <a:outerShdw blurRad="38100" dist="38100" dir="2700000" algn="tl">
                    <a:srgbClr val="C0C0C0"/>
                  </a:outerShdw>
                </a:effectLst>
                <a:latin typeface="Times New Roman" pitchFamily="18" charset="0"/>
              </a:rPr>
              <a:t> </a:t>
            </a:r>
          </a:p>
        </p:txBody>
      </p:sp>
      <p:sp>
        <p:nvSpPr>
          <p:cNvPr id="12294" name="Text Box 6">
            <a:extLst>
              <a:ext uri="{FF2B5EF4-FFF2-40B4-BE49-F238E27FC236}">
                <a16:creationId xmlns:a16="http://schemas.microsoft.com/office/drawing/2014/main" id="{90AEF8AC-95ED-4D41-8444-50B3E78E569B}"/>
              </a:ext>
            </a:extLst>
          </p:cNvPr>
          <p:cNvSpPr txBox="1">
            <a:spLocks noChangeArrowheads="1"/>
          </p:cNvSpPr>
          <p:nvPr/>
        </p:nvSpPr>
        <p:spPr bwMode="auto">
          <a:xfrm>
            <a:off x="1905000" y="2438400"/>
            <a:ext cx="688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zh-CN" sz="2400" b="1" dirty="0">
                <a:solidFill>
                  <a:srgbClr val="660066"/>
                </a:solidFill>
                <a:latin typeface="Times New Roman" pitchFamily="18" charset="0"/>
              </a:rPr>
              <a:t>Unvulcanized rubber </a:t>
            </a:r>
            <a:r>
              <a:rPr lang="zh-CN" sz="2400" b="1" dirty="0">
                <a:solidFill>
                  <a:srgbClr val="660066"/>
                </a:solidFill>
                <a:latin typeface="Times New Roman" pitchFamily="18" charset="0"/>
              </a:rPr>
              <a:t>生胶  溶于： </a:t>
            </a:r>
            <a:r>
              <a:rPr lang="zh-CN" altLang="zh-CN" sz="2400" b="1" dirty="0">
                <a:solidFill>
                  <a:srgbClr val="660066"/>
                </a:solidFill>
                <a:latin typeface="Times New Roman" pitchFamily="18" charset="0"/>
              </a:rPr>
              <a:t>Gasoline  </a:t>
            </a:r>
            <a:r>
              <a:rPr lang="zh-CN" sz="2400" b="1" dirty="0">
                <a:solidFill>
                  <a:srgbClr val="660066"/>
                </a:solidFill>
                <a:latin typeface="Times New Roman" pitchFamily="18" charset="0"/>
              </a:rPr>
              <a:t>汽油</a:t>
            </a:r>
            <a:r>
              <a:rPr lang="zh-CN" altLang="zh-CN" sz="2400" b="1" dirty="0">
                <a:solidFill>
                  <a:srgbClr val="660066"/>
                </a:solidFill>
                <a:latin typeface="Times New Roman" pitchFamily="18" charset="0"/>
              </a:rPr>
              <a:t>, methylbenzene </a:t>
            </a:r>
            <a:r>
              <a:rPr lang="zh-CN" sz="2400" b="1" dirty="0">
                <a:solidFill>
                  <a:srgbClr val="660066"/>
                </a:solidFill>
                <a:latin typeface="Times New Roman" pitchFamily="18" charset="0"/>
              </a:rPr>
              <a:t>甲苯</a:t>
            </a:r>
            <a:r>
              <a:rPr lang="zh-CN" altLang="zh-CN" sz="2400" b="1" dirty="0">
                <a:solidFill>
                  <a:srgbClr val="660066"/>
                </a:solidFill>
                <a:latin typeface="Times New Roman" pitchFamily="18" charset="0"/>
              </a:rPr>
              <a:t>, benzene </a:t>
            </a:r>
            <a:r>
              <a:rPr lang="zh-CN" sz="2400" b="1" dirty="0">
                <a:solidFill>
                  <a:srgbClr val="660066"/>
                </a:solidFill>
                <a:latin typeface="Times New Roman" pitchFamily="18" charset="0"/>
              </a:rPr>
              <a:t>苯</a:t>
            </a:r>
          </a:p>
        </p:txBody>
      </p:sp>
      <p:sp>
        <p:nvSpPr>
          <p:cNvPr id="12295" name="Text Box 7">
            <a:extLst>
              <a:ext uri="{FF2B5EF4-FFF2-40B4-BE49-F238E27FC236}">
                <a16:creationId xmlns:a16="http://schemas.microsoft.com/office/drawing/2014/main" id="{02FB4229-0E3E-4D97-8958-634D68F12C4A}"/>
              </a:ext>
            </a:extLst>
          </p:cNvPr>
          <p:cNvSpPr txBox="1">
            <a:spLocks noChangeArrowheads="1"/>
          </p:cNvSpPr>
          <p:nvPr/>
        </p:nvSpPr>
        <p:spPr bwMode="auto">
          <a:xfrm>
            <a:off x="1828800" y="3276600"/>
            <a:ext cx="65611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sz="2400" b="1">
                <a:solidFill>
                  <a:srgbClr val="660066"/>
                </a:solidFill>
                <a:latin typeface="Times New Roman" pitchFamily="18" charset="0"/>
              </a:rPr>
              <a:t>聚苯乙烯</a:t>
            </a:r>
            <a:r>
              <a:rPr lang="zh-CN" altLang="zh-CN" sz="2400" b="1">
                <a:solidFill>
                  <a:srgbClr val="660066"/>
                </a:solidFill>
                <a:latin typeface="Times New Roman" pitchFamily="18" charset="0"/>
              </a:rPr>
              <a:t>PS   </a:t>
            </a:r>
            <a:r>
              <a:rPr lang="zh-CN" sz="2400" b="1">
                <a:solidFill>
                  <a:srgbClr val="660066"/>
                </a:solidFill>
                <a:latin typeface="Times New Roman" pitchFamily="18" charset="0"/>
              </a:rPr>
              <a:t>溶于： </a:t>
            </a:r>
            <a:r>
              <a:rPr lang="zh-CN" altLang="zh-CN" sz="2400" b="1">
                <a:solidFill>
                  <a:srgbClr val="660066"/>
                </a:solidFill>
                <a:latin typeface="Times New Roman" pitchFamily="18" charset="0"/>
              </a:rPr>
              <a:t>ethylbenzene</a:t>
            </a:r>
            <a:r>
              <a:rPr lang="zh-CN" sz="2400" b="1">
                <a:solidFill>
                  <a:srgbClr val="660066"/>
                </a:solidFill>
                <a:latin typeface="Times New Roman" pitchFamily="18" charset="0"/>
              </a:rPr>
              <a:t>乙苯</a:t>
            </a:r>
            <a:r>
              <a:rPr lang="zh-CN" altLang="zh-CN" sz="2400" b="1">
                <a:solidFill>
                  <a:srgbClr val="660066"/>
                </a:solidFill>
                <a:latin typeface="Times New Roman" pitchFamily="18" charset="0"/>
              </a:rPr>
              <a:t>, butanone </a:t>
            </a:r>
            <a:r>
              <a:rPr lang="zh-CN" sz="2400" b="1">
                <a:solidFill>
                  <a:srgbClr val="660066"/>
                </a:solidFill>
                <a:latin typeface="Times New Roman" pitchFamily="18" charset="0"/>
              </a:rPr>
              <a:t>丁酮</a:t>
            </a:r>
          </a:p>
        </p:txBody>
      </p:sp>
      <p:sp>
        <p:nvSpPr>
          <p:cNvPr id="12296" name="Text Box 8">
            <a:extLst>
              <a:ext uri="{FF2B5EF4-FFF2-40B4-BE49-F238E27FC236}">
                <a16:creationId xmlns:a16="http://schemas.microsoft.com/office/drawing/2014/main" id="{AA177D94-0B3B-4670-8C2A-31D8D0AA915C}"/>
              </a:ext>
            </a:extLst>
          </p:cNvPr>
          <p:cNvSpPr txBox="1">
            <a:spLocks noChangeArrowheads="1"/>
          </p:cNvSpPr>
          <p:nvPr/>
        </p:nvSpPr>
        <p:spPr bwMode="auto">
          <a:xfrm>
            <a:off x="369888" y="5022850"/>
            <a:ext cx="1271587" cy="1016000"/>
          </a:xfrm>
          <a:prstGeom prst="rect">
            <a:avLst/>
          </a:prstGeom>
          <a:solidFill>
            <a:schemeClr val="accent4">
              <a:lumMod val="40000"/>
              <a:lumOff val="60000"/>
            </a:schemeClr>
          </a:solidFill>
          <a:ln>
            <a:noFill/>
          </a:ln>
          <a:effectLst/>
        </p:spPr>
        <p:txBody>
          <a:bodyPr>
            <a:spAutoFit/>
          </a:bodyPr>
          <a:lstStyle/>
          <a:p>
            <a:pPr>
              <a:spcBef>
                <a:spcPct val="50000"/>
              </a:spcBef>
              <a:defRPr/>
            </a:pPr>
            <a:r>
              <a:rPr lang="zh-CN" altLang="zh-CN" sz="2400" b="1" dirty="0">
                <a:latin typeface="Times New Roman" pitchFamily="18" charset="0"/>
              </a:rPr>
              <a:t>Polar </a:t>
            </a:r>
            <a:endParaRPr lang="en-US" altLang="zh-CN" sz="2400" b="1" dirty="0">
              <a:latin typeface="Times New Roman" pitchFamily="18" charset="0"/>
            </a:endParaRPr>
          </a:p>
          <a:p>
            <a:pPr>
              <a:spcBef>
                <a:spcPct val="50000"/>
              </a:spcBef>
              <a:defRPr/>
            </a:pPr>
            <a:r>
              <a:rPr lang="zh-CN" sz="2400" b="1" dirty="0">
                <a:latin typeface="Times New Roman" pitchFamily="18" charset="0"/>
              </a:rPr>
              <a:t>极性 </a:t>
            </a:r>
          </a:p>
        </p:txBody>
      </p:sp>
      <p:sp>
        <p:nvSpPr>
          <p:cNvPr id="12297" name="Text Box 9">
            <a:extLst>
              <a:ext uri="{FF2B5EF4-FFF2-40B4-BE49-F238E27FC236}">
                <a16:creationId xmlns:a16="http://schemas.microsoft.com/office/drawing/2014/main" id="{FA620766-4049-46E9-A14C-53E14F28EB46}"/>
              </a:ext>
            </a:extLst>
          </p:cNvPr>
          <p:cNvSpPr txBox="1">
            <a:spLocks noChangeArrowheads="1"/>
          </p:cNvSpPr>
          <p:nvPr/>
        </p:nvSpPr>
        <p:spPr bwMode="auto">
          <a:xfrm>
            <a:off x="1793053" y="4670132"/>
            <a:ext cx="5257800"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defRPr/>
            </a:pPr>
            <a:r>
              <a:rPr lang="zh-CN" sz="2400" b="1" dirty="0">
                <a:solidFill>
                  <a:srgbClr val="008000"/>
                </a:solidFill>
                <a:latin typeface="Times New Roman" pitchFamily="18" charset="0"/>
              </a:rPr>
              <a:t>聚氯乙烯</a:t>
            </a:r>
            <a:r>
              <a:rPr lang="zh-CN" altLang="zh-CN" sz="2400" b="1" dirty="0">
                <a:solidFill>
                  <a:srgbClr val="008000"/>
                </a:solidFill>
                <a:latin typeface="Times New Roman" pitchFamily="18" charset="0"/>
              </a:rPr>
              <a:t>PVC</a:t>
            </a:r>
            <a:r>
              <a:rPr lang="zh-CN" sz="2400" b="1" dirty="0">
                <a:solidFill>
                  <a:srgbClr val="008000"/>
                </a:solidFill>
                <a:latin typeface="Times New Roman" pitchFamily="18" charset="0"/>
              </a:rPr>
              <a:t>及聚</a:t>
            </a:r>
            <a:r>
              <a:rPr lang="zh-CN" altLang="en-US" sz="2400" b="1" dirty="0">
                <a:solidFill>
                  <a:srgbClr val="008000"/>
                </a:solidFill>
                <a:latin typeface="Times New Roman" pitchFamily="18" charset="0"/>
              </a:rPr>
              <a:t>乙烯</a:t>
            </a:r>
            <a:r>
              <a:rPr lang="zh-CN" sz="2400" b="1" dirty="0">
                <a:solidFill>
                  <a:srgbClr val="008000"/>
                </a:solidFill>
                <a:latin typeface="Times New Roman" pitchFamily="18" charset="0"/>
              </a:rPr>
              <a:t>醇 </a:t>
            </a:r>
          </a:p>
          <a:p>
            <a:pPr>
              <a:spcBef>
                <a:spcPts val="600"/>
              </a:spcBef>
              <a:defRPr/>
            </a:pPr>
            <a:r>
              <a:rPr lang="zh-CN" sz="2400" b="1" dirty="0">
                <a:solidFill>
                  <a:srgbClr val="008000"/>
                </a:solidFill>
                <a:latin typeface="Times New Roman" pitchFamily="18" charset="0"/>
              </a:rPr>
              <a:t>溶于： </a:t>
            </a:r>
            <a:r>
              <a:rPr lang="zh-CN" altLang="zh-CN" sz="2400" b="1" dirty="0">
                <a:solidFill>
                  <a:srgbClr val="008000"/>
                </a:solidFill>
                <a:latin typeface="Times New Roman" pitchFamily="18" charset="0"/>
              </a:rPr>
              <a:t>water </a:t>
            </a:r>
            <a:r>
              <a:rPr lang="zh-CN" sz="2400" b="1" dirty="0">
                <a:solidFill>
                  <a:srgbClr val="008000"/>
                </a:solidFill>
                <a:latin typeface="Times New Roman" pitchFamily="18" charset="0"/>
              </a:rPr>
              <a:t>水， </a:t>
            </a:r>
            <a:r>
              <a:rPr lang="zh-CN" altLang="zh-CN" sz="2400" b="1" dirty="0">
                <a:solidFill>
                  <a:srgbClr val="008000"/>
                </a:solidFill>
                <a:latin typeface="Times New Roman" pitchFamily="18" charset="0"/>
              </a:rPr>
              <a:t>alcohol </a:t>
            </a:r>
            <a:r>
              <a:rPr lang="zh-CN" sz="2400" b="1" dirty="0">
                <a:solidFill>
                  <a:srgbClr val="008000"/>
                </a:solidFill>
                <a:latin typeface="Times New Roman" pitchFamily="18" charset="0"/>
              </a:rPr>
              <a:t>酒精</a:t>
            </a:r>
          </a:p>
        </p:txBody>
      </p:sp>
      <p:sp>
        <p:nvSpPr>
          <p:cNvPr id="12298" name="Text Box 10">
            <a:extLst>
              <a:ext uri="{FF2B5EF4-FFF2-40B4-BE49-F238E27FC236}">
                <a16:creationId xmlns:a16="http://schemas.microsoft.com/office/drawing/2014/main" id="{00BFB648-F868-477F-AE16-828B81D60D4A}"/>
              </a:ext>
            </a:extLst>
          </p:cNvPr>
          <p:cNvSpPr txBox="1">
            <a:spLocks noChangeArrowheads="1"/>
          </p:cNvSpPr>
          <p:nvPr/>
        </p:nvSpPr>
        <p:spPr bwMode="auto">
          <a:xfrm>
            <a:off x="1793053" y="5518656"/>
            <a:ext cx="6400800"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defRPr/>
            </a:pPr>
            <a:r>
              <a:rPr lang="zh-CN" sz="2400" b="1" dirty="0">
                <a:solidFill>
                  <a:srgbClr val="008000"/>
                </a:solidFill>
                <a:latin typeface="Times New Roman" pitchFamily="18" charset="0"/>
              </a:rPr>
              <a:t>聚丙烯腈</a:t>
            </a:r>
            <a:r>
              <a:rPr lang="zh-CN" altLang="zh-CN" sz="2400" b="1" dirty="0">
                <a:solidFill>
                  <a:srgbClr val="008000"/>
                </a:solidFill>
                <a:latin typeface="Times New Roman" pitchFamily="18" charset="0"/>
              </a:rPr>
              <a:t>PAN </a:t>
            </a:r>
          </a:p>
          <a:p>
            <a:pPr>
              <a:spcBef>
                <a:spcPts val="600"/>
              </a:spcBef>
              <a:defRPr/>
            </a:pPr>
            <a:r>
              <a:rPr lang="zh-CN" sz="2400" b="1" dirty="0">
                <a:solidFill>
                  <a:srgbClr val="008000"/>
                </a:solidFill>
                <a:latin typeface="Times New Roman" pitchFamily="18" charset="0"/>
              </a:rPr>
              <a:t>极难溶，只溶于</a:t>
            </a:r>
            <a:r>
              <a:rPr lang="zh-CN" altLang="zh-CN" sz="2400" b="1" dirty="0">
                <a:solidFill>
                  <a:srgbClr val="008000"/>
                </a:solidFill>
                <a:latin typeface="Times New Roman" pitchFamily="18" charset="0"/>
              </a:rPr>
              <a:t>DMF</a:t>
            </a:r>
            <a:r>
              <a:rPr lang="zh-CN" sz="2400" b="1" dirty="0">
                <a:solidFill>
                  <a:srgbClr val="008000"/>
                </a:solidFill>
                <a:latin typeface="Times New Roman" pitchFamily="18" charset="0"/>
              </a:rPr>
              <a:t>二甲基甲酰胺</a:t>
            </a:r>
          </a:p>
        </p:txBody>
      </p:sp>
      <p:sp>
        <p:nvSpPr>
          <p:cNvPr id="12" name="Text Box 13">
            <a:extLst>
              <a:ext uri="{FF2B5EF4-FFF2-40B4-BE49-F238E27FC236}">
                <a16:creationId xmlns:a16="http://schemas.microsoft.com/office/drawing/2014/main" id="{69AD513E-2E94-480D-B6DF-4CA490180964}"/>
              </a:ext>
            </a:extLst>
          </p:cNvPr>
          <p:cNvSpPr txBox="1">
            <a:spLocks noChangeArrowheads="1"/>
          </p:cNvSpPr>
          <p:nvPr/>
        </p:nvSpPr>
        <p:spPr bwMode="auto">
          <a:xfrm>
            <a:off x="304799" y="223492"/>
            <a:ext cx="7224713" cy="700448"/>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聚合物的溶解</a:t>
            </a:r>
            <a:endParaRPr lang="zh-CN" altLang="zh-CN" sz="3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7E9082B3-B761-4AE7-AB77-EE84A0B4DBA1}"/>
              </a:ext>
            </a:extLst>
          </p:cNvPr>
          <p:cNvSpPr>
            <a:spLocks noGrp="1"/>
          </p:cNvSpPr>
          <p:nvPr>
            <p:ph type="sldNum" sz="quarter" idx="12"/>
          </p:nvPr>
        </p:nvSpPr>
        <p:spPr>
          <a:xfrm>
            <a:off x="6552380" y="6524332"/>
            <a:ext cx="2057400" cy="365125"/>
          </a:xfrm>
        </p:spPr>
        <p:txBody>
          <a:bodyPr/>
          <a:lstStyle/>
          <a:p>
            <a:fld id="{2683E018-39C6-4725-A718-E21BC41313B1}" type="slidenum">
              <a:rPr lang="zh-CN" altLang="en-US" smtClean="0"/>
              <a:t>9</a:t>
            </a:fld>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168D3A2D-C0A7-4824-9F17-301CB9379EBC}"/>
              </a:ext>
            </a:extLst>
          </p:cNvPr>
          <p:cNvSpPr>
            <a:spLocks noGrp="1" noChangeArrowheads="1"/>
          </p:cNvSpPr>
          <p:nvPr>
            <p:ph type="body" idx="4294967295"/>
          </p:nvPr>
        </p:nvSpPr>
        <p:spPr bwMode="auto">
          <a:xfrm>
            <a:off x="0" y="1095375"/>
            <a:ext cx="8229600" cy="56864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zh-CN"/>
              <a:t>2．</a:t>
            </a:r>
            <a:r>
              <a:rPr lang="zh-CN" altLang="zh-CN" b="1">
                <a:solidFill>
                  <a:schemeClr val="hlink"/>
                </a:solidFill>
              </a:rPr>
              <a:t>增塑剂的选择原则</a:t>
            </a:r>
          </a:p>
          <a:p>
            <a:pPr eaLnBrk="1" hangingPunct="1"/>
            <a:r>
              <a:rPr lang="zh-CN" altLang="zh-CN" b="1"/>
              <a:t>①混溶性——它与高聚物的混溶性要好，从热力学角度讲要满足          。否则，即使小分子与高分子可用机械方法强行混合，表面上看来已经混溶，实质上分子间是分散的，不是热力学稳定体系，迟早还要分相，这样会影响制品的性能。</a:t>
            </a:r>
          </a:p>
          <a:p>
            <a:pPr eaLnBrk="1" hangingPunct="1"/>
            <a:r>
              <a:rPr lang="zh-CN" altLang="zh-CN" b="1"/>
              <a:t>②耐久性——要求增塑剂能在制品中长期保存，贮藏和使用过程中损失越少越好，这就要求增塑剂有高沸点和低挥发性，耐光，耐热，抗氧，化学稳定性好。</a:t>
            </a:r>
          </a:p>
        </p:txBody>
      </p:sp>
      <p:sp>
        <p:nvSpPr>
          <p:cNvPr id="80899" name="Rectangle 3">
            <a:extLst>
              <a:ext uri="{FF2B5EF4-FFF2-40B4-BE49-F238E27FC236}">
                <a16:creationId xmlns:a16="http://schemas.microsoft.com/office/drawing/2014/main" id="{9AA711E0-5E98-4D48-9FCB-C52063D18A8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0900" name="Object 4">
                <a:extLst>
                  <a:ext uri="{FF2B5EF4-FFF2-40B4-BE49-F238E27FC236}">
                    <a16:creationId xmlns:a16="http://schemas.microsoft.com/office/drawing/2014/main" id="{FF8AA080-EEE5-4A9F-84C8-8A30D7B02671}"/>
                  </a:ext>
                </a:extLst>
              </p:cNvPr>
              <p:cNvSpPr txBox="1"/>
              <p:nvPr/>
            </p:nvSpPr>
            <p:spPr bwMode="auto">
              <a:xfrm>
                <a:off x="5029200" y="2133600"/>
                <a:ext cx="1008063" cy="565150"/>
              </a:xfrm>
              <a:prstGeom prst="rect">
                <a:avLst/>
              </a:prstGeom>
              <a:solidFill>
                <a:srgbClr val="FFFFCC"/>
              </a:solid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𝜒</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&lt;</m:t>
                      </m:r>
                      <m:f>
                        <m:fPr>
                          <m:type m:val="skw"/>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oMath>
                  </m:oMathPara>
                </a14:m>
                <a:endParaRPr lang="zh-CN" altLang="en-US"/>
              </a:p>
            </p:txBody>
          </p:sp>
        </mc:Choice>
        <mc:Fallback xmlns="">
          <p:sp>
            <p:nvSpPr>
              <p:cNvPr id="80900" name="Object 4">
                <a:extLst>
                  <a:ext uri="{FF2B5EF4-FFF2-40B4-BE49-F238E27FC236}">
                    <a16:creationId xmlns:a16="http://schemas.microsoft.com/office/drawing/2014/main" id="{FF8AA080-EEE5-4A9F-84C8-8A30D7B02671}"/>
                  </a:ext>
                </a:extLst>
              </p:cNvPr>
              <p:cNvSpPr txBox="1">
                <a:spLocks noRot="1" noChangeAspect="1" noMove="1" noResize="1" noEditPoints="1" noAdjustHandles="1" noChangeArrowheads="1" noChangeShapeType="1" noTextEdit="1"/>
              </p:cNvSpPr>
              <p:nvPr/>
            </p:nvSpPr>
            <p:spPr bwMode="auto">
              <a:xfrm>
                <a:off x="5029200" y="2133600"/>
                <a:ext cx="1008063" cy="565150"/>
              </a:xfrm>
              <a:prstGeom prst="rect">
                <a:avLst/>
              </a:prstGeom>
              <a:blipFill>
                <a:blip r:embed="rId2"/>
                <a:stretch>
                  <a:fillRect t="-89247" r="-61818" b="-112903"/>
                </a:stretch>
              </a:blipFill>
              <a:ln>
                <a:noFill/>
              </a:ln>
            </p:spPr>
            <p:txBody>
              <a:bodyPr/>
              <a:lstStyle/>
              <a:p>
                <a:r>
                  <a:rPr lang="zh-CN" altLang="en-US">
                    <a:noFill/>
                  </a:rPr>
                  <a:t> </a:t>
                </a:r>
              </a:p>
            </p:txBody>
          </p:sp>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6E746CE1-ACAD-4024-9509-A1FA1A49BD1B}"/>
              </a:ext>
            </a:extLst>
          </p:cNvPr>
          <p:cNvSpPr>
            <a:spLocks noGrp="1" noChangeArrowheads="1"/>
          </p:cNvSpPr>
          <p:nvPr>
            <p:ph type="body" idx="4294967295"/>
          </p:nvPr>
        </p:nvSpPr>
        <p:spPr bwMode="auto">
          <a:xfrm>
            <a:off x="0" y="946150"/>
            <a:ext cx="8229600" cy="575945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zh-CN"/>
              <a:t>③</a:t>
            </a:r>
            <a:r>
              <a:rPr lang="zh-CN" altLang="zh-CN" b="1"/>
              <a:t>低廉无毒——由于增塑剂用量一般较大，所以要求低廉易得，无毒。</a:t>
            </a:r>
          </a:p>
          <a:p>
            <a:pPr eaLnBrk="1" hangingPunct="1"/>
            <a:r>
              <a:rPr lang="zh-CN" altLang="zh-CN" b="1"/>
              <a:t>④有效性——加入的量应尽可能少，对高分子材料的各种性能（力学，热学，电学等性能）应能兼顾到。</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29EF08F1-82A9-40DB-A37B-A9C020D0A062}"/>
              </a:ext>
            </a:extLst>
          </p:cNvPr>
          <p:cNvSpPr>
            <a:spLocks noGrp="1" noChangeArrowheads="1"/>
          </p:cNvSpPr>
          <p:nvPr>
            <p:ph type="body" idx="4294967295"/>
          </p:nvPr>
        </p:nvSpPr>
        <p:spPr bwMode="auto">
          <a:xfrm>
            <a:off x="0" y="942975"/>
            <a:ext cx="8229600" cy="5686425"/>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zh-CN" altLang="zh-CN"/>
              <a:t>3．</a:t>
            </a:r>
            <a:r>
              <a:rPr lang="zh-CN" altLang="zh-CN" b="1">
                <a:solidFill>
                  <a:schemeClr val="hlink"/>
                </a:solidFill>
              </a:rPr>
              <a:t>增塑的机理和规律</a:t>
            </a:r>
          </a:p>
          <a:p>
            <a:pPr eaLnBrk="1" hangingPunct="1"/>
            <a:r>
              <a:rPr lang="zh-CN" altLang="zh-CN" b="1"/>
              <a:t>①</a:t>
            </a:r>
            <a:r>
              <a:rPr lang="zh-CN" altLang="zh-CN" sz="2800" b="1"/>
              <a:t>非极性增塑剂-非极性聚合物：主要靠增塑剂的“隔离作用”来减小高分子链间的相互作用，玻璃化温度的降低有下述关系：</a:t>
            </a:r>
          </a:p>
          <a:p>
            <a:pPr eaLnBrk="1" hangingPunct="1">
              <a:buFontTx/>
              <a:buNone/>
            </a:pPr>
            <a:r>
              <a:rPr lang="zh-CN" altLang="zh-CN" sz="2800" b="1"/>
              <a:t>                                    ：增塑剂的体积分数</a:t>
            </a:r>
          </a:p>
          <a:p>
            <a:pPr eaLnBrk="1" hangingPunct="1">
              <a:buFontTx/>
              <a:buNone/>
            </a:pPr>
            <a:r>
              <a:rPr lang="zh-CN" altLang="zh-CN" sz="2800" b="1"/>
              <a:t>                                    ： 比例常数</a:t>
            </a:r>
            <a:r>
              <a:rPr lang="zh-CN" altLang="zh-CN" sz="2800"/>
              <a:t> </a:t>
            </a:r>
          </a:p>
          <a:p>
            <a:pPr eaLnBrk="1" hangingPunct="1"/>
            <a:r>
              <a:rPr lang="zh-CN" altLang="zh-CN" sz="2800" b="1"/>
              <a:t>②极性增塑剂-极性聚合物，主要靠增塑剂的“极性替代作用”部分破坏了原来极性高分子链间的物理交联点，使热变形温度的下降服从下列关系：</a:t>
            </a:r>
          </a:p>
          <a:p>
            <a:pPr eaLnBrk="1" hangingPunct="1">
              <a:buFontTx/>
              <a:buNone/>
            </a:pPr>
            <a:r>
              <a:rPr lang="zh-CN" altLang="zh-CN"/>
              <a:t>                               </a:t>
            </a:r>
            <a:r>
              <a:rPr lang="zh-CN" altLang="zh-CN" sz="2800"/>
              <a:t>n</a:t>
            </a:r>
            <a:r>
              <a:rPr lang="zh-CN" altLang="zh-CN" sz="2800" b="1"/>
              <a:t>：增塑剂的摩尔数</a:t>
            </a:r>
          </a:p>
          <a:p>
            <a:pPr eaLnBrk="1" hangingPunct="1">
              <a:buFontTx/>
              <a:buNone/>
            </a:pPr>
            <a:r>
              <a:rPr lang="zh-CN" altLang="zh-CN" b="1"/>
              <a:t>                              </a:t>
            </a:r>
            <a:r>
              <a:rPr lang="zh-CN" altLang="zh-CN" sz="2800" b="1"/>
              <a:t>β：比例常数</a:t>
            </a:r>
          </a:p>
        </p:txBody>
      </p:sp>
      <p:sp>
        <p:nvSpPr>
          <p:cNvPr id="82947" name="Rectangle 3">
            <a:extLst>
              <a:ext uri="{FF2B5EF4-FFF2-40B4-BE49-F238E27FC236}">
                <a16:creationId xmlns:a16="http://schemas.microsoft.com/office/drawing/2014/main" id="{6B6D283D-84B2-41BE-9025-CD8B4855945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2948" name="Object 4">
                <a:extLst>
                  <a:ext uri="{FF2B5EF4-FFF2-40B4-BE49-F238E27FC236}">
                    <a16:creationId xmlns:a16="http://schemas.microsoft.com/office/drawing/2014/main" id="{C6E0A3A8-87D0-4CFC-8AB2-9115FD860076}"/>
                  </a:ext>
                </a:extLst>
              </p:cNvPr>
              <p:cNvSpPr txBox="1"/>
              <p:nvPr/>
            </p:nvSpPr>
            <p:spPr bwMode="auto">
              <a:xfrm>
                <a:off x="1258888" y="3246438"/>
                <a:ext cx="1727200" cy="503237"/>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𝜙</m:t>
                      </m:r>
                    </m:oMath>
                  </m:oMathPara>
                </a14:m>
                <a:endParaRPr lang="zh-CN" altLang="en-US"/>
              </a:p>
            </p:txBody>
          </p:sp>
        </mc:Choice>
        <mc:Fallback xmlns="">
          <p:sp>
            <p:nvSpPr>
              <p:cNvPr id="82948" name="Object 4">
                <a:extLst>
                  <a:ext uri="{FF2B5EF4-FFF2-40B4-BE49-F238E27FC236}">
                    <a16:creationId xmlns:a16="http://schemas.microsoft.com/office/drawing/2014/main" id="{C6E0A3A8-87D0-4CFC-8AB2-9115FD860076}"/>
                  </a:ext>
                </a:extLst>
              </p:cNvPr>
              <p:cNvSpPr txBox="1">
                <a:spLocks noRot="1" noChangeAspect="1" noMove="1" noResize="1" noEditPoints="1" noAdjustHandles="1" noChangeArrowheads="1" noChangeShapeType="1" noTextEdit="1"/>
              </p:cNvSpPr>
              <p:nvPr/>
            </p:nvSpPr>
            <p:spPr bwMode="auto">
              <a:xfrm>
                <a:off x="1258888" y="3246438"/>
                <a:ext cx="1727200" cy="503237"/>
              </a:xfrm>
              <a:prstGeom prst="rect">
                <a:avLst/>
              </a:prstGeom>
              <a:blipFill>
                <a:blip r:embed="rId2"/>
                <a:stretch>
                  <a:fillRect/>
                </a:stretch>
              </a:blipFill>
              <a:ln>
                <a:noFill/>
              </a:ln>
            </p:spPr>
            <p:txBody>
              <a:bodyPr/>
              <a:lstStyle/>
              <a:p>
                <a:r>
                  <a:rPr lang="zh-CN" altLang="en-US">
                    <a:noFill/>
                  </a:rPr>
                  <a:t> </a:t>
                </a:r>
              </a:p>
            </p:txBody>
          </p:sp>
        </mc:Fallback>
      </mc:AlternateContent>
      <p:sp>
        <p:nvSpPr>
          <p:cNvPr id="82949" name="Rectangle 5">
            <a:extLst>
              <a:ext uri="{FF2B5EF4-FFF2-40B4-BE49-F238E27FC236}">
                <a16:creationId xmlns:a16="http://schemas.microsoft.com/office/drawing/2014/main" id="{1709161F-ED72-4810-8C11-1010B821E99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2950" name="Object 6">
                <a:extLst>
                  <a:ext uri="{FF2B5EF4-FFF2-40B4-BE49-F238E27FC236}">
                    <a16:creationId xmlns:a16="http://schemas.microsoft.com/office/drawing/2014/main" id="{DC478525-DC5D-45C8-A8EF-F23C95F3A195}"/>
                  </a:ext>
                </a:extLst>
              </p:cNvPr>
              <p:cNvSpPr txBox="1"/>
              <p:nvPr/>
            </p:nvSpPr>
            <p:spPr bwMode="auto">
              <a:xfrm>
                <a:off x="3708400" y="2959100"/>
                <a:ext cx="444500" cy="503238"/>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𝜙</m:t>
                      </m:r>
                    </m:oMath>
                  </m:oMathPara>
                </a14:m>
                <a:endParaRPr lang="zh-CN" altLang="en-US"/>
              </a:p>
            </p:txBody>
          </p:sp>
        </mc:Choice>
        <mc:Fallback xmlns="">
          <p:sp>
            <p:nvSpPr>
              <p:cNvPr id="82950" name="Object 6">
                <a:extLst>
                  <a:ext uri="{FF2B5EF4-FFF2-40B4-BE49-F238E27FC236}">
                    <a16:creationId xmlns:a16="http://schemas.microsoft.com/office/drawing/2014/main" id="{DC478525-DC5D-45C8-A8EF-F23C95F3A195}"/>
                  </a:ext>
                </a:extLst>
              </p:cNvPr>
              <p:cNvSpPr txBox="1">
                <a:spLocks noRot="1" noChangeAspect="1" noMove="1" noResize="1" noEditPoints="1" noAdjustHandles="1" noChangeArrowheads="1" noChangeShapeType="1" noTextEdit="1"/>
              </p:cNvSpPr>
              <p:nvPr/>
            </p:nvSpPr>
            <p:spPr bwMode="auto">
              <a:xfrm>
                <a:off x="3708400" y="2959100"/>
                <a:ext cx="444500" cy="503238"/>
              </a:xfrm>
              <a:prstGeom prst="rect">
                <a:avLst/>
              </a:prstGeom>
              <a:blipFill>
                <a:blip r:embed="rId3"/>
                <a:stretch>
                  <a:fillRect l="-2740"/>
                </a:stretch>
              </a:blipFill>
              <a:ln>
                <a:noFill/>
              </a:ln>
            </p:spPr>
            <p:txBody>
              <a:bodyPr/>
              <a:lstStyle/>
              <a:p>
                <a:r>
                  <a:rPr lang="zh-CN" altLang="en-US">
                    <a:noFill/>
                  </a:rPr>
                  <a:t> </a:t>
                </a:r>
              </a:p>
            </p:txBody>
          </p:sp>
        </mc:Fallback>
      </mc:AlternateContent>
      <p:sp>
        <p:nvSpPr>
          <p:cNvPr id="82951" name="Rectangle 7">
            <a:extLst>
              <a:ext uri="{FF2B5EF4-FFF2-40B4-BE49-F238E27FC236}">
                <a16:creationId xmlns:a16="http://schemas.microsoft.com/office/drawing/2014/main" id="{91E1BF9F-BB58-464A-928A-45E810F62CA6}"/>
              </a:ext>
            </a:extLst>
          </p:cNvPr>
          <p:cNvSpPr>
            <a:spLocks noChangeArrowheads="1"/>
          </p:cNvSpPr>
          <p:nvPr/>
        </p:nvSpPr>
        <p:spPr bwMode="auto">
          <a:xfrm>
            <a:off x="0" y="3357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2952" name="Object 8">
                <a:extLst>
                  <a:ext uri="{FF2B5EF4-FFF2-40B4-BE49-F238E27FC236}">
                    <a16:creationId xmlns:a16="http://schemas.microsoft.com/office/drawing/2014/main" id="{357610BD-090A-460C-8F58-BC12F9704EDC}"/>
                  </a:ext>
                </a:extLst>
              </p:cNvPr>
              <p:cNvSpPr txBox="1"/>
              <p:nvPr/>
            </p:nvSpPr>
            <p:spPr bwMode="auto">
              <a:xfrm>
                <a:off x="3708400" y="3533775"/>
                <a:ext cx="431800" cy="404813"/>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𝛼</m:t>
                      </m:r>
                    </m:oMath>
                  </m:oMathPara>
                </a14:m>
                <a:endParaRPr lang="zh-CN" altLang="en-US"/>
              </a:p>
            </p:txBody>
          </p:sp>
        </mc:Choice>
        <mc:Fallback xmlns="">
          <p:sp>
            <p:nvSpPr>
              <p:cNvPr id="82952" name="Object 8">
                <a:extLst>
                  <a:ext uri="{FF2B5EF4-FFF2-40B4-BE49-F238E27FC236}">
                    <a16:creationId xmlns:a16="http://schemas.microsoft.com/office/drawing/2014/main" id="{357610BD-090A-460C-8F58-BC12F9704EDC}"/>
                  </a:ext>
                </a:extLst>
              </p:cNvPr>
              <p:cNvSpPr txBox="1">
                <a:spLocks noRot="1" noChangeAspect="1" noMove="1" noResize="1" noEditPoints="1" noAdjustHandles="1" noChangeArrowheads="1" noChangeShapeType="1" noTextEdit="1"/>
              </p:cNvSpPr>
              <p:nvPr/>
            </p:nvSpPr>
            <p:spPr bwMode="auto">
              <a:xfrm>
                <a:off x="3708400" y="3533775"/>
                <a:ext cx="431800" cy="404813"/>
              </a:xfrm>
              <a:prstGeom prst="rect">
                <a:avLst/>
              </a:prstGeom>
              <a:blipFill>
                <a:blip r:embed="rId4"/>
                <a:stretch>
                  <a:fillRect/>
                </a:stretch>
              </a:blipFill>
              <a:ln>
                <a:noFill/>
              </a:ln>
            </p:spPr>
            <p:txBody>
              <a:bodyPr/>
              <a:lstStyle/>
              <a:p>
                <a:r>
                  <a:rPr lang="zh-CN" altLang="en-US">
                    <a:noFill/>
                  </a:rPr>
                  <a:t> </a:t>
                </a:r>
              </a:p>
            </p:txBody>
          </p:sp>
        </mc:Fallback>
      </mc:AlternateContent>
      <p:sp>
        <p:nvSpPr>
          <p:cNvPr id="82953" name="Rectangle 9">
            <a:extLst>
              <a:ext uri="{FF2B5EF4-FFF2-40B4-BE49-F238E27FC236}">
                <a16:creationId xmlns:a16="http://schemas.microsoft.com/office/drawing/2014/main" id="{37124413-35A6-4527-9654-E5F8333842D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2954" name="Object 10">
                <a:extLst>
                  <a:ext uri="{FF2B5EF4-FFF2-40B4-BE49-F238E27FC236}">
                    <a16:creationId xmlns:a16="http://schemas.microsoft.com/office/drawing/2014/main" id="{C7DAE5FE-6CE2-4D82-A23D-89C930A32DF7}"/>
                  </a:ext>
                </a:extLst>
              </p:cNvPr>
              <p:cNvSpPr txBox="1"/>
              <p:nvPr/>
            </p:nvSpPr>
            <p:spPr bwMode="auto">
              <a:xfrm>
                <a:off x="1331913" y="5622925"/>
                <a:ext cx="1800225" cy="531813"/>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𝛽</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m:oMathPara>
                </a14:m>
                <a:endParaRPr lang="zh-CN" altLang="en-US"/>
              </a:p>
            </p:txBody>
          </p:sp>
        </mc:Choice>
        <mc:Fallback xmlns="">
          <p:sp>
            <p:nvSpPr>
              <p:cNvPr id="82954" name="Object 10">
                <a:extLst>
                  <a:ext uri="{FF2B5EF4-FFF2-40B4-BE49-F238E27FC236}">
                    <a16:creationId xmlns:a16="http://schemas.microsoft.com/office/drawing/2014/main" id="{C7DAE5FE-6CE2-4D82-A23D-89C930A32DF7}"/>
                  </a:ext>
                </a:extLst>
              </p:cNvPr>
              <p:cNvSpPr txBox="1">
                <a:spLocks noRot="1" noChangeAspect="1" noMove="1" noResize="1" noEditPoints="1" noAdjustHandles="1" noChangeArrowheads="1" noChangeShapeType="1" noTextEdit="1"/>
              </p:cNvSpPr>
              <p:nvPr/>
            </p:nvSpPr>
            <p:spPr bwMode="auto">
              <a:xfrm>
                <a:off x="1331913" y="5622925"/>
                <a:ext cx="1800225" cy="531813"/>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a:extLst>
              <a:ext uri="{FF2B5EF4-FFF2-40B4-BE49-F238E27FC236}">
                <a16:creationId xmlns:a16="http://schemas.microsoft.com/office/drawing/2014/main" id="{90998AC9-44BE-400E-849A-400E585671CA}"/>
              </a:ext>
            </a:extLst>
          </p:cNvPr>
          <p:cNvSpPr>
            <a:spLocks noChangeArrowheads="1"/>
          </p:cNvSpPr>
          <p:nvPr/>
        </p:nvSpPr>
        <p:spPr bwMode="auto">
          <a:xfrm>
            <a:off x="76200" y="1219200"/>
            <a:ext cx="8915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zh-CN" altLang="zh-CN" sz="2800" b="1" dirty="0">
                <a:solidFill>
                  <a:schemeClr val="accent2"/>
                </a:solidFill>
                <a:latin typeface="微软雅黑" panose="020B0503020204020204" pitchFamily="34" charset="-122"/>
                <a:ea typeface="微软雅黑" panose="020B0503020204020204" pitchFamily="34" charset="-122"/>
              </a:rPr>
              <a:t>1</a:t>
            </a:r>
            <a:r>
              <a:rPr lang="zh-CN" altLang="en-US" sz="2800" b="1" dirty="0">
                <a:solidFill>
                  <a:schemeClr val="accent2"/>
                </a:solidFill>
                <a:latin typeface="微软雅黑" panose="020B0503020204020204" pitchFamily="34" charset="-122"/>
                <a:ea typeface="微软雅黑" panose="020B0503020204020204" pitchFamily="34" charset="-122"/>
              </a:rPr>
              <a:t>．冻胶</a:t>
            </a:r>
            <a:r>
              <a:rPr lang="zh-CN"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是由范德华力交联形成的，加热可以拆散这种范氏力的交联，使冻胶溶解。</a:t>
            </a:r>
          </a:p>
          <a:p>
            <a:pPr eaLnBrk="1" hangingPunct="1">
              <a:lnSpc>
                <a:spcPct val="90000"/>
              </a:lnSpc>
              <a:spcBef>
                <a:spcPct val="20000"/>
              </a:spcBef>
            </a:pPr>
            <a:endParaRPr lang="zh-CN" altLang="zh-CN" sz="2400" b="1" dirty="0">
              <a:latin typeface="微软雅黑" panose="020B0503020204020204" pitchFamily="34" charset="-122"/>
              <a:ea typeface="微软雅黑" panose="020B0503020204020204" pitchFamily="34" charset="-122"/>
            </a:endParaRPr>
          </a:p>
          <a:p>
            <a:pPr eaLnBrk="1" hangingPunct="1">
              <a:lnSpc>
                <a:spcPct val="90000"/>
              </a:lnSpc>
              <a:spcBef>
                <a:spcPct val="20000"/>
              </a:spcBef>
            </a:pPr>
            <a:r>
              <a:rPr lang="zh-CN" altLang="zh-CN" sz="2800" b="1" dirty="0">
                <a:solidFill>
                  <a:schemeClr val="accent2"/>
                </a:solidFill>
                <a:latin typeface="微软雅黑" panose="020B0503020204020204" pitchFamily="34" charset="-122"/>
                <a:ea typeface="微软雅黑" panose="020B0503020204020204" pitchFamily="34" charset="-122"/>
              </a:rPr>
              <a:t> ①</a:t>
            </a:r>
            <a:r>
              <a:rPr lang="zh-CN" altLang="en-US" sz="2800" b="1" dirty="0">
                <a:solidFill>
                  <a:schemeClr val="accent2"/>
                </a:solidFill>
                <a:latin typeface="微软雅黑" panose="020B0503020204020204" pitchFamily="34" charset="-122"/>
                <a:ea typeface="微软雅黑" panose="020B0503020204020204" pitchFamily="34" charset="-122"/>
              </a:rPr>
              <a:t>分子内冻胶</a:t>
            </a:r>
            <a:r>
              <a:rPr lang="zh-CN" altLang="en-US" sz="2400" b="1" dirty="0">
                <a:latin typeface="微软雅黑" panose="020B0503020204020204" pitchFamily="34" charset="-122"/>
                <a:ea typeface="微软雅黑" panose="020B0503020204020204" pitchFamily="34" charset="-122"/>
              </a:rPr>
              <a:t>：如果这种交联发生在分子链内，则这种溶液是粘度小但浓度高的浓溶液，分子链自身卷曲，不易取向，在配纺丝液时要防止这种情况发生，否则用这种溶液纺丝得不到高强度的纤维。</a:t>
            </a:r>
          </a:p>
          <a:p>
            <a:pPr eaLnBrk="1" hangingPunct="1">
              <a:lnSpc>
                <a:spcPct val="90000"/>
              </a:lnSpc>
              <a:spcBef>
                <a:spcPct val="20000"/>
              </a:spcBef>
            </a:pPr>
            <a:endParaRPr lang="zh-CN" altLang="en-US" sz="2400" b="1" dirty="0">
              <a:latin typeface="微软雅黑" panose="020B0503020204020204" pitchFamily="34" charset="-122"/>
              <a:ea typeface="微软雅黑" panose="020B0503020204020204" pitchFamily="34" charset="-122"/>
            </a:endParaRPr>
          </a:p>
          <a:p>
            <a:pPr eaLnBrk="1" hangingPunct="1">
              <a:lnSpc>
                <a:spcPct val="90000"/>
              </a:lnSpc>
              <a:spcBef>
                <a:spcPct val="20000"/>
              </a:spcBef>
            </a:pPr>
            <a:r>
              <a:rPr lang="zh-CN" altLang="en-US" sz="2800" b="1" dirty="0">
                <a:solidFill>
                  <a:schemeClr val="accent2"/>
                </a:solidFill>
                <a:latin typeface="微软雅黑" panose="020B0503020204020204" pitchFamily="34" charset="-122"/>
                <a:ea typeface="微软雅黑" panose="020B0503020204020204" pitchFamily="34" charset="-122"/>
              </a:rPr>
              <a:t> ②分子间冻胶</a:t>
            </a:r>
            <a:r>
              <a:rPr lang="zh-CN" altLang="en-US" sz="2400" b="1" dirty="0">
                <a:latin typeface="微软雅黑" panose="020B0503020204020204" pitchFamily="34" charset="-122"/>
                <a:ea typeface="微软雅黑" panose="020B0503020204020204" pitchFamily="34" charset="-122"/>
              </a:rPr>
              <a:t>：如果这种交联发生在分子链之间，则此溶液浓度大，粘度大，因此我们用同一种高聚物配成</a:t>
            </a:r>
            <a:r>
              <a:rPr lang="zh-CN" altLang="en-US" sz="2400" b="1" dirty="0">
                <a:solidFill>
                  <a:srgbClr val="FF0000"/>
                </a:solidFill>
                <a:latin typeface="微软雅黑" panose="020B0503020204020204" pitchFamily="34" charset="-122"/>
                <a:ea typeface="微软雅黑" panose="020B0503020204020204" pitchFamily="34" charset="-122"/>
              </a:rPr>
              <a:t>相同浓度</a:t>
            </a:r>
            <a:r>
              <a:rPr lang="zh-CN" altLang="en-US" sz="2400" b="1" dirty="0">
                <a:latin typeface="微软雅黑" panose="020B0503020204020204" pitchFamily="34" charset="-122"/>
                <a:ea typeface="微软雅黑" panose="020B0503020204020204" pitchFamily="34" charset="-122"/>
              </a:rPr>
              <a:t>的溶液，却可以获得</a:t>
            </a:r>
            <a:r>
              <a:rPr lang="zh-CN" altLang="en-US" sz="2400" b="1" dirty="0">
                <a:solidFill>
                  <a:srgbClr val="FF0000"/>
                </a:solidFill>
                <a:latin typeface="微软雅黑" panose="020B0503020204020204" pitchFamily="34" charset="-122"/>
                <a:ea typeface="微软雅黑" panose="020B0503020204020204" pitchFamily="34" charset="-122"/>
              </a:rPr>
              <a:t>粘度相差很大</a:t>
            </a:r>
            <a:r>
              <a:rPr lang="zh-CN" altLang="en-US" sz="2400" b="1" dirty="0">
                <a:latin typeface="微软雅黑" panose="020B0503020204020204" pitchFamily="34" charset="-122"/>
                <a:ea typeface="微软雅黑" panose="020B0503020204020204" pitchFamily="34" charset="-122"/>
              </a:rPr>
              <a:t>的两种冻胶</a:t>
            </a:r>
            <a:r>
              <a:rPr lang="zh-CN" altLang="en-US" sz="2400" dirty="0">
                <a:latin typeface="微软雅黑" panose="020B0503020204020204" pitchFamily="34" charset="-122"/>
                <a:ea typeface="微软雅黑" panose="020B0503020204020204" pitchFamily="34" charset="-122"/>
              </a:rPr>
              <a:t>。</a:t>
            </a:r>
          </a:p>
          <a:p>
            <a:pPr eaLnBrk="1" hangingPunct="1">
              <a:lnSpc>
                <a:spcPct val="90000"/>
              </a:lnSpc>
              <a:spcBef>
                <a:spcPct val="20000"/>
              </a:spcBef>
            </a:pPr>
            <a:endParaRPr lang="zh-CN" altLang="en-US" sz="2400" dirty="0">
              <a:latin typeface="微软雅黑" panose="020B0503020204020204" pitchFamily="34" charset="-122"/>
              <a:ea typeface="微软雅黑" panose="020B0503020204020204" pitchFamily="34" charset="-122"/>
            </a:endParaRPr>
          </a:p>
          <a:p>
            <a:pPr eaLnBrk="1" hangingPunct="1">
              <a:lnSpc>
                <a:spcPct val="90000"/>
              </a:lnSpc>
              <a:spcBef>
                <a:spcPct val="20000"/>
              </a:spcBef>
            </a:pPr>
            <a:r>
              <a:rPr lang="zh-CN" altLang="en-US" sz="2400" dirty="0">
                <a:solidFill>
                  <a:schemeClr val="hlink"/>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总之，在制备纺丝液时必须予以重视，尽量避免分子内范德华交联形成，加热可使分子内交联的冻胶→分子间交联的冻胶。</a:t>
            </a:r>
          </a:p>
        </p:txBody>
      </p:sp>
      <p:sp>
        <p:nvSpPr>
          <p:cNvPr id="4" name="Text Box 2">
            <a:extLst>
              <a:ext uri="{FF2B5EF4-FFF2-40B4-BE49-F238E27FC236}">
                <a16:creationId xmlns:a16="http://schemas.microsoft.com/office/drawing/2014/main" id="{ED8239CD-2498-4ECB-A594-5BF6C0ECCD4F}"/>
              </a:ext>
            </a:extLst>
          </p:cNvPr>
          <p:cNvSpPr txBox="1">
            <a:spLocks noChangeArrowheads="1"/>
          </p:cNvSpPr>
          <p:nvPr/>
        </p:nvSpPr>
        <p:spPr bwMode="auto">
          <a:xfrm>
            <a:off x="328966" y="304882"/>
            <a:ext cx="8409868" cy="63318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200" b="1" dirty="0">
                <a:latin typeface="微软雅黑" panose="020B0503020204020204" pitchFamily="34" charset="-122"/>
                <a:ea typeface="微软雅黑" panose="020B0503020204020204" pitchFamily="34" charset="-122"/>
              </a:rPr>
              <a:t>3.</a:t>
            </a:r>
            <a:r>
              <a:rPr lang="en-US" altLang="zh-CN" sz="3200" b="1" dirty="0">
                <a:latin typeface="微软雅黑" panose="020B0503020204020204" pitchFamily="34" charset="-122"/>
                <a:ea typeface="微软雅黑" panose="020B0503020204020204" pitchFamily="34" charset="-122"/>
              </a:rPr>
              <a:t>6.2</a:t>
            </a:r>
            <a:r>
              <a:rPr lang="zh-CN"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冻胶和凝胶</a:t>
            </a:r>
            <a:endParaRPr lang="zh-CN" altLang="zh-CN" sz="32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58B51159-FDF1-42D0-B492-E5C310F34251}"/>
              </a:ext>
            </a:extLst>
          </p:cNvPr>
          <p:cNvSpPr>
            <a:spLocks noGrp="1"/>
          </p:cNvSpPr>
          <p:nvPr>
            <p:ph type="sldNum" sz="quarter" idx="12"/>
          </p:nvPr>
        </p:nvSpPr>
        <p:spPr/>
        <p:txBody>
          <a:bodyPr/>
          <a:lstStyle/>
          <a:p>
            <a:fld id="{2683E018-39C6-4725-A718-E21BC41313B1}" type="slidenum">
              <a:rPr lang="zh-CN" altLang="en-US" smtClean="0"/>
              <a:t>93</a:t>
            </a:fld>
            <a:endParaRPr lang="zh-CN" altLang="en-US"/>
          </a:p>
        </p:txBody>
      </p:sp>
    </p:spTree>
    <p:extLst>
      <p:ext uri="{BB962C8B-B14F-4D97-AF65-F5344CB8AC3E}">
        <p14:creationId xmlns:p14="http://schemas.microsoft.com/office/powerpoint/2010/main" val="6722744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a:extLst>
              <a:ext uri="{FF2B5EF4-FFF2-40B4-BE49-F238E27FC236}">
                <a16:creationId xmlns:a16="http://schemas.microsoft.com/office/drawing/2014/main" id="{E18CA3E5-91C7-410A-9505-779ECD799BC4}"/>
              </a:ext>
            </a:extLst>
          </p:cNvPr>
          <p:cNvSpPr>
            <a:spLocks noChangeArrowheads="1"/>
          </p:cNvSpPr>
          <p:nvPr/>
        </p:nvSpPr>
        <p:spPr bwMode="auto">
          <a:xfrm>
            <a:off x="457200" y="1600200"/>
            <a:ext cx="8686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defRPr/>
            </a:pPr>
            <a:r>
              <a:rPr lang="zh-CN" altLang="zh-CN" sz="2800" b="1">
                <a:solidFill>
                  <a:schemeClr val="accent2"/>
                </a:solidFill>
              </a:rPr>
              <a:t>2</a:t>
            </a:r>
            <a:r>
              <a:rPr lang="zh-CN" sz="2800" b="1">
                <a:solidFill>
                  <a:schemeClr val="accent2"/>
                </a:solidFill>
              </a:rPr>
              <a:t>．凝胶</a:t>
            </a:r>
            <a:r>
              <a:rPr lang="zh-CN" altLang="zh-CN" sz="2800" b="1"/>
              <a:t>——</a:t>
            </a:r>
            <a:r>
              <a:rPr lang="zh-CN" sz="2400" b="1"/>
              <a:t>是交联聚合物的溶胀体，加热时不能溶解，不能熔融（链间有化学键交联），并有高弹性。</a:t>
            </a:r>
          </a:p>
          <a:p>
            <a:pPr marL="342900" indent="-342900">
              <a:spcBef>
                <a:spcPct val="20000"/>
              </a:spcBef>
              <a:defRPr/>
            </a:pPr>
            <a:endParaRPr lang="zh-CN" sz="2400" b="1"/>
          </a:p>
          <a:p>
            <a:pPr marL="342900" indent="-342900">
              <a:spcBef>
                <a:spcPct val="20000"/>
              </a:spcBef>
              <a:defRPr/>
            </a:pPr>
            <a:r>
              <a:rPr lang="zh-CN" sz="2400" b="1"/>
              <a:t>    </a:t>
            </a:r>
            <a:r>
              <a:rPr lang="zh-CN" sz="2400" b="1">
                <a:solidFill>
                  <a:srgbClr val="FF0000"/>
                </a:solidFill>
              </a:rPr>
              <a:t>自然界的生物体都是凝胶</a:t>
            </a:r>
            <a:r>
              <a:rPr lang="zh-CN" sz="2400" b="1"/>
              <a:t>，一方面有强度，可以保持形状而又柔软，另一方面小分子物质能在其中扩散或进行交换，新陈代谢，废物得以排泄以及吸取所需的养料。</a:t>
            </a:r>
          </a:p>
          <a:p>
            <a:pPr marL="342900" indent="-342900">
              <a:spcBef>
                <a:spcPct val="20000"/>
              </a:spcBef>
              <a:defRPr/>
            </a:pPr>
            <a:endParaRPr lang="zh-CN" sz="2400" b="1"/>
          </a:p>
          <a:p>
            <a:pPr marL="342900" indent="-342900">
              <a:spcBef>
                <a:spcPct val="20000"/>
              </a:spcBef>
              <a:defRPr/>
            </a:pPr>
            <a:r>
              <a:rPr lang="zh-CN" altLang="zh-CN" sz="3200" b="1">
                <a:solidFill>
                  <a:srgbClr val="FF0000"/>
                </a:solidFill>
                <a:effectLst>
                  <a:outerShdw blurRad="38100" dist="38100" dir="2700000" algn="tl">
                    <a:srgbClr val="C0C0C0"/>
                  </a:outerShdw>
                </a:effectLst>
              </a:rPr>
              <a:t>※</a:t>
            </a:r>
            <a:r>
              <a:rPr lang="zh-CN" sz="3200" b="1">
                <a:solidFill>
                  <a:srgbClr val="FF0000"/>
                </a:solidFill>
                <a:effectLst>
                  <a:outerShdw blurRad="38100" dist="38100" dir="2700000" algn="tl">
                    <a:srgbClr val="C0C0C0"/>
                  </a:outerShdw>
                </a:effectLst>
              </a:rPr>
              <a:t>凝胶：</a:t>
            </a:r>
            <a:r>
              <a:rPr lang="zh-CN" sz="2800" b="1"/>
              <a:t>交联结构的高聚物不能被溶剂溶解，却能吸收一定量的溶剂溶胀所形成的高弹性物质。</a:t>
            </a:r>
          </a:p>
        </p:txBody>
      </p:sp>
      <p:sp>
        <p:nvSpPr>
          <p:cNvPr id="4" name="Text Box 2">
            <a:extLst>
              <a:ext uri="{FF2B5EF4-FFF2-40B4-BE49-F238E27FC236}">
                <a16:creationId xmlns:a16="http://schemas.microsoft.com/office/drawing/2014/main" id="{8B9C4CC6-99A2-4BB6-83F3-ADF9F50887F8}"/>
              </a:ext>
            </a:extLst>
          </p:cNvPr>
          <p:cNvSpPr txBox="1">
            <a:spLocks noChangeArrowheads="1"/>
          </p:cNvSpPr>
          <p:nvPr/>
        </p:nvSpPr>
        <p:spPr bwMode="auto">
          <a:xfrm>
            <a:off x="328966" y="304882"/>
            <a:ext cx="8409868" cy="63318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200" b="1" dirty="0">
                <a:latin typeface="微软雅黑" panose="020B0503020204020204" pitchFamily="34" charset="-122"/>
                <a:ea typeface="微软雅黑" panose="020B0503020204020204" pitchFamily="34" charset="-122"/>
              </a:rPr>
              <a:t>3.</a:t>
            </a:r>
            <a:r>
              <a:rPr lang="en-US" altLang="zh-CN" sz="3200" b="1" dirty="0">
                <a:latin typeface="微软雅黑" panose="020B0503020204020204" pitchFamily="34" charset="-122"/>
                <a:ea typeface="微软雅黑" panose="020B0503020204020204" pitchFamily="34" charset="-122"/>
              </a:rPr>
              <a:t>9</a:t>
            </a:r>
            <a:r>
              <a:rPr lang="zh-CN"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高分子的冻胶和凝胶</a:t>
            </a:r>
            <a:endParaRPr lang="zh-CN" altLang="zh-CN" sz="32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5907E0AC-E098-4D8B-BAA2-BBE0F95E3890}"/>
              </a:ext>
            </a:extLst>
          </p:cNvPr>
          <p:cNvSpPr>
            <a:spLocks noGrp="1"/>
          </p:cNvSpPr>
          <p:nvPr>
            <p:ph type="sldNum" sz="quarter" idx="12"/>
          </p:nvPr>
        </p:nvSpPr>
        <p:spPr/>
        <p:txBody>
          <a:bodyPr/>
          <a:lstStyle/>
          <a:p>
            <a:fld id="{2683E018-39C6-4725-A718-E21BC41313B1}" type="slidenum">
              <a:rPr lang="zh-CN" altLang="en-US" smtClean="0"/>
              <a:t>94</a:t>
            </a:fld>
            <a:endParaRPr lang="zh-CN" altLang="en-US"/>
          </a:p>
        </p:txBody>
      </p:sp>
    </p:spTree>
    <p:extLst>
      <p:ext uri="{BB962C8B-B14F-4D97-AF65-F5344CB8AC3E}">
        <p14:creationId xmlns:p14="http://schemas.microsoft.com/office/powerpoint/2010/main" val="10917554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6637A112-C929-41FA-A08E-5C225D2DB976}"/>
              </a:ext>
            </a:extLst>
          </p:cNvPr>
          <p:cNvSpPr>
            <a:spLocks noChangeArrowheads="1"/>
          </p:cNvSpPr>
          <p:nvPr/>
        </p:nvSpPr>
        <p:spPr bwMode="auto">
          <a:xfrm>
            <a:off x="38100" y="1281200"/>
            <a:ext cx="899160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600" b="1" dirty="0">
                <a:latin typeface="微软雅黑" panose="020B0503020204020204" pitchFamily="34" charset="-122"/>
                <a:ea typeface="微软雅黑" panose="020B0503020204020204" pitchFamily="34" charset="-122"/>
              </a:rPr>
              <a:t>Gel凝胶and Jel冻胶的区别：</a:t>
            </a:r>
          </a:p>
          <a:p>
            <a:pPr eaLnBrk="1" hangingPunct="1"/>
            <a:endParaRPr lang="zh-CN" altLang="zh-CN" sz="2600" b="1" dirty="0">
              <a:latin typeface="微软雅黑" panose="020B0503020204020204" pitchFamily="34" charset="-122"/>
              <a:ea typeface="微软雅黑" panose="020B0503020204020204" pitchFamily="34" charset="-122"/>
            </a:endParaRPr>
          </a:p>
          <a:p>
            <a:pPr eaLnBrk="1" hangingPunct="1"/>
            <a:r>
              <a:rPr lang="zh-CN" altLang="zh-CN" sz="2600" b="1" dirty="0">
                <a:latin typeface="微软雅黑" panose="020B0503020204020204" pitchFamily="34" charset="-122"/>
                <a:ea typeface="微软雅黑" panose="020B0503020204020204" pitchFamily="34" charset="-122"/>
              </a:rPr>
              <a:t>Gel凝胶是交联的高分子，</a:t>
            </a:r>
            <a:r>
              <a:rPr lang="zh-CN" altLang="zh-CN" sz="2600" b="1" dirty="0">
                <a:solidFill>
                  <a:srgbClr val="FF0000"/>
                </a:solidFill>
                <a:latin typeface="微软雅黑" panose="020B0503020204020204" pitchFamily="34" charset="-122"/>
                <a:ea typeface="微软雅黑" panose="020B0503020204020204" pitchFamily="34" charset="-122"/>
              </a:rPr>
              <a:t>加热不溶不熔；</a:t>
            </a:r>
          </a:p>
          <a:p>
            <a:pPr eaLnBrk="1" hangingPunct="1"/>
            <a:r>
              <a:rPr lang="zh-CN" altLang="zh-CN" sz="2600" b="1" dirty="0">
                <a:latin typeface="微软雅黑" panose="020B0503020204020204" pitchFamily="34" charset="-122"/>
                <a:ea typeface="微软雅黑" panose="020B0503020204020204" pitchFamily="34" charset="-122"/>
              </a:rPr>
              <a:t>Jel冻胶是通过范德华力结合的，</a:t>
            </a:r>
            <a:r>
              <a:rPr lang="zh-CN" altLang="zh-CN" sz="2600" b="1" dirty="0">
                <a:solidFill>
                  <a:srgbClr val="FF0000"/>
                </a:solidFill>
                <a:latin typeface="微软雅黑" panose="020B0503020204020204" pitchFamily="34" charset="-122"/>
                <a:ea typeface="微软雅黑" panose="020B0503020204020204" pitchFamily="34" charset="-122"/>
              </a:rPr>
              <a:t>加热可以溶解。</a:t>
            </a:r>
          </a:p>
          <a:p>
            <a:pPr eaLnBrk="1" hangingPunct="1"/>
            <a:endParaRPr lang="zh-CN" altLang="zh-CN" sz="2600" b="1" dirty="0">
              <a:solidFill>
                <a:srgbClr val="FF0000"/>
              </a:solidFill>
              <a:latin typeface="微软雅黑" panose="020B0503020204020204" pitchFamily="34" charset="-122"/>
              <a:ea typeface="微软雅黑" panose="020B0503020204020204" pitchFamily="34" charset="-122"/>
            </a:endParaRPr>
          </a:p>
          <a:p>
            <a:pPr eaLnBrk="1" hangingPunct="1"/>
            <a:r>
              <a:rPr lang="zh-CN" altLang="zh-CN" sz="2600" b="1" dirty="0">
                <a:latin typeface="微软雅黑" panose="020B0503020204020204" pitchFamily="34" charset="-122"/>
                <a:ea typeface="微软雅黑" panose="020B0503020204020204" pitchFamily="34" charset="-122"/>
              </a:rPr>
              <a:t>Gel凝胶and Jel冻胶在生物Biochemistry上有很多应用。</a:t>
            </a:r>
          </a:p>
        </p:txBody>
      </p:sp>
      <p:pic>
        <p:nvPicPr>
          <p:cNvPr id="75780" name="Picture 4">
            <a:extLst>
              <a:ext uri="{FF2B5EF4-FFF2-40B4-BE49-F238E27FC236}">
                <a16:creationId xmlns:a16="http://schemas.microsoft.com/office/drawing/2014/main" id="{DA532538-275C-4CD4-95D2-EA9D556D4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19600"/>
            <a:ext cx="197008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1" name="Picture 5" descr="cover">
            <a:extLst>
              <a:ext uri="{FF2B5EF4-FFF2-40B4-BE49-F238E27FC236}">
                <a16:creationId xmlns:a16="http://schemas.microsoft.com/office/drawing/2014/main" id="{16DFE83C-B325-4AAC-AAC5-EEC6324C1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454525"/>
            <a:ext cx="281940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a:extLst>
              <a:ext uri="{FF2B5EF4-FFF2-40B4-BE49-F238E27FC236}">
                <a16:creationId xmlns:a16="http://schemas.microsoft.com/office/drawing/2014/main" id="{843A15FC-496B-4231-B10C-A88269E8B7FA}"/>
              </a:ext>
            </a:extLst>
          </p:cNvPr>
          <p:cNvSpPr txBox="1">
            <a:spLocks noChangeArrowheads="1"/>
          </p:cNvSpPr>
          <p:nvPr/>
        </p:nvSpPr>
        <p:spPr bwMode="auto">
          <a:xfrm>
            <a:off x="328966" y="304882"/>
            <a:ext cx="8409868" cy="633187"/>
          </a:xfrm>
          <a:prstGeom prst="rect">
            <a:avLst/>
          </a:prstGeom>
          <a:solidFill>
            <a:schemeClr val="accent1"/>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zh-CN" sz="3200" b="1" dirty="0">
                <a:latin typeface="微软雅黑" panose="020B0503020204020204" pitchFamily="34" charset="-122"/>
                <a:ea typeface="微软雅黑" panose="020B0503020204020204" pitchFamily="34" charset="-122"/>
              </a:rPr>
              <a:t>3.</a:t>
            </a:r>
            <a:r>
              <a:rPr lang="en-US" altLang="zh-CN" sz="3200" b="1" dirty="0">
                <a:latin typeface="微软雅黑" panose="020B0503020204020204" pitchFamily="34" charset="-122"/>
                <a:ea typeface="微软雅黑" panose="020B0503020204020204" pitchFamily="34" charset="-122"/>
              </a:rPr>
              <a:t>9</a:t>
            </a:r>
            <a:r>
              <a:rPr lang="zh-CN"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高分子的冻胶和凝胶</a:t>
            </a:r>
            <a:endParaRPr lang="zh-CN" altLang="zh-CN" sz="3200" b="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662183D7-8590-4A27-92B1-A13565771235}"/>
              </a:ext>
            </a:extLst>
          </p:cNvPr>
          <p:cNvSpPr>
            <a:spLocks noGrp="1"/>
          </p:cNvSpPr>
          <p:nvPr>
            <p:ph type="sldNum" sz="quarter" idx="12"/>
          </p:nvPr>
        </p:nvSpPr>
        <p:spPr/>
        <p:txBody>
          <a:bodyPr/>
          <a:lstStyle/>
          <a:p>
            <a:fld id="{2683E018-39C6-4725-A718-E21BC41313B1}" type="slidenum">
              <a:rPr lang="zh-CN" altLang="en-US" smtClean="0"/>
              <a:t>95</a:t>
            </a:fld>
            <a:endParaRPr lang="zh-CN" altLang="en-US"/>
          </a:p>
        </p:txBody>
      </p:sp>
    </p:spTree>
    <p:extLst>
      <p:ext uri="{BB962C8B-B14F-4D97-AF65-F5344CB8AC3E}">
        <p14:creationId xmlns:p14="http://schemas.microsoft.com/office/powerpoint/2010/main" val="2273423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6D5C685D-E37B-4229-ADCA-81FA42F22045}"/>
              </a:ext>
            </a:extLst>
          </p:cNvPr>
          <p:cNvSpPr>
            <a:spLocks noChangeArrowheads="1"/>
          </p:cNvSpPr>
          <p:nvPr/>
        </p:nvSpPr>
        <p:spPr bwMode="auto">
          <a:xfrm>
            <a:off x="228600" y="990600"/>
            <a:ext cx="4343400" cy="1189038"/>
          </a:xfrm>
          <a:prstGeom prst="rect">
            <a:avLst/>
          </a:prstGeom>
          <a:solidFill>
            <a:srgbClr val="B2FEB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hlink"/>
              </a:buClr>
            </a:pPr>
            <a:r>
              <a:rPr lang="zh-CN" altLang="zh-CN" sz="7200">
                <a:solidFill>
                  <a:srgbClr val="CC3300"/>
                </a:solidFill>
                <a:latin typeface="Arial Black" panose="020B0A04020102020204" pitchFamily="34" charset="0"/>
              </a:rPr>
              <a:t>Q and A</a:t>
            </a:r>
          </a:p>
        </p:txBody>
      </p:sp>
      <p:graphicFrame>
        <p:nvGraphicFramePr>
          <p:cNvPr id="84995" name="Object 3">
            <a:extLst>
              <a:ext uri="{FF2B5EF4-FFF2-40B4-BE49-F238E27FC236}">
                <a16:creationId xmlns:a16="http://schemas.microsoft.com/office/drawing/2014/main" id="{5CEE0C1F-83BD-42FF-AAD3-7C093199A194}"/>
              </a:ext>
            </a:extLst>
          </p:cNvPr>
          <p:cNvGraphicFramePr>
            <a:graphicFrameLocks noChangeAspect="1"/>
          </p:cNvGraphicFramePr>
          <p:nvPr/>
        </p:nvGraphicFramePr>
        <p:xfrm>
          <a:off x="5137150" y="4000500"/>
          <a:ext cx="4006850" cy="2857500"/>
        </p:xfrm>
        <a:graphic>
          <a:graphicData uri="http://schemas.openxmlformats.org/presentationml/2006/ole">
            <mc:AlternateContent xmlns:mc="http://schemas.openxmlformats.org/markup-compatibility/2006">
              <mc:Choice xmlns:v="urn:schemas-microsoft-com:vml" Requires="v">
                <p:oleObj spid="_x0000_s85141" r:id="rId3" imgW="4006850" imgH="2857500" progId="MS_ClipArt_Gallery.2">
                  <p:embed/>
                </p:oleObj>
              </mc:Choice>
              <mc:Fallback>
                <p:oleObj r:id="rId3" imgW="4006850" imgH="2857500"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50" y="4000500"/>
                        <a:ext cx="4006850" cy="285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996" name="WordArt 4">
            <a:extLst>
              <a:ext uri="{FF2B5EF4-FFF2-40B4-BE49-F238E27FC236}">
                <a16:creationId xmlns:a16="http://schemas.microsoft.com/office/drawing/2014/main" id="{B6153DB4-9386-44AD-95AB-C1748B2AB34C}"/>
              </a:ext>
            </a:extLst>
          </p:cNvPr>
          <p:cNvSpPr>
            <a:spLocks noChangeArrowheads="1" noChangeShapeType="1"/>
          </p:cNvSpPr>
          <p:nvPr/>
        </p:nvSpPr>
        <p:spPr bwMode="auto">
          <a:xfrm>
            <a:off x="2514600" y="3200400"/>
            <a:ext cx="2819400" cy="990600"/>
          </a:xfrm>
          <a:prstGeom prst="rect">
            <a:avLst/>
          </a:prstGeom>
        </p:spPr>
        <p:txBody>
          <a:bodyPr wrap="none" fromWordArt="1">
            <a:prstTxWarp prst="textPlain">
              <a:avLst>
                <a:gd name="adj" fmla="val 50000"/>
              </a:avLst>
            </a:prstTxWarp>
          </a:bodyPr>
          <a:lstStyle/>
          <a:p>
            <a:pPr algn="ctr"/>
            <a:r>
              <a:rPr lang="en-GB" altLang="zh-CN" sz="4800" b="1" kern="10">
                <a:ln w="19050">
                  <a:solidFill>
                    <a:srgbClr val="99CCFF"/>
                  </a:solidFill>
                  <a:round/>
                  <a:headEnd/>
                  <a:tailEnd/>
                </a:ln>
                <a:solidFill>
                  <a:srgbClr val="0066CC"/>
                </a:solidFill>
                <a:effectLst>
                  <a:outerShdw dist="35921" dir="2700000" algn="ctr" rotWithShape="0">
                    <a:srgbClr val="990000"/>
                  </a:outerShdw>
                </a:effectLst>
                <a:latin typeface="Book Antiqua" panose="02040602050305030304" pitchFamily="18" charset="0"/>
              </a:rPr>
              <a:t>End</a:t>
            </a:r>
            <a:endParaRPr lang="zh-CN" altLang="en-US" sz="4800" b="1" kern="10">
              <a:ln w="19050">
                <a:solidFill>
                  <a:srgbClr val="99CCFF"/>
                </a:solidFill>
                <a:round/>
                <a:headEnd/>
                <a:tailEnd/>
              </a:ln>
              <a:solidFill>
                <a:srgbClr val="0066CC"/>
              </a:solidFill>
              <a:effectLst>
                <a:outerShdw dist="35921" dir="2700000" algn="ctr" rotWithShape="0">
                  <a:srgbClr val="990000"/>
                </a:outerShdw>
              </a:effectLst>
              <a:latin typeface="Book Antiqua" panose="02040602050305030304" pitchFamily="18" charset="0"/>
            </a:endParaRPr>
          </a:p>
        </p:txBody>
      </p:sp>
      <p:sp>
        <p:nvSpPr>
          <p:cNvPr id="2" name="灯片编号占位符 1">
            <a:extLst>
              <a:ext uri="{FF2B5EF4-FFF2-40B4-BE49-F238E27FC236}">
                <a16:creationId xmlns:a16="http://schemas.microsoft.com/office/drawing/2014/main" id="{D81BFB3C-F34E-4300-A37F-916CE1225389}"/>
              </a:ext>
            </a:extLst>
          </p:cNvPr>
          <p:cNvSpPr>
            <a:spLocks noGrp="1"/>
          </p:cNvSpPr>
          <p:nvPr>
            <p:ph type="sldNum" sz="quarter" idx="12"/>
          </p:nvPr>
        </p:nvSpPr>
        <p:spPr/>
        <p:txBody>
          <a:bodyPr/>
          <a:lstStyle/>
          <a:p>
            <a:fld id="{2683E018-39C6-4725-A718-E21BC41313B1}" type="slidenum">
              <a:rPr lang="zh-CN" altLang="en-US" smtClean="0"/>
              <a:t>96</a:t>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1023</TotalTime>
  <Pages>0</Pages>
  <Words>7706</Words>
  <Characters>0</Characters>
  <Application>Microsoft Office PowerPoint</Application>
  <DocSecurity>0</DocSecurity>
  <PresentationFormat>全屏显示(4:3)</PresentationFormat>
  <Lines>0</Lines>
  <Paragraphs>790</Paragraphs>
  <Slides>96</Slides>
  <Notes>8</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7</vt:i4>
      </vt:variant>
      <vt:variant>
        <vt:lpstr>幻灯片标题</vt:lpstr>
      </vt:variant>
      <vt:variant>
        <vt:i4>96</vt:i4>
      </vt:variant>
    </vt:vector>
  </HeadingPairs>
  <TitlesOfParts>
    <vt:vector size="123" baseType="lpstr">
      <vt:lpstr>Arial Unicode MS</vt:lpstr>
      <vt:lpstr>等线</vt:lpstr>
      <vt:lpstr>等线 Light</vt:lpstr>
      <vt:lpstr>黑体</vt:lpstr>
      <vt:lpstr>华文楷体</vt:lpstr>
      <vt:lpstr>楷体</vt:lpstr>
      <vt:lpstr>楷体_GB2312</vt:lpstr>
      <vt:lpstr>隶书</vt:lpstr>
      <vt:lpstr>宋体</vt:lpstr>
      <vt:lpstr>微软雅黑</vt:lpstr>
      <vt:lpstr>Arial</vt:lpstr>
      <vt:lpstr>Arial Black</vt:lpstr>
      <vt:lpstr>Book Antiqua</vt:lpstr>
      <vt:lpstr>Calibri</vt:lpstr>
      <vt:lpstr>Cambria Math</vt:lpstr>
      <vt:lpstr>Symbol</vt:lpstr>
      <vt:lpstr>Times New Roman</vt:lpstr>
      <vt:lpstr>Verdana</vt:lpstr>
      <vt:lpstr>Wingdings</vt:lpstr>
      <vt:lpstr>Office 主题​​</vt:lpstr>
      <vt:lpstr>Bitmap Image</vt:lpstr>
      <vt:lpstr>Equation</vt:lpstr>
      <vt:lpstr>ChemDraw.Document.4.5</vt:lpstr>
      <vt:lpstr>Equation.3</vt:lpstr>
      <vt:lpstr>位图图像</vt:lpstr>
      <vt:lpstr>文档</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粘度法</vt:lpstr>
      <vt:lpstr>(2) 溶胀法</vt:lpstr>
      <vt:lpstr>(3) 计算法</vt:lpstr>
      <vt:lpstr>在选择聚合物溶剂时，除了使用单一溶剂外，还经常使用混合溶剂。混合溶剂的溶度参数调节公式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与理想溶液比较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Flory-Huggins方程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summer</dc:creator>
  <cp:keywords/>
  <dc:description/>
  <cp:lastModifiedBy>summer</cp:lastModifiedBy>
  <cp:revision>336</cp:revision>
  <cp:lastPrinted>1601-01-01T00:00:00Z</cp:lastPrinted>
  <dcterms:created xsi:type="dcterms:W3CDTF">1601-01-01T00:00:00Z</dcterms:created>
  <dcterms:modified xsi:type="dcterms:W3CDTF">2019-10-23T04:35:29Z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2052-6.6.0.2461</vt:lpwstr>
  </property>
</Properties>
</file>